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4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6.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7.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48.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49.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notesSlides/notesSlide50.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51.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52.xml" ContentType="application/vnd.openxmlformats-officedocument.presentationml.notesSlide+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53.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54.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notesSlides/notesSlide55.xml" ContentType="application/vnd.openxmlformats-officedocument.presentationml.notesSlid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56.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57.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notesSlides/notesSlide58.xml" ContentType="application/vnd.openxmlformats-officedocument.presentationml.notesSlide+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85"/>
  </p:notesMasterIdLst>
  <p:handoutMasterIdLst>
    <p:handoutMasterId r:id="rId86"/>
  </p:handoutMasterIdLst>
  <p:sldIdLst>
    <p:sldId id="4947" r:id="rId8"/>
    <p:sldId id="4946" r:id="rId9"/>
    <p:sldId id="3792" r:id="rId10"/>
    <p:sldId id="3880" r:id="rId11"/>
    <p:sldId id="2050" r:id="rId12"/>
    <p:sldId id="2094" r:id="rId13"/>
    <p:sldId id="1984" r:id="rId14"/>
    <p:sldId id="2126" r:id="rId15"/>
    <p:sldId id="4914" r:id="rId16"/>
    <p:sldId id="4915" r:id="rId17"/>
    <p:sldId id="4982" r:id="rId18"/>
    <p:sldId id="4178" r:id="rId19"/>
    <p:sldId id="2260" r:id="rId20"/>
    <p:sldId id="2261" r:id="rId21"/>
    <p:sldId id="2263" r:id="rId22"/>
    <p:sldId id="2264" r:id="rId23"/>
    <p:sldId id="2265" r:id="rId24"/>
    <p:sldId id="2266" r:id="rId25"/>
    <p:sldId id="2267" r:id="rId26"/>
    <p:sldId id="2268" r:id="rId27"/>
    <p:sldId id="4991" r:id="rId28"/>
    <p:sldId id="2269" r:id="rId29"/>
    <p:sldId id="2270" r:id="rId30"/>
    <p:sldId id="3800" r:id="rId31"/>
    <p:sldId id="4949" r:id="rId32"/>
    <p:sldId id="4546" r:id="rId33"/>
    <p:sldId id="4911" r:id="rId34"/>
    <p:sldId id="4801" r:id="rId35"/>
    <p:sldId id="4802" r:id="rId36"/>
    <p:sldId id="4803" r:id="rId37"/>
    <p:sldId id="4672" r:id="rId38"/>
    <p:sldId id="4673" r:id="rId39"/>
    <p:sldId id="4744" r:id="rId40"/>
    <p:sldId id="4769" r:id="rId41"/>
    <p:sldId id="4817" r:id="rId42"/>
    <p:sldId id="4808" r:id="rId43"/>
    <p:sldId id="4771" r:id="rId44"/>
    <p:sldId id="2090" r:id="rId45"/>
    <p:sldId id="2091" r:id="rId46"/>
    <p:sldId id="4836" r:id="rId47"/>
    <p:sldId id="2116" r:id="rId48"/>
    <p:sldId id="2117" r:id="rId49"/>
    <p:sldId id="2118" r:id="rId50"/>
    <p:sldId id="2119" r:id="rId51"/>
    <p:sldId id="4986" r:id="rId52"/>
    <p:sldId id="2122" r:id="rId53"/>
    <p:sldId id="2123" r:id="rId54"/>
    <p:sldId id="2124" r:id="rId55"/>
    <p:sldId id="2125" r:id="rId56"/>
    <p:sldId id="4987" r:id="rId57"/>
    <p:sldId id="2127" r:id="rId58"/>
    <p:sldId id="2128" r:id="rId59"/>
    <p:sldId id="2129" r:id="rId60"/>
    <p:sldId id="2130" r:id="rId61"/>
    <p:sldId id="4859" r:id="rId62"/>
    <p:sldId id="4857" r:id="rId63"/>
    <p:sldId id="4775" r:id="rId64"/>
    <p:sldId id="4989" r:id="rId65"/>
    <p:sldId id="4776" r:id="rId66"/>
    <p:sldId id="4777" r:id="rId67"/>
    <p:sldId id="4778" r:id="rId68"/>
    <p:sldId id="4780" r:id="rId69"/>
    <p:sldId id="4782" r:id="rId70"/>
    <p:sldId id="4928" r:id="rId71"/>
    <p:sldId id="4929" r:id="rId72"/>
    <p:sldId id="4930" r:id="rId73"/>
    <p:sldId id="4988" r:id="rId74"/>
    <p:sldId id="4931" r:id="rId75"/>
    <p:sldId id="4907" r:id="rId76"/>
    <p:sldId id="4905" r:id="rId77"/>
    <p:sldId id="4983" r:id="rId78"/>
    <p:sldId id="4984" r:id="rId79"/>
    <p:sldId id="4985" r:id="rId80"/>
    <p:sldId id="4788" r:id="rId81"/>
    <p:sldId id="4789" r:id="rId82"/>
    <p:sldId id="4881" r:id="rId83"/>
    <p:sldId id="4886" r:id="rId84"/>
  </p:sldIdLst>
  <p:sldSz cx="12192000" cy="6858000"/>
  <p:notesSz cx="6797675" cy="9928225"/>
  <p:embeddedFontLst>
    <p:embeddedFont>
      <p:font typeface="Arial Rounded MT Bold" panose="020F0704030504030204" pitchFamily="34" charset="0"/>
      <p:regular r:id="rId87"/>
    </p:embeddedFont>
    <p:embeddedFont>
      <p:font typeface="Calibri" panose="020F0502020204030204" pitchFamily="34" charset="0"/>
      <p:regular r:id="rId88"/>
      <p:bold r:id="rId89"/>
      <p:italic r:id="rId90"/>
      <p:boldItalic r:id="rId91"/>
    </p:embeddedFont>
    <p:embeddedFont>
      <p:font typeface="Consolas" panose="020B0609020204030204" pitchFamily="49" charset="0"/>
      <p:regular r:id="rId92"/>
      <p:bold r:id="rId93"/>
      <p:italic r:id="rId94"/>
      <p:boldItalic r:id="rId95"/>
    </p:embeddedFont>
    <p:embeddedFont>
      <p:font typeface="Garamond" panose="02020404030301010803" pitchFamily="18" charset="0"/>
      <p:regular r:id="rId96"/>
      <p:bold r:id="rId97"/>
      <p:italic r:id="rId98"/>
    </p:embeddedFont>
    <p:embeddedFont>
      <p:font typeface="Impact" panose="020B0806030902050204" pitchFamily="34" charset="0"/>
      <p:regular r:id="rId99"/>
    </p:embeddedFont>
    <p:embeddedFont>
      <p:font typeface="Segoe UI" panose="020B0502040204020203" pitchFamily="34" charset="0"/>
      <p:regular r:id="rId100"/>
      <p:bold r:id="rId101"/>
      <p:italic r:id="rId102"/>
      <p:boldItalic r:id="rId103"/>
    </p:embeddedFont>
    <p:embeddedFont>
      <p:font typeface="Segoe UI Black" panose="020B0A02040204020203" pitchFamily="34" charset="0"/>
      <p:bold r:id="rId104"/>
      <p:boldItalic r:id="rId105"/>
    </p:embeddedFont>
    <p:embeddedFont>
      <p:font typeface="Tahoma" panose="020B0604030504040204" pitchFamily="34" charset="0"/>
      <p:regular r:id="rId106"/>
      <p:bold r:id="rId107"/>
    </p:embeddedFont>
    <p:embeddedFont>
      <p:font typeface="Verdana" panose="020B0604030504040204" pitchFamily="34" charset="0"/>
      <p:regular r:id="rId108"/>
      <p:bold r:id="rId109"/>
      <p:italic r:id="rId110"/>
      <p:boldItalic r:id="rId111"/>
    </p:embeddedFont>
    <p:embeddedFont>
      <p:font typeface="等线" panose="02010600030101010101" pitchFamily="2" charset="-122"/>
      <p:regular r:id="rId112"/>
      <p:bold r:id="rId113"/>
    </p:embeddedFont>
    <p:embeddedFont>
      <p:font typeface="黑体" panose="02010609060101010101" pitchFamily="49" charset="-122"/>
      <p:regular r:id="rId114"/>
    </p:embeddedFont>
    <p:embeddedFont>
      <p:font typeface="华文楷体" panose="02010600040101010101" pitchFamily="2" charset="-122"/>
      <p:regular r:id="rId115"/>
    </p:embeddedFont>
    <p:embeddedFont>
      <p:font typeface="华文新魏" panose="02010800040101010101" pitchFamily="2" charset="-122"/>
      <p:regular r:id="rId116"/>
    </p:embeddedFont>
    <p:embeddedFont>
      <p:font typeface="微软雅黑" panose="020B0503020204020204" pitchFamily="34" charset="-122"/>
      <p:regular r:id="rId117"/>
      <p:bold r:id="rId118"/>
    </p:embeddedFont>
    <p:embeddedFont>
      <p:font typeface="微软雅黑" panose="020B0503020204020204" pitchFamily="34" charset="-122"/>
      <p:regular r:id="rId117"/>
      <p:bold r:id="rId118"/>
    </p:embeddedFont>
  </p:embeddedFontLst>
  <p:custDataLst>
    <p:tags r:id="rId1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63" userDrawn="1">
          <p15:clr>
            <a:srgbClr val="A4A3A4"/>
          </p15:clr>
        </p15:guide>
        <p15:guide id="3" pos="2910" userDrawn="1">
          <p15:clr>
            <a:srgbClr val="A4A3A4"/>
          </p15:clr>
        </p15:guide>
        <p15:guide id="4" pos="1912" userDrawn="1">
          <p15:clr>
            <a:srgbClr val="A4A3A4"/>
          </p15:clr>
        </p15:guide>
        <p15:guide id="5" orient="horz" pos="3634" userDrawn="1">
          <p15:clr>
            <a:srgbClr val="A4A3A4"/>
          </p15:clr>
        </p15:guide>
        <p15:guide id="6" orient="horz" pos="391" userDrawn="1">
          <p15:clr>
            <a:srgbClr val="A4A3A4"/>
          </p15:clr>
        </p15:guide>
        <p15:guide id="7" orient="horz" pos="2478"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60093"/>
    <a:srgbClr val="000000"/>
    <a:srgbClr val="5B9BD5"/>
    <a:srgbClr val="FF99FF"/>
    <a:srgbClr val="66FF33"/>
    <a:srgbClr val="0099FF"/>
    <a:srgbClr val="92D050"/>
    <a:srgbClr val="C5E0B4"/>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0" autoAdjust="0"/>
    <p:restoredTop sz="71561" autoAdjust="0"/>
  </p:normalViewPr>
  <p:slideViewPr>
    <p:cSldViewPr snapToGrid="0">
      <p:cViewPr varScale="1">
        <p:scale>
          <a:sx n="57" d="100"/>
          <a:sy n="57" d="100"/>
        </p:scale>
        <p:origin x="84" y="234"/>
      </p:cViewPr>
      <p:guideLst>
        <p:guide orient="horz" pos="2296"/>
        <p:guide pos="3863"/>
        <p:guide pos="2910"/>
        <p:guide pos="1912"/>
        <p:guide orient="horz" pos="3634"/>
        <p:guide orient="horz" pos="391"/>
        <p:guide orient="horz" pos="2478"/>
        <p:guide orient="horz" pos="5"/>
      </p:guideLst>
    </p:cSldViewPr>
  </p:slideViewPr>
  <p:notesTextViewPr>
    <p:cViewPr>
      <p:scale>
        <a:sx n="120" d="100"/>
        <a:sy n="12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font" Target="fonts/font31.fntdata"/><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9.xml"/><Relationship Id="rId107" Type="http://schemas.openxmlformats.org/officeDocument/2006/relationships/font" Target="fonts/font21.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6.fntdata"/><Relationship Id="rId123"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14.fntdata"/><Relationship Id="rId105" Type="http://schemas.openxmlformats.org/officeDocument/2006/relationships/font" Target="fonts/font19.fntdata"/><Relationship Id="rId113" Type="http://schemas.openxmlformats.org/officeDocument/2006/relationships/font" Target="fonts/font27.fntdata"/><Relationship Id="rId118" Type="http://schemas.openxmlformats.org/officeDocument/2006/relationships/font" Target="fonts/font3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font" Target="fonts/font12.fntdata"/><Relationship Id="rId12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17.fntdata"/><Relationship Id="rId108" Type="http://schemas.openxmlformats.org/officeDocument/2006/relationships/font" Target="fonts/font22.fntdata"/><Relationship Id="rId116" Type="http://schemas.openxmlformats.org/officeDocument/2006/relationships/font" Target="fonts/font30.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1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20.fntdata"/><Relationship Id="rId114" Type="http://schemas.openxmlformats.org/officeDocument/2006/relationships/font" Target="fonts/font28.fntdata"/><Relationship Id="rId119" Type="http://schemas.openxmlformats.org/officeDocument/2006/relationships/tags" Target="tags/tag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23.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1.fntdata"/><Relationship Id="rId104" Type="http://schemas.openxmlformats.org/officeDocument/2006/relationships/font" Target="fonts/font18.fntdata"/><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font" Target="fonts/font2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2021/5/25</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baike.baidu.com/item/%E8%AE%A1%E7%AE%97%E6%9C%BA" TargetMode="External"/><Relationship Id="rId3" Type="http://schemas.openxmlformats.org/officeDocument/2006/relationships/hyperlink" Target="https://baike.baidu.com/item/%E5%8C%88%E7%89%99%E5%88%A9/191888" TargetMode="External"/><Relationship Id="rId7" Type="http://schemas.openxmlformats.org/officeDocument/2006/relationships/hyperlink" Target="https://baike.baidu.com/item/%E5%B8%83%E8%BE%BE%E4%BD%A9%E6%96%AF%E5%A4%A7%E5%AD%A6/12587933"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aike.baidu.com/item/20%E4%B8%96%E7%BA%AA/3078673" TargetMode="External"/><Relationship Id="rId11" Type="http://schemas.openxmlformats.org/officeDocument/2006/relationships/hyperlink" Target="https://baike.baidu.com/item/%E7%94%9F%E5%8C%96%E6%AD%A6%E5%99%A8/985053" TargetMode="External"/><Relationship Id="rId5" Type="http://schemas.openxmlformats.org/officeDocument/2006/relationships/hyperlink" Target="https://baike.baidu.com/item/%E7%89%A9%E7%90%86%E5%AD%A6%E5%AE%B6/2353" TargetMode="External"/><Relationship Id="rId10" Type="http://schemas.openxmlformats.org/officeDocument/2006/relationships/hyperlink" Target="https://baike.baidu.com/item/%E6%A0%B8%E6%AD%A6%E5%99%A8/289077" TargetMode="External"/><Relationship Id="rId4" Type="http://schemas.openxmlformats.org/officeDocument/2006/relationships/hyperlink" Target="https://baike.baidu.com/item/%E8%AE%A1%E7%AE%97%E6%9C%BA/140338" TargetMode="External"/><Relationship Id="rId9" Type="http://schemas.openxmlformats.org/officeDocument/2006/relationships/hyperlink" Target="https://baike.baidu.com/item/%E5%8D%9A%E5%BC%88%E8%AE%BA/81545"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冯</a:t>
            </a:r>
            <a:r>
              <a:rPr lang="en-US" altLang="zh-CN" dirty="0"/>
              <a:t>·</a:t>
            </a:r>
            <a:r>
              <a:rPr lang="zh-CN" altLang="en-US" dirty="0"/>
              <a:t>诺依曼（</a:t>
            </a:r>
            <a:r>
              <a:rPr lang="en-US" altLang="zh-CN" dirty="0"/>
              <a:t>John von Neumann</a:t>
            </a:r>
            <a:r>
              <a:rPr lang="zh-CN" altLang="en-US" dirty="0"/>
              <a:t>，</a:t>
            </a:r>
            <a:r>
              <a:rPr lang="en-US" altLang="zh-CN" dirty="0"/>
              <a:t>1903</a:t>
            </a:r>
            <a:r>
              <a:rPr lang="zh-CN" altLang="en-US" dirty="0"/>
              <a:t>年</a:t>
            </a:r>
            <a:r>
              <a:rPr lang="en-US" altLang="zh-CN" dirty="0"/>
              <a:t>12</a:t>
            </a:r>
            <a:r>
              <a:rPr lang="zh-CN" altLang="en-US" dirty="0"/>
              <a:t>月</a:t>
            </a:r>
            <a:r>
              <a:rPr lang="en-US" altLang="zh-CN" dirty="0"/>
              <a:t>28</a:t>
            </a:r>
            <a:r>
              <a:rPr lang="zh-CN" altLang="en-US" dirty="0"/>
              <a:t>日</a:t>
            </a:r>
            <a:r>
              <a:rPr lang="en-US" altLang="zh-CN" dirty="0"/>
              <a:t>-1957</a:t>
            </a:r>
            <a:r>
              <a:rPr lang="zh-CN" altLang="en-US" dirty="0"/>
              <a:t>年</a:t>
            </a:r>
            <a:r>
              <a:rPr lang="en-US" altLang="zh-CN" dirty="0"/>
              <a:t>2</a:t>
            </a:r>
            <a:r>
              <a:rPr lang="zh-CN" altLang="en-US" dirty="0"/>
              <a:t>月</a:t>
            </a:r>
            <a:r>
              <a:rPr lang="en-US" altLang="zh-CN" dirty="0"/>
              <a:t>8</a:t>
            </a:r>
            <a:r>
              <a:rPr lang="zh-CN" altLang="en-US" dirty="0"/>
              <a:t>日），美籍</a:t>
            </a:r>
            <a:r>
              <a:rPr lang="zh-CN" altLang="en-US" dirty="0">
                <a:hlinkClick r:id="rId3"/>
              </a:rPr>
              <a:t>匈牙利</a:t>
            </a:r>
            <a:r>
              <a:rPr lang="zh-CN" altLang="en-US" dirty="0"/>
              <a:t>数学家、</a:t>
            </a:r>
            <a:r>
              <a:rPr lang="zh-CN" altLang="en-US" dirty="0">
                <a:hlinkClick r:id="rId4"/>
              </a:rPr>
              <a:t>计算机</a:t>
            </a:r>
            <a:r>
              <a:rPr lang="zh-CN" altLang="en-US" dirty="0"/>
              <a:t>科学家、</a:t>
            </a:r>
            <a:r>
              <a:rPr lang="zh-CN" altLang="en-US" dirty="0">
                <a:hlinkClick r:id="rId5"/>
              </a:rPr>
              <a:t>物理学家</a:t>
            </a:r>
            <a:r>
              <a:rPr lang="zh-CN" altLang="en-US" dirty="0"/>
              <a:t>，是</a:t>
            </a:r>
            <a:r>
              <a:rPr lang="en-US" altLang="zh-CN" dirty="0">
                <a:hlinkClick r:id="rId6"/>
              </a:rPr>
              <a:t>20</a:t>
            </a:r>
            <a:r>
              <a:rPr lang="zh-CN" altLang="en-US" dirty="0">
                <a:hlinkClick r:id="rId6"/>
              </a:rPr>
              <a:t>世纪</a:t>
            </a:r>
            <a:r>
              <a:rPr lang="zh-CN" altLang="en-US" dirty="0"/>
              <a:t>最重要的数学家之一。</a:t>
            </a:r>
            <a:r>
              <a:rPr lang="zh-CN" altLang="en-US" baseline="30000" dirty="0"/>
              <a:t> </a:t>
            </a:r>
            <a:r>
              <a:rPr lang="en-US" altLang="zh-CN" baseline="30000" dirty="0"/>
              <a:t>[1-4]</a:t>
            </a:r>
            <a:r>
              <a:rPr lang="zh-CN" altLang="en-US" dirty="0"/>
              <a:t>  冯</a:t>
            </a:r>
            <a:r>
              <a:rPr lang="en-US" altLang="zh-CN" dirty="0"/>
              <a:t>·</a:t>
            </a:r>
            <a:r>
              <a:rPr lang="zh-CN" altLang="en-US" dirty="0"/>
              <a:t>诺依曼是</a:t>
            </a:r>
            <a:r>
              <a:rPr lang="zh-CN" altLang="en-US" dirty="0">
                <a:hlinkClick r:id="rId7"/>
              </a:rPr>
              <a:t>布达佩斯大学</a:t>
            </a:r>
            <a:r>
              <a:rPr lang="zh-CN" altLang="en-US" dirty="0"/>
              <a:t>数学博士，是现代</a:t>
            </a:r>
            <a:r>
              <a:rPr lang="zh-CN" altLang="en-US" dirty="0">
                <a:hlinkClick r:id="rId8"/>
              </a:rPr>
              <a:t>计算机</a:t>
            </a:r>
            <a:r>
              <a:rPr lang="zh-CN" altLang="en-US" dirty="0"/>
              <a:t>、</a:t>
            </a:r>
            <a:r>
              <a:rPr lang="zh-CN" altLang="en-US" dirty="0">
                <a:hlinkClick r:id="rId9"/>
              </a:rPr>
              <a:t>博弈论</a:t>
            </a:r>
            <a:r>
              <a:rPr lang="zh-CN" altLang="en-US" dirty="0"/>
              <a:t>、</a:t>
            </a:r>
            <a:r>
              <a:rPr lang="zh-CN" altLang="en-US" dirty="0">
                <a:hlinkClick r:id="rId10"/>
              </a:rPr>
              <a:t>核武器</a:t>
            </a:r>
            <a:r>
              <a:rPr lang="zh-CN" altLang="en-US" dirty="0"/>
              <a:t>和</a:t>
            </a:r>
            <a:r>
              <a:rPr lang="zh-CN" altLang="en-US" dirty="0">
                <a:hlinkClick r:id="rId11"/>
              </a:rPr>
              <a:t>生化武器</a:t>
            </a:r>
            <a:r>
              <a:rPr lang="zh-CN" altLang="en-US" dirty="0"/>
              <a:t>等领域内的科学全才之一，被后人称为“现代计算机之父”、“</a:t>
            </a:r>
            <a:r>
              <a:rPr lang="zh-CN" altLang="en-US" dirty="0">
                <a:hlinkClick r:id="rId9"/>
              </a:rPr>
              <a:t>博弈论</a:t>
            </a:r>
            <a:r>
              <a:rPr lang="zh-CN" altLang="en-US" dirty="0"/>
              <a:t>之父”。</a:t>
            </a:r>
          </a:p>
        </p:txBody>
      </p:sp>
      <p:sp>
        <p:nvSpPr>
          <p:cNvPr id="4" name="Slide Number Placeholder 3"/>
          <p:cNvSpPr>
            <a:spLocks noGrp="1"/>
          </p:cNvSpPr>
          <p:nvPr>
            <p:ph type="sldNum" sz="quarter" idx="5"/>
          </p:nvPr>
        </p:nvSpPr>
        <p:spPr/>
        <p:txBody>
          <a:bodyPr/>
          <a:lstStyle/>
          <a:p>
            <a:fld id="{D5CE584D-DA30-42E6-B6AB-C9D2BEA4D810}" type="slidenum">
              <a:rPr lang="zh-CN" altLang="en-US" smtClean="0"/>
              <a:t>3</a:t>
            </a:fld>
            <a:endParaRPr lang="zh-CN" altLang="en-US"/>
          </a:p>
        </p:txBody>
      </p:sp>
    </p:spTree>
    <p:extLst>
      <p:ext uri="{BB962C8B-B14F-4D97-AF65-F5344CB8AC3E}">
        <p14:creationId xmlns:p14="http://schemas.microsoft.com/office/powerpoint/2010/main" val="27281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、通过图和表达式，都可以看出来，进位需要传递。</a:t>
            </a:r>
            <a:endParaRPr lang="en-US" altLang="zh-CN" dirty="0"/>
          </a:p>
          <a:p>
            <a:r>
              <a:rPr lang="en-US" altLang="zh-CN" dirty="0"/>
              <a:t>2</a:t>
            </a:r>
            <a:r>
              <a:rPr lang="zh-CN" altLang="en-US" dirty="0"/>
              <a:t>、</a:t>
            </a:r>
            <a:r>
              <a:rPr lang="en-US" altLang="zh-CN" b="1" dirty="0" err="1"/>
              <a:t>Pn</a:t>
            </a:r>
            <a:r>
              <a:rPr lang="zh-CN" altLang="en-US" dirty="0"/>
              <a:t>是</a:t>
            </a:r>
            <a:r>
              <a:rPr lang="zh-CN" altLang="en-US" b="1" dirty="0"/>
              <a:t>开关，阀门</a:t>
            </a:r>
            <a:r>
              <a:rPr lang="zh-CN" altLang="en-US" dirty="0"/>
              <a:t>（实际也是与门的阀门）。每一个全加器是否传递进位要看</a:t>
            </a:r>
            <a:r>
              <a:rPr lang="en-US" altLang="zh-CN" dirty="0" err="1"/>
              <a:t>Pn</a:t>
            </a:r>
            <a:r>
              <a:rPr lang="zh-CN" altLang="en-US" dirty="0"/>
              <a:t>是否</a:t>
            </a:r>
            <a:r>
              <a:rPr lang="en-US" altLang="zh-CN" dirty="0"/>
              <a:t>=1</a:t>
            </a:r>
            <a:r>
              <a:rPr lang="zh-CN" altLang="en-US" dirty="0"/>
              <a:t>，右图</a:t>
            </a:r>
            <a:r>
              <a:rPr lang="en-US" altLang="zh-CN" sz="1200" b="0"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0"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1200" b="0"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0"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，是否关闭中间的与门。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11208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X</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a:p>
            <a:r>
              <a:rPr lang="zh-CN" altLang="en-US" dirty="0"/>
              <a:t>都是只与参与运算的数据有关，数据确定，即可立即生成，所以</a:t>
            </a:r>
            <a:r>
              <a:rPr lang="en-US" altLang="zh-CN" dirty="0" err="1"/>
              <a:t>Cn</a:t>
            </a:r>
            <a:r>
              <a:rPr lang="zh-CN" altLang="en-US" dirty="0"/>
              <a:t>相当于只取决于参与运算的数据以及初始进位</a:t>
            </a:r>
            <a:r>
              <a:rPr lang="en-US" altLang="zh-CN" dirty="0"/>
              <a:t>C0</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2583822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X</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X</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26152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sz="1200" b="0" dirty="0"/>
              <a:t>实验内容。四位先行进位电路</a:t>
            </a:r>
            <a:r>
              <a:rPr lang="en-US" altLang="zh-CN" sz="1200" b="0" dirty="0"/>
              <a:t>74182</a:t>
            </a:r>
            <a:r>
              <a:rPr lang="zh-CN" altLang="en-US" sz="1200" b="0" dirty="0"/>
              <a:t>第一部分（不包含组间进位的</a:t>
            </a:r>
            <a:r>
              <a:rPr lang="en-US" altLang="zh-CN" b="0" dirty="0"/>
              <a:t>G</a:t>
            </a:r>
            <a:r>
              <a:rPr lang="en-US" altLang="zh-CN" b="0" baseline="30000" dirty="0"/>
              <a:t>*</a:t>
            </a:r>
            <a:r>
              <a:rPr lang="zh-CN" altLang="en-US" b="0" dirty="0"/>
              <a:t>和</a:t>
            </a:r>
            <a:r>
              <a:rPr lang="en-US" altLang="zh-CN" b="0" dirty="0"/>
              <a:t>P</a:t>
            </a:r>
            <a:r>
              <a:rPr lang="zh-CN" altLang="en-US" b="0" baseline="30000" dirty="0"/>
              <a:t>*</a:t>
            </a:r>
            <a:r>
              <a:rPr lang="zh-CN" altLang="en-US" sz="1200" b="0" dirty="0"/>
              <a:t>）。先行即并行。</a:t>
            </a:r>
            <a:endParaRPr lang="en-US" altLang="zh-CN" sz="1200" b="0" dirty="0"/>
          </a:p>
          <a:p>
            <a:pPr eaLnBrk="1" hangingPunct="1"/>
            <a:r>
              <a:rPr lang="zh-CN" altLang="en-US" sz="1200" b="0" dirty="0"/>
              <a:t>根据进位逻辑表达式，可以画出电路图。首先要会推导</a:t>
            </a:r>
            <a:r>
              <a:rPr lang="en-US" altLang="zh-CN" sz="1200" b="0" dirty="0"/>
              <a:t>C1-C4</a:t>
            </a:r>
            <a:r>
              <a:rPr lang="zh-CN" altLang="en-US" sz="1200" b="0" dirty="0"/>
              <a:t>的表达式。</a:t>
            </a:r>
            <a:endParaRPr lang="en-US" altLang="zh-CN" sz="1200" b="0" dirty="0"/>
          </a:p>
          <a:p>
            <a:pPr eaLnBrk="1" hangingPunct="1"/>
            <a:r>
              <a:rPr lang="en-US" altLang="zh-CN" sz="1200" b="0" dirty="0"/>
              <a:t>C</a:t>
            </a:r>
            <a:r>
              <a:rPr lang="en-US" altLang="zh-CN" sz="1050" b="0" dirty="0"/>
              <a:t>1</a:t>
            </a:r>
            <a:r>
              <a:rPr lang="en-US" altLang="zh-CN" sz="1200" b="0" dirty="0"/>
              <a:t> = G</a:t>
            </a:r>
            <a:r>
              <a:rPr lang="en-US" altLang="zh-CN" sz="1050" b="0" dirty="0"/>
              <a:t>1</a:t>
            </a:r>
            <a:r>
              <a:rPr lang="en-US" altLang="zh-CN" sz="1200" b="0" dirty="0"/>
              <a:t> + P</a:t>
            </a:r>
            <a:r>
              <a:rPr lang="en-US" altLang="zh-CN" sz="1050" b="0" dirty="0"/>
              <a:t>1</a:t>
            </a:r>
            <a:r>
              <a:rPr lang="en-US" altLang="zh-CN" sz="1200" b="0" dirty="0">
                <a:solidFill>
                  <a:schemeClr val="accent1"/>
                </a:solidFill>
              </a:rPr>
              <a:t>C</a:t>
            </a:r>
            <a:r>
              <a:rPr lang="en-US" altLang="zh-CN" sz="1050" b="0" dirty="0">
                <a:solidFill>
                  <a:schemeClr val="accent1"/>
                </a:solidFill>
              </a:rPr>
              <a:t>0</a:t>
            </a:r>
          </a:p>
          <a:p>
            <a:pPr eaLnBrk="1" hangingPunct="1"/>
            <a:r>
              <a:rPr lang="en-US" altLang="zh-CN" sz="1200" b="0" dirty="0"/>
              <a:t>C</a:t>
            </a:r>
            <a:r>
              <a:rPr lang="en-US" altLang="zh-CN" sz="1050" b="0" dirty="0"/>
              <a:t>2</a:t>
            </a:r>
            <a:r>
              <a:rPr lang="en-US" altLang="zh-CN" sz="1200" b="0" dirty="0"/>
              <a:t> = G</a:t>
            </a:r>
            <a:r>
              <a:rPr lang="en-US" altLang="zh-CN" sz="1050" b="0" dirty="0"/>
              <a:t>2</a:t>
            </a:r>
            <a:r>
              <a:rPr lang="en-US" altLang="zh-CN" sz="1200" b="0" dirty="0"/>
              <a:t> + P</a:t>
            </a:r>
            <a:r>
              <a:rPr lang="en-US" altLang="zh-CN" sz="1050" b="0" dirty="0"/>
              <a:t>2</a:t>
            </a:r>
            <a:r>
              <a:rPr lang="en-US" altLang="zh-CN" sz="1200" b="0" dirty="0"/>
              <a:t>C</a:t>
            </a:r>
            <a:r>
              <a:rPr lang="en-US" altLang="zh-CN" sz="1050" b="0" dirty="0"/>
              <a:t>1 </a:t>
            </a:r>
            <a:r>
              <a:rPr lang="en-US" altLang="zh-CN" sz="1200" b="0" dirty="0"/>
              <a:t>= G</a:t>
            </a:r>
            <a:r>
              <a:rPr lang="en-US" altLang="zh-CN" sz="1050" b="0" dirty="0"/>
              <a:t>2</a:t>
            </a:r>
            <a:r>
              <a:rPr lang="en-US" altLang="zh-CN" sz="1200" b="0" dirty="0"/>
              <a:t> + P</a:t>
            </a:r>
            <a:r>
              <a:rPr lang="en-US" altLang="zh-CN" sz="1050" b="0" dirty="0"/>
              <a:t>2</a:t>
            </a:r>
            <a:r>
              <a:rPr lang="en-US" altLang="zh-CN" sz="1200" b="0" dirty="0"/>
              <a:t>G</a:t>
            </a:r>
            <a:r>
              <a:rPr lang="en-US" altLang="zh-CN" sz="1050" b="0" dirty="0"/>
              <a:t>1</a:t>
            </a:r>
            <a:r>
              <a:rPr lang="en-US" altLang="zh-CN" sz="1200" b="0" dirty="0"/>
              <a:t> + P</a:t>
            </a:r>
            <a:r>
              <a:rPr lang="en-US" altLang="zh-CN" sz="1050" b="0" dirty="0"/>
              <a:t>2</a:t>
            </a:r>
            <a:r>
              <a:rPr lang="en-US" altLang="zh-CN" sz="1200" b="0" dirty="0"/>
              <a:t>P</a:t>
            </a:r>
            <a:r>
              <a:rPr lang="en-US" altLang="zh-CN" sz="1050" b="0" dirty="0"/>
              <a:t>1</a:t>
            </a:r>
            <a:r>
              <a:rPr lang="en-US" altLang="zh-CN" sz="1200" b="0" dirty="0"/>
              <a:t>C</a:t>
            </a:r>
            <a:r>
              <a:rPr lang="en-US" altLang="zh-CN" sz="1050" b="0" dirty="0"/>
              <a:t>0</a:t>
            </a:r>
            <a:endParaRPr lang="en-US" altLang="zh-CN" sz="1200" b="0" dirty="0"/>
          </a:p>
          <a:p>
            <a:pPr eaLnBrk="1" hangingPunct="1"/>
            <a:r>
              <a:rPr lang="en-US" altLang="zh-CN" dirty="0"/>
              <a:t>C3=G3+P3C2=G3+P3(G2+P2G1+P2P1C0)=G3+P3G2+P3P2G1+P3P2P1C0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C4=G4+P4C3=G4+P4(G3+P3G2+P3P2G1+P3P2P1C0)=</a:t>
            </a:r>
            <a:r>
              <a:rPr lang="en-US" altLang="zh-CN" b="1" dirty="0"/>
              <a:t>G4+P4G3+P4P3G2+P4P3P2G1</a:t>
            </a:r>
            <a:r>
              <a:rPr lang="en-US" altLang="zh-CN" dirty="0"/>
              <a:t>+</a:t>
            </a:r>
            <a:r>
              <a:rPr lang="en-US" altLang="zh-CN" b="1" i="1" dirty="0"/>
              <a:t>P4P3P2P1</a:t>
            </a:r>
            <a:r>
              <a:rPr lang="en-US" altLang="zh-CN" dirty="0"/>
              <a:t>C0</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304443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380734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不是两级快速加法器，不支持两个四位快速加法器之间并行进位。两级快速加法器还应该有</a:t>
            </a:r>
            <a:r>
              <a:rPr lang="en-US" altLang="zh-CN" dirty="0"/>
              <a:t>G</a:t>
            </a:r>
            <a:r>
              <a:rPr lang="zh-CN" altLang="en-US" dirty="0"/>
              <a:t>*和</a:t>
            </a:r>
            <a:r>
              <a:rPr lang="en-US" altLang="zh-CN" dirty="0"/>
              <a:t>P</a:t>
            </a:r>
            <a:r>
              <a:rPr lang="zh-CN" altLang="en-US" dirty="0"/>
              <a:t>*。</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707196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C4</a:t>
            </a:r>
            <a:r>
              <a:rPr lang="zh-CN" altLang="en-US" dirty="0"/>
              <a:t>是组间进位逻辑，</a:t>
            </a:r>
            <a:r>
              <a:rPr lang="en-US" altLang="zh-CN" dirty="0"/>
              <a:t>C1</a:t>
            </a:r>
            <a:r>
              <a:rPr lang="zh-CN" altLang="en-US" dirty="0"/>
              <a:t>是组内进位逻辑</a:t>
            </a:r>
            <a:endParaRPr lang="en-US" altLang="zh-CN" dirty="0"/>
          </a:p>
          <a:p>
            <a:r>
              <a:rPr lang="en-US" altLang="zh-CN" dirty="0"/>
              <a:t>2</a:t>
            </a:r>
            <a:r>
              <a:rPr lang="zh-CN" altLang="en-US" dirty="0"/>
              <a:t>、</a:t>
            </a:r>
            <a:r>
              <a:rPr lang="zh-CN" altLang="en-US" b="1" dirty="0"/>
              <a:t>重点必须强调这里，因为实验中的</a:t>
            </a:r>
            <a:r>
              <a:rPr lang="en-US" altLang="zh-CN" b="1" dirty="0"/>
              <a:t>4</a:t>
            </a:r>
            <a:r>
              <a:rPr lang="zh-CN" altLang="en-US" b="1" dirty="0"/>
              <a:t>位先行进位电路</a:t>
            </a:r>
            <a:r>
              <a:rPr lang="en-US" altLang="zh-CN" b="1" dirty="0"/>
              <a:t>74182</a:t>
            </a:r>
            <a:r>
              <a:rPr lang="zh-CN" altLang="en-US" b="1" dirty="0"/>
              <a:t>最终就要生成</a:t>
            </a:r>
            <a:r>
              <a:rPr lang="en-US" altLang="zh-CN" b="1" dirty="0"/>
              <a:t>G</a:t>
            </a:r>
            <a:r>
              <a:rPr lang="en-US" altLang="zh-CN" b="1" baseline="30000" dirty="0"/>
              <a:t>*</a:t>
            </a:r>
            <a:r>
              <a:rPr lang="zh-CN" altLang="en-US" b="1" dirty="0"/>
              <a:t>和</a:t>
            </a:r>
            <a:r>
              <a:rPr lang="en-US" altLang="zh-CN" b="1" dirty="0"/>
              <a:t>P</a:t>
            </a:r>
            <a:r>
              <a:rPr lang="zh-CN" altLang="en-US" b="1" baseline="30000" dirty="0"/>
              <a:t>*</a:t>
            </a:r>
            <a:r>
              <a:rPr lang="zh-CN" altLang="en-US" b="1" dirty="0"/>
              <a:t>，因此必须解释清楚这两者的来历和逻辑表达。</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itchFamily="18" charset="0"/>
                <a:ea typeface="宋体" pitchFamily="2" charset="-122"/>
              </a:rPr>
              <a:t>3</a:t>
            </a:r>
            <a:r>
              <a:rPr lang="zh-CN" altLang="en-US" dirty="0">
                <a:latin typeface="Times New Roman" pitchFamily="18" charset="0"/>
                <a:ea typeface="宋体" pitchFamily="2" charset="-122"/>
              </a:rPr>
              <a:t>、组间进位都只与</a:t>
            </a:r>
            <a:r>
              <a:rPr lang="en-US" altLang="zh-CN" dirty="0">
                <a:latin typeface="Times New Roman" pitchFamily="18" charset="0"/>
                <a:ea typeface="宋体" pitchFamily="2" charset="-122"/>
              </a:rPr>
              <a:t>C0</a:t>
            </a:r>
            <a:r>
              <a:rPr lang="zh-CN" altLang="en-US" dirty="0">
                <a:latin typeface="Times New Roman" pitchFamily="18" charset="0"/>
                <a:ea typeface="宋体" pitchFamily="2" charset="-122"/>
              </a:rPr>
              <a:t>以及</a:t>
            </a:r>
            <a:r>
              <a:rPr lang="en-US" altLang="zh-CN" dirty="0">
                <a:latin typeface="Times New Roman" pitchFamily="18" charset="0"/>
                <a:ea typeface="宋体" pitchFamily="2" charset="-122"/>
              </a:rPr>
              <a:t>Xn</a:t>
            </a:r>
            <a:r>
              <a:rPr lang="zh-CN" altLang="en-US" dirty="0">
                <a:latin typeface="Times New Roman" pitchFamily="18" charset="0"/>
                <a:ea typeface="宋体" pitchFamily="2" charset="-122"/>
              </a:rPr>
              <a:t>和</a:t>
            </a:r>
            <a:r>
              <a:rPr lang="en-US" altLang="zh-CN" dirty="0">
                <a:latin typeface="Times New Roman" pitchFamily="18" charset="0"/>
                <a:ea typeface="宋体" pitchFamily="2" charset="-122"/>
              </a:rPr>
              <a:t>Yn</a:t>
            </a:r>
            <a:r>
              <a:rPr lang="zh-CN" altLang="en-US" dirty="0">
                <a:latin typeface="Times New Roman" pitchFamily="18" charset="0"/>
                <a:ea typeface="宋体" pitchFamily="2" charset="-122"/>
              </a:rPr>
              <a:t>有关（</a:t>
            </a:r>
            <a:r>
              <a:rPr lang="en-US" altLang="zh-CN" dirty="0">
                <a:latin typeface="Times New Roman" pitchFamily="18" charset="0"/>
                <a:ea typeface="宋体" pitchFamily="2" charset="-122"/>
              </a:rPr>
              <a:t>PI</a:t>
            </a:r>
            <a:r>
              <a:rPr lang="zh-CN" altLang="en-US" dirty="0">
                <a:latin typeface="Times New Roman" pitchFamily="18" charset="0"/>
                <a:ea typeface="宋体" pitchFamily="2" charset="-122"/>
              </a:rPr>
              <a:t>即各位输入，</a:t>
            </a:r>
            <a:r>
              <a:rPr lang="en-US" altLang="zh-CN" dirty="0">
                <a:latin typeface="Times New Roman" pitchFamily="18" charset="0"/>
                <a:ea typeface="宋体" pitchFamily="2" charset="-122"/>
              </a:rPr>
              <a:t>Xn</a:t>
            </a:r>
            <a:r>
              <a:rPr lang="zh-CN" altLang="en-US" dirty="0">
                <a:latin typeface="Times New Roman" pitchFamily="18" charset="0"/>
                <a:ea typeface="宋体" pitchFamily="2" charset="-122"/>
              </a:rPr>
              <a:t>和</a:t>
            </a:r>
            <a:r>
              <a:rPr lang="en-US" altLang="zh-CN" dirty="0">
                <a:latin typeface="Times New Roman" pitchFamily="18" charset="0"/>
                <a:ea typeface="宋体" pitchFamily="2" charset="-122"/>
              </a:rPr>
              <a:t>Yn</a:t>
            </a:r>
            <a:r>
              <a:rPr lang="zh-CN" altLang="en-US" dirty="0">
                <a:latin typeface="Times New Roman" pitchFamily="18" charset="0"/>
                <a:ea typeface="宋体" pitchFamily="2" charset="-122"/>
              </a:rPr>
              <a:t>构成的逻辑）。所以可以同时产生。</a:t>
            </a:r>
            <a:endParaRPr lang="en-US" altLang="zh-CN" dirty="0">
              <a:latin typeface="Times New Roman" pitchFamily="18" charset="0"/>
              <a:ea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、组间进位的作用解决个本组（</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位加法器）向下一组（下一个</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位加法器）进位的传递。</a:t>
            </a:r>
          </a:p>
          <a:p>
            <a:endParaRPr lang="zh-CN" altLang="en-US" b="1"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21</a:t>
            </a:fld>
            <a:endParaRPr lang="zh-CN" altLang="en-US"/>
          </a:p>
        </p:txBody>
      </p:sp>
    </p:spTree>
    <p:extLst>
      <p:ext uri="{BB962C8B-B14F-4D97-AF65-F5344CB8AC3E}">
        <p14:creationId xmlns:p14="http://schemas.microsoft.com/office/powerpoint/2010/main" val="543997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G</a:t>
            </a:r>
            <a:r>
              <a:rPr lang="en-US" altLang="zh-CN" b="0" baseline="30000" dirty="0"/>
              <a:t>*</a:t>
            </a:r>
            <a:r>
              <a:rPr lang="zh-CN" altLang="en-US" b="0" baseline="0" dirty="0"/>
              <a:t>组内最高的</a:t>
            </a:r>
            <a:r>
              <a:rPr lang="en-US" altLang="zh-CN" b="0" baseline="0" dirty="0"/>
              <a:t>G</a:t>
            </a:r>
            <a:r>
              <a:rPr lang="zh-CN" altLang="en-US" b="0" baseline="0" dirty="0"/>
              <a:t>肯定传递，组内其余</a:t>
            </a:r>
            <a:r>
              <a:rPr lang="en-US" altLang="zh-CN" b="0" baseline="0" dirty="0"/>
              <a:t>G3G2G1</a:t>
            </a:r>
            <a:r>
              <a:rPr lang="zh-CN" altLang="en-US" b="0" baseline="0" dirty="0"/>
              <a:t>受对应级和以后级的</a:t>
            </a:r>
            <a:r>
              <a:rPr lang="en-US" altLang="zh-CN" b="0" baseline="0" dirty="0"/>
              <a:t>P</a:t>
            </a:r>
            <a:r>
              <a:rPr lang="zh-CN" altLang="en-US" b="0" baseline="0" dirty="0"/>
              <a:t>控制</a:t>
            </a:r>
            <a:endParaRPr lang="en-US" altLang="zh-CN" b="0" baseline="0" dirty="0"/>
          </a:p>
          <a:p>
            <a:r>
              <a:rPr lang="en-US" altLang="zh-CN" b="0" dirty="0"/>
              <a:t>P</a:t>
            </a:r>
            <a:r>
              <a:rPr lang="zh-CN" altLang="en-US" b="0" baseline="30000" dirty="0"/>
              <a:t>*</a:t>
            </a:r>
            <a:r>
              <a:rPr lang="zh-CN" altLang="en-US" b="0" baseline="0" dirty="0"/>
              <a:t>是控制前一级的进位</a:t>
            </a:r>
            <a:r>
              <a:rPr lang="en-US" altLang="zh-CN" b="0" baseline="0" dirty="0"/>
              <a:t>C</a:t>
            </a:r>
            <a:r>
              <a:rPr lang="zh-CN" altLang="en-US" b="0" baseline="0" dirty="0"/>
              <a:t>，是否传递到本级，受组内所有</a:t>
            </a:r>
            <a:r>
              <a:rPr lang="en-US" altLang="zh-CN" b="0" baseline="0" dirty="0"/>
              <a:t>P</a:t>
            </a:r>
            <a:r>
              <a:rPr lang="zh-CN" altLang="en-US" b="0" baseline="0" dirty="0"/>
              <a:t>的控制。</a:t>
            </a:r>
            <a:endParaRPr lang="zh-CN" altLang="en-US" b="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607388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实验电路，</a:t>
            </a:r>
            <a:r>
              <a:rPr lang="en-US" altLang="zh-CN" dirty="0"/>
              <a:t>4</a:t>
            </a:r>
            <a:r>
              <a:rPr lang="zh-CN" altLang="en-US" dirty="0"/>
              <a:t>位先行进位电路</a:t>
            </a:r>
            <a:r>
              <a:rPr lang="en-US" altLang="zh-CN" dirty="0"/>
              <a:t>74182</a:t>
            </a:r>
            <a:r>
              <a:rPr lang="zh-CN" altLang="en-US" dirty="0"/>
              <a:t>。</a:t>
            </a:r>
            <a:endParaRPr lang="en-US" altLang="zh-CN" dirty="0"/>
          </a:p>
          <a:p>
            <a:r>
              <a:rPr lang="zh-CN" altLang="en-US" dirty="0"/>
              <a:t>图中还应该有</a:t>
            </a:r>
            <a:r>
              <a:rPr lang="en-US" altLang="zh-CN" b="1" dirty="0"/>
              <a:t>C4</a:t>
            </a:r>
            <a:r>
              <a:rPr lang="zh-CN" altLang="en-US" dirty="0"/>
              <a:t>，当前没有画出，省略了。需要在此基础上增加</a:t>
            </a:r>
            <a:r>
              <a:rPr lang="en-US" altLang="zh-CN" dirty="0"/>
              <a:t>C4</a:t>
            </a:r>
            <a:r>
              <a:rPr lang="zh-CN" altLang="en-US" dirty="0"/>
              <a:t>，再增加完成求和的一级门电路，构成支持组间并行进位的“四位快速加法器”。</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1769857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p:spPr>
        <p:txBody>
          <a:bodyPr/>
          <a:lstStyle/>
          <a:p>
            <a:pPr eaLnBrk="1" hangingPunct="1"/>
            <a:endParaRPr lang="zh-CN" altLang="en-US"/>
          </a:p>
        </p:txBody>
      </p:sp>
      <p:sp>
        <p:nvSpPr>
          <p:cNvPr id="245764"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E93AF22-A167-4700-92B4-E52CEA9D9B7B}"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3236717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5059"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50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0D6A1D15-2709-4214-912E-6AD11078FE46}" type="slidenum">
              <a:rPr lang="zh-CN" altLang="en-US">
                <a:latin typeface="等线" panose="02010600030101010101" pitchFamily="2" charset="-122"/>
                <a:ea typeface="等线" panose="02010600030101010101" pitchFamily="2" charset="-122"/>
              </a:rPr>
              <a:t>26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32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A8754124-B4CB-44AC-BFA5-D8156BBC8B4C}" type="slidenum">
              <a:rPr lang="zh-CN" altLang="en-US">
                <a:latin typeface="等线" panose="02010600030101010101" pitchFamily="2" charset="-122"/>
                <a:ea typeface="等线" panose="02010600030101010101" pitchFamily="2" charset="-122"/>
              </a:rPr>
              <a:t>29</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机器字长：计算机能够直接处理的二进制数据的位数。</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1097680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操作码数量：</a:t>
            </a:r>
            <a:r>
              <a:rPr lang="en-US" altLang="zh-CN" dirty="0">
                <a:solidFill>
                  <a:srgbClr val="0000FF"/>
                </a:solidFill>
              </a:rPr>
              <a:t>= </a:t>
            </a:r>
            <a:r>
              <a:rPr lang="en-US" altLang="zh-CN" b="1" dirty="0">
                <a:solidFill>
                  <a:srgbClr val="0000FF"/>
                </a:solidFill>
                <a:latin typeface="华文楷体" panose="02010600040101010101" pitchFamily="2" charset="-122"/>
                <a:ea typeface="华文楷体" panose="02010600040101010101" pitchFamily="2" charset="-122"/>
              </a:rPr>
              <a:t>log</a:t>
            </a:r>
            <a:r>
              <a:rPr lang="en-US" altLang="zh-CN" b="1" baseline="-50000" dirty="0">
                <a:solidFill>
                  <a:srgbClr val="0000FF"/>
                </a:solidFill>
                <a:latin typeface="华文楷体" panose="02010600040101010101" pitchFamily="2" charset="-122"/>
                <a:ea typeface="华文楷体" panose="02010600040101010101" pitchFamily="2" charset="-122"/>
              </a:rPr>
              <a:t>2</a:t>
            </a:r>
            <a:r>
              <a:rPr lang="en-US" altLang="zh-CN" b="1" dirty="0">
                <a:solidFill>
                  <a:srgbClr val="0000FF"/>
                </a:solidFill>
                <a:latin typeface="华文楷体" panose="02010600040101010101" pitchFamily="2" charset="-122"/>
                <a:ea typeface="华文楷体" panose="02010600040101010101" pitchFamily="2" charset="-122"/>
              </a:rPr>
              <a:t>n</a:t>
            </a:r>
            <a:endParaRPr lang="zh-CN" altLang="en-US" sz="2400" b="1" kern="1200" dirty="0">
              <a:solidFill>
                <a:srgbClr val="0000FF"/>
              </a:solidFill>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253813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关注</a:t>
            </a:r>
            <a:r>
              <a:rPr lang="en-US" altLang="zh-CN" b="1" dirty="0"/>
              <a:t>OP</a:t>
            </a:r>
            <a:r>
              <a:rPr lang="zh-CN" altLang="en-US" b="1" dirty="0"/>
              <a:t>码</a:t>
            </a:r>
            <a:r>
              <a:rPr lang="zh-CN" altLang="en-US" dirty="0"/>
              <a:t>位数可以编码的</a:t>
            </a:r>
            <a:r>
              <a:rPr lang="zh-CN" altLang="en-US" b="1" dirty="0"/>
              <a:t>个数</a:t>
            </a:r>
            <a:r>
              <a:rPr lang="zh-CN" altLang="en-US" dirty="0"/>
              <a:t>，用过的编码不能使用。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、二地址指令，</a:t>
            </a:r>
            <a:r>
              <a:rPr lang="en-US" altLang="zh-CN" dirty="0"/>
              <a:t>OP</a:t>
            </a:r>
            <a:r>
              <a:rPr lang="zh-CN" altLang="en-US" dirty="0"/>
              <a:t>的操作码有</a:t>
            </a:r>
            <a:r>
              <a:rPr lang="en-US" altLang="zh-CN" dirty="0"/>
              <a:t>4</a:t>
            </a:r>
            <a:r>
              <a:rPr lang="zh-CN" altLang="en-US" dirty="0"/>
              <a:t>位，</a:t>
            </a:r>
            <a:r>
              <a:rPr lang="en-US" altLang="zh-CN" dirty="0"/>
              <a:t>OP</a:t>
            </a:r>
            <a:r>
              <a:rPr lang="zh-CN" altLang="en-US" dirty="0"/>
              <a:t>可以有</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zh-CN" altLang="en-US" sz="1200" b="0" baseline="0" dirty="0">
                <a:solidFill>
                  <a:srgbClr val="C00000"/>
                </a:solidFill>
                <a:latin typeface="+mn-ea"/>
                <a:ea typeface="+mn-ea"/>
              </a:rPr>
              <a:t>种编码，对应</a:t>
            </a:r>
            <a:r>
              <a:rPr lang="zh-CN" altLang="en-US" dirty="0"/>
              <a:t>有</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zh-CN" altLang="en-US" sz="1200" b="0" baseline="0" dirty="0">
                <a:solidFill>
                  <a:srgbClr val="C00000"/>
                </a:solidFill>
                <a:latin typeface="+mn-ea"/>
                <a:ea typeface="+mn-ea"/>
              </a:rPr>
              <a:t>条指令，</a:t>
            </a:r>
            <a:endParaRPr lang="en-US" altLang="zh-CN" b="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、二地址指令中用于扩展单地址（</a:t>
            </a:r>
            <a:r>
              <a:rPr lang="en-US" altLang="zh-CN" dirty="0"/>
              <a:t>10</a:t>
            </a:r>
            <a:r>
              <a:rPr lang="zh-CN" altLang="en-US" dirty="0"/>
              <a:t>位</a:t>
            </a:r>
            <a:r>
              <a:rPr lang="en-US" altLang="zh-CN" dirty="0"/>
              <a:t>OP</a:t>
            </a:r>
            <a:r>
              <a:rPr lang="zh-CN" altLang="en-US" dirty="0"/>
              <a:t>码）而留出来的编码是</a:t>
            </a:r>
            <a:r>
              <a:rPr lang="en-US" altLang="zh-CN" dirty="0"/>
              <a:t>=</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en-US" altLang="zh-CN" sz="1200" b="1" dirty="0">
                <a:solidFill>
                  <a:srgbClr val="C00000"/>
                </a:solidFill>
                <a:latin typeface="+mn-ea"/>
                <a:ea typeface="+mn-ea"/>
              </a:rPr>
              <a:t>-15=1</a:t>
            </a:r>
            <a:r>
              <a:rPr lang="zh-CN" altLang="en-US" sz="1200" b="1" dirty="0">
                <a:solidFill>
                  <a:srgbClr val="C00000"/>
                </a:solidFill>
                <a:latin typeface="+mn-ea"/>
                <a:ea typeface="+mn-ea"/>
              </a:rPr>
              <a:t>个，</a:t>
            </a:r>
            <a:r>
              <a:rPr lang="zh-CN" altLang="en-US" sz="1200" b="0" dirty="0">
                <a:solidFill>
                  <a:srgbClr val="C00000"/>
                </a:solidFill>
                <a:latin typeface="+mn-ea"/>
                <a:ea typeface="+mn-ea"/>
              </a:rPr>
              <a:t>这一个编码与后面的</a:t>
            </a:r>
            <a:r>
              <a:rPr lang="en-US" altLang="zh-CN" sz="1200" b="0" dirty="0">
                <a:solidFill>
                  <a:srgbClr val="C00000"/>
                </a:solidFill>
                <a:latin typeface="+mn-ea"/>
                <a:ea typeface="+mn-ea"/>
              </a:rPr>
              <a:t>6</a:t>
            </a:r>
            <a:r>
              <a:rPr lang="zh-CN" altLang="en-US" sz="1200" b="0" dirty="0">
                <a:solidFill>
                  <a:srgbClr val="C00000"/>
                </a:solidFill>
                <a:latin typeface="+mn-ea"/>
                <a:ea typeface="+mn-ea"/>
              </a:rPr>
              <a:t>位</a:t>
            </a:r>
            <a:r>
              <a:rPr lang="en-US" altLang="zh-CN" sz="1200" b="1" dirty="0">
                <a:solidFill>
                  <a:srgbClr val="C00000"/>
                </a:solidFill>
                <a:latin typeface="+mn-ea"/>
                <a:ea typeface="+mn-ea"/>
              </a:rPr>
              <a:t>OP</a:t>
            </a:r>
            <a:r>
              <a:rPr lang="zh-CN" altLang="en-US" sz="1200" b="1" dirty="0">
                <a:solidFill>
                  <a:srgbClr val="C00000"/>
                </a:solidFill>
                <a:latin typeface="+mn-ea"/>
                <a:ea typeface="+mn-ea"/>
              </a:rPr>
              <a:t>码</a:t>
            </a:r>
            <a:r>
              <a:rPr lang="zh-CN" altLang="en-US" sz="1200" b="0" dirty="0">
                <a:solidFill>
                  <a:srgbClr val="C00000"/>
                </a:solidFill>
                <a:latin typeface="+mn-ea"/>
                <a:ea typeface="+mn-ea"/>
              </a:rPr>
              <a:t>的组合，可以编出的编码条数为：</a:t>
            </a:r>
            <a:r>
              <a:rPr lang="en-US" altLang="zh-CN" sz="1200" b="1" dirty="0">
                <a:solidFill>
                  <a:srgbClr val="C00000"/>
                </a:solidFill>
                <a:latin typeface="+mn-ea"/>
                <a:ea typeface="+mn-ea"/>
              </a:rPr>
              <a:t>(2</a:t>
            </a:r>
            <a:r>
              <a:rPr lang="en-US" altLang="zh-CN" sz="1200" b="1" baseline="70000" dirty="0">
                <a:solidFill>
                  <a:srgbClr val="C00000"/>
                </a:solidFill>
                <a:latin typeface="+mn-ea"/>
                <a:ea typeface="+mn-ea"/>
              </a:rPr>
              <a:t>4</a:t>
            </a:r>
            <a:r>
              <a:rPr lang="en-US" altLang="zh-CN" sz="1200" b="1" dirty="0">
                <a:solidFill>
                  <a:srgbClr val="C00000"/>
                </a:solidFill>
                <a:latin typeface="+mn-ea"/>
                <a:ea typeface="+mn-ea"/>
              </a:rPr>
              <a:t>-15)*2</a:t>
            </a:r>
            <a:r>
              <a:rPr lang="en-US" altLang="zh-CN" sz="1200" b="1" baseline="70000" dirty="0">
                <a:solidFill>
                  <a:srgbClr val="C00000"/>
                </a:solidFill>
                <a:latin typeface="+mn-ea"/>
              </a:rPr>
              <a:t>6</a:t>
            </a:r>
            <a:r>
              <a:rPr lang="zh-CN" altLang="en-US" sz="1200" b="1" baseline="0" dirty="0">
                <a:solidFill>
                  <a:srgbClr val="C00000"/>
                </a:solidFill>
                <a:latin typeface="+mn-ea"/>
              </a:rPr>
              <a:t>，</a:t>
            </a:r>
            <a:r>
              <a:rPr lang="zh-CN" altLang="en-US" sz="1200" b="0" baseline="0" dirty="0">
                <a:solidFill>
                  <a:srgbClr val="C00000"/>
                </a:solidFill>
                <a:latin typeface="+mn-ea"/>
              </a:rPr>
              <a:t>剩余的编码个数为：</a:t>
            </a:r>
            <a:r>
              <a:rPr lang="en-US" altLang="zh-CN" sz="1200" b="1" dirty="0">
                <a:solidFill>
                  <a:srgbClr val="C00000"/>
                </a:solidFill>
                <a:latin typeface="+mn-ea"/>
              </a:rPr>
              <a:t>(2</a:t>
            </a:r>
            <a:r>
              <a:rPr lang="en-US" altLang="zh-CN" sz="1200" b="1" baseline="70000" dirty="0">
                <a:solidFill>
                  <a:srgbClr val="C00000"/>
                </a:solidFill>
                <a:latin typeface="+mn-ea"/>
              </a:rPr>
              <a:t>4</a:t>
            </a:r>
            <a:r>
              <a:rPr lang="en-US" altLang="zh-CN" sz="1200" b="1" dirty="0">
                <a:solidFill>
                  <a:srgbClr val="C00000"/>
                </a:solidFill>
                <a:latin typeface="+mn-ea"/>
              </a:rPr>
              <a:t>-15)*2</a:t>
            </a:r>
            <a:r>
              <a:rPr lang="en-US" altLang="zh-CN" sz="1200" b="1" baseline="70000" dirty="0">
                <a:solidFill>
                  <a:srgbClr val="C00000"/>
                </a:solidFill>
                <a:latin typeface="+mn-ea"/>
              </a:rPr>
              <a:t>6</a:t>
            </a:r>
            <a:r>
              <a:rPr lang="en-US" altLang="zh-CN" sz="1200" b="1" dirty="0">
                <a:solidFill>
                  <a:srgbClr val="C00000"/>
                </a:solidFill>
                <a:latin typeface="+mn-ea"/>
              </a:rPr>
              <a:t>-34</a:t>
            </a:r>
            <a:r>
              <a:rPr lang="zh-CN" altLang="en-US" sz="1200" b="1" dirty="0">
                <a:solidFill>
                  <a:srgbClr val="C00000"/>
                </a:solidFill>
                <a:latin typeface="+mn-ea"/>
              </a:rPr>
              <a:t>个</a:t>
            </a:r>
            <a:endParaRPr lang="en-US" altLang="zh-CN" sz="1200" b="0" baseline="0" dirty="0">
              <a:solidFill>
                <a:srgbClr val="C00000"/>
              </a:solidFill>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baseline="0" dirty="0">
                <a:solidFill>
                  <a:srgbClr val="C00000"/>
                </a:solidFill>
                <a:latin typeface="+mn-ea"/>
                <a:ea typeface="+mn-ea"/>
              </a:rPr>
              <a:t>3</a:t>
            </a:r>
            <a:r>
              <a:rPr lang="zh-CN" altLang="en-US" sz="1200" b="0" baseline="0" dirty="0">
                <a:solidFill>
                  <a:srgbClr val="C00000"/>
                </a:solidFill>
                <a:latin typeface="+mn-ea"/>
                <a:ea typeface="+mn-ea"/>
              </a:rPr>
              <a:t>、</a:t>
            </a:r>
            <a:r>
              <a:rPr lang="en-US" altLang="zh-CN" sz="1200" b="0" baseline="0" dirty="0">
                <a:solidFill>
                  <a:srgbClr val="C00000"/>
                </a:solidFill>
                <a:latin typeface="+mn-ea"/>
                <a:ea typeface="+mn-ea"/>
              </a:rPr>
              <a:t>0</a:t>
            </a:r>
            <a:r>
              <a:rPr lang="zh-CN" altLang="en-US" sz="1200" b="0" baseline="0" dirty="0">
                <a:solidFill>
                  <a:srgbClr val="C00000"/>
                </a:solidFill>
                <a:latin typeface="+mn-ea"/>
                <a:ea typeface="+mn-ea"/>
              </a:rPr>
              <a:t>地址指令（</a:t>
            </a:r>
            <a:r>
              <a:rPr lang="en-US" altLang="zh-CN" sz="1200" b="0" baseline="0" dirty="0">
                <a:solidFill>
                  <a:srgbClr val="C00000"/>
                </a:solidFill>
                <a:latin typeface="+mn-ea"/>
                <a:ea typeface="+mn-ea"/>
              </a:rPr>
              <a:t>16</a:t>
            </a:r>
            <a:r>
              <a:rPr lang="zh-CN" altLang="en-US" sz="1200" b="0" baseline="0" dirty="0">
                <a:solidFill>
                  <a:srgbClr val="C00000"/>
                </a:solidFill>
                <a:latin typeface="+mn-ea"/>
                <a:ea typeface="+mn-ea"/>
              </a:rPr>
              <a:t>位</a:t>
            </a:r>
            <a:r>
              <a:rPr lang="en-US" altLang="zh-CN" sz="1200" b="0" baseline="0" dirty="0">
                <a:solidFill>
                  <a:srgbClr val="C00000"/>
                </a:solidFill>
                <a:latin typeface="+mn-ea"/>
                <a:ea typeface="+mn-ea"/>
              </a:rPr>
              <a:t>OP</a:t>
            </a:r>
            <a:r>
              <a:rPr lang="zh-CN" altLang="en-US" sz="1200" b="0" baseline="0" dirty="0">
                <a:solidFill>
                  <a:srgbClr val="C00000"/>
                </a:solidFill>
                <a:latin typeface="+mn-ea"/>
                <a:ea typeface="+mn-ea"/>
              </a:rPr>
              <a:t>码，去掉前面用过的），编码去掉用过的还有</a:t>
            </a:r>
            <a:r>
              <a:rPr lang="en-US" altLang="zh-CN" sz="1200" b="0" baseline="0" dirty="0">
                <a:solidFill>
                  <a:srgbClr val="C00000"/>
                </a:solidFill>
                <a:latin typeface="+mn-ea"/>
                <a:ea typeface="+mn-ea"/>
              </a:rPr>
              <a:t>16-10=6</a:t>
            </a:r>
            <a:r>
              <a:rPr lang="zh-CN" altLang="en-US" sz="1200" b="0" baseline="0" dirty="0">
                <a:solidFill>
                  <a:srgbClr val="C00000"/>
                </a:solidFill>
                <a:latin typeface="+mn-ea"/>
                <a:ea typeface="+mn-ea"/>
              </a:rPr>
              <a:t>位。与前十位剩余编码个数相乘</a:t>
            </a:r>
            <a:r>
              <a:rPr lang="en-US" altLang="zh-CN" sz="1200" b="0" baseline="0" dirty="0">
                <a:solidFill>
                  <a:srgbClr val="C00000"/>
                </a:solidFill>
                <a:latin typeface="+mn-ea"/>
                <a:ea typeface="+mn-ea"/>
              </a:rPr>
              <a:t>=</a:t>
            </a:r>
            <a:r>
              <a:rPr lang="en-US" altLang="zh-CN" sz="1200" b="1" dirty="0">
                <a:solidFill>
                  <a:srgbClr val="C00000"/>
                </a:solidFill>
                <a:latin typeface="+mn-ea"/>
              </a:rPr>
              <a:t>( (2</a:t>
            </a:r>
            <a:r>
              <a:rPr lang="en-US" altLang="zh-CN" sz="1200" b="1" baseline="70000" dirty="0">
                <a:solidFill>
                  <a:srgbClr val="C00000"/>
                </a:solidFill>
                <a:latin typeface="+mn-ea"/>
              </a:rPr>
              <a:t>4</a:t>
            </a:r>
            <a:r>
              <a:rPr lang="en-US" altLang="zh-CN" sz="1200" b="1" dirty="0">
                <a:solidFill>
                  <a:srgbClr val="C00000"/>
                </a:solidFill>
                <a:latin typeface="+mn-ea"/>
              </a:rPr>
              <a:t>-15)*2</a:t>
            </a:r>
            <a:r>
              <a:rPr lang="en-US" altLang="zh-CN" sz="1200" b="1" baseline="70000" dirty="0">
                <a:solidFill>
                  <a:srgbClr val="C00000"/>
                </a:solidFill>
                <a:latin typeface="+mn-ea"/>
              </a:rPr>
              <a:t>6</a:t>
            </a:r>
            <a:r>
              <a:rPr lang="en-US" altLang="zh-CN" sz="1200" b="1" dirty="0">
                <a:solidFill>
                  <a:srgbClr val="C00000"/>
                </a:solidFill>
                <a:latin typeface="+mn-ea"/>
              </a:rPr>
              <a:t>-34)*2</a:t>
            </a:r>
            <a:r>
              <a:rPr lang="en-US" altLang="zh-CN" sz="1200" b="1" baseline="70000" dirty="0">
                <a:solidFill>
                  <a:srgbClr val="C00000"/>
                </a:solidFill>
                <a:latin typeface="+mn-ea"/>
              </a:rPr>
              <a:t>6</a:t>
            </a:r>
            <a:r>
              <a:rPr lang="zh-CN" altLang="en-US" sz="1200" b="0" baseline="0" dirty="0">
                <a:solidFill>
                  <a:srgbClr val="C00000"/>
                </a:solidFill>
                <a:latin typeface="+mn-ea"/>
                <a:ea typeface="+mn-ea"/>
              </a:rPr>
              <a:t>，即为</a:t>
            </a:r>
            <a:r>
              <a:rPr lang="en-US" altLang="zh-CN" sz="1200" b="0" baseline="0" dirty="0">
                <a:solidFill>
                  <a:srgbClr val="C00000"/>
                </a:solidFill>
                <a:latin typeface="+mn-ea"/>
                <a:ea typeface="+mn-ea"/>
              </a:rPr>
              <a:t>0</a:t>
            </a:r>
            <a:r>
              <a:rPr lang="zh-CN" altLang="en-US" sz="1200" b="0" baseline="0" dirty="0">
                <a:solidFill>
                  <a:srgbClr val="C00000"/>
                </a:solidFill>
                <a:latin typeface="+mn-ea"/>
                <a:ea typeface="+mn-ea"/>
              </a:rPr>
              <a:t>地址指令的编码个数。</a:t>
            </a:r>
          </a:p>
          <a:p>
            <a:endParaRPr lang="zh-CN" altLang="en-US" b="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342639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设计指令格式，即确定各部分编码的位数。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923613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60</a:t>
            </a:r>
            <a:r>
              <a:rPr lang="zh-CN" altLang="en-US" dirty="0"/>
              <a:t>种操作码，需要</a:t>
            </a:r>
            <a:r>
              <a:rPr lang="en-US" altLang="zh-CN" dirty="0"/>
              <a:t>6</a:t>
            </a:r>
            <a:r>
              <a:rPr lang="zh-CN" altLang="en-US" dirty="0"/>
              <a:t>位编码</a:t>
            </a:r>
            <a:endParaRPr lang="en-US" altLang="zh-CN" dirty="0"/>
          </a:p>
          <a:p>
            <a:r>
              <a:rPr lang="en-US" altLang="zh-CN" dirty="0"/>
              <a:t>2</a:t>
            </a:r>
            <a:r>
              <a:rPr lang="zh-CN" altLang="en-US" dirty="0"/>
              <a:t>、</a:t>
            </a:r>
            <a:r>
              <a:rPr lang="en-US" altLang="zh-CN" dirty="0"/>
              <a:t>8</a:t>
            </a:r>
            <a:r>
              <a:rPr lang="zh-CN" altLang="en-US" dirty="0"/>
              <a:t>种寻址操作，位寻址方式需要</a:t>
            </a:r>
            <a:r>
              <a:rPr lang="en-US" altLang="zh-CN" dirty="0"/>
              <a:t>3</a:t>
            </a:r>
            <a:r>
              <a:rPr lang="zh-CN" altLang="en-US" dirty="0"/>
              <a:t>位</a:t>
            </a:r>
            <a:endParaRPr lang="en-US" altLang="zh-CN" dirty="0"/>
          </a:p>
          <a:p>
            <a:r>
              <a:rPr lang="en-US" altLang="zh-CN" dirty="0"/>
              <a:t>3</a:t>
            </a:r>
            <a:r>
              <a:rPr lang="zh-CN" altLang="en-US" dirty="0"/>
              <a:t>、源操作数访问</a:t>
            </a:r>
            <a:r>
              <a:rPr lang="en-US" altLang="zh-CN" dirty="0"/>
              <a:t>2K</a:t>
            </a:r>
            <a:r>
              <a:rPr lang="zh-CN" altLang="en-US" dirty="0"/>
              <a:t>主存，源操作数地址</a:t>
            </a:r>
            <a:r>
              <a:rPr lang="en-US" altLang="zh-CN" dirty="0"/>
              <a:t>11</a:t>
            </a:r>
            <a:r>
              <a:rPr lang="zh-CN" altLang="en-US" dirty="0"/>
              <a:t>位</a:t>
            </a:r>
            <a:endParaRPr lang="en-US" altLang="zh-CN" dirty="0"/>
          </a:p>
          <a:p>
            <a:r>
              <a:rPr lang="en-US" altLang="zh-CN" dirty="0"/>
              <a:t>4</a:t>
            </a:r>
            <a:r>
              <a:rPr lang="zh-CN" altLang="en-US" dirty="0"/>
              <a:t>、目的操作数访问</a:t>
            </a:r>
            <a:r>
              <a:rPr lang="en-US" altLang="zh-CN" dirty="0"/>
              <a:t>1K</a:t>
            </a:r>
            <a:r>
              <a:rPr lang="zh-CN" altLang="en-US" dirty="0"/>
              <a:t>主存，目的操作数地址</a:t>
            </a:r>
            <a:r>
              <a:rPr lang="en-US" altLang="zh-CN" dirty="0"/>
              <a:t>10</a:t>
            </a:r>
            <a:r>
              <a:rPr lang="zh-CN" altLang="en-US" dirty="0"/>
              <a:t>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739750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、只能寄存器间接寻址，寄存器是</a:t>
            </a:r>
            <a:r>
              <a:rPr lang="en-US" altLang="zh-CN" dirty="0"/>
              <a:t>16</a:t>
            </a:r>
            <a:r>
              <a:rPr lang="zh-CN" altLang="en-US" dirty="0"/>
              <a:t>位的，可以访问的地址最大</a:t>
            </a:r>
            <a:r>
              <a:rPr lang="en-US" altLang="zh-CN" dirty="0"/>
              <a:t>16</a:t>
            </a:r>
            <a:r>
              <a:rPr lang="zh-CN" altLang="en-US" dirty="0"/>
              <a:t>位，因此范围是</a:t>
            </a:r>
            <a:r>
              <a:rPr lang="en-US" altLang="zh-CN" dirty="0"/>
              <a:t>2</a:t>
            </a:r>
            <a:r>
              <a:rPr lang="en-US" altLang="zh-CN" baseline="30000" dirty="0"/>
              <a:t>16</a:t>
            </a:r>
            <a:r>
              <a:rPr lang="en-US" altLang="zh-CN" dirty="0"/>
              <a:t>=64K</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1096237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注意提醒，变址寻址</a:t>
            </a:r>
            <a:r>
              <a:rPr lang="en-US" altLang="zh-CN" dirty="0"/>
              <a:t>PC+</a:t>
            </a:r>
            <a:r>
              <a:rPr lang="zh-CN" altLang="en-US" dirty="0"/>
              <a:t>的值是补码，可正可负，</a:t>
            </a:r>
            <a:r>
              <a:rPr lang="en-US" altLang="zh-CN" dirty="0"/>
              <a:t>100H</a:t>
            </a:r>
            <a:r>
              <a:rPr lang="zh-CN" altLang="en-US" dirty="0"/>
              <a:t>是正数，</a:t>
            </a:r>
            <a:r>
              <a:rPr lang="en-US" altLang="zh-CN" dirty="0"/>
              <a:t>0001</a:t>
            </a:r>
            <a:r>
              <a:rPr lang="en-US" altLang="zh-CN" baseline="0" dirty="0"/>
              <a:t> 0000 0000</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355222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、基本架构不变，五大组成部分</a:t>
            </a:r>
            <a:endParaRPr lang="en-US" altLang="zh-CN" dirty="0"/>
          </a:p>
          <a:p>
            <a:r>
              <a:rPr lang="en-US" altLang="zh-CN" dirty="0"/>
              <a:t>2</a:t>
            </a:r>
            <a:r>
              <a:rPr lang="zh-CN" altLang="en-US" dirty="0"/>
              <a:t>、但不同</a:t>
            </a:r>
            <a:r>
              <a:rPr lang="en-US" altLang="zh-CN" dirty="0"/>
              <a:t>CPU</a:t>
            </a:r>
            <a:r>
              <a:rPr lang="zh-CN" altLang="en-US" dirty="0"/>
              <a:t>还是存在差异性，如在指令集结构、数据通路、控制器设计等</a:t>
            </a:r>
            <a:endParaRPr lang="en-US" altLang="zh-CN" dirty="0"/>
          </a:p>
          <a:p>
            <a:r>
              <a:rPr lang="en-US" altLang="zh-CN" dirty="0"/>
              <a:t>3</a:t>
            </a:r>
            <a:r>
              <a:rPr lang="zh-CN" altLang="en-US" dirty="0"/>
              <a:t>、不同设计没有绝对的对与错，学习和体会不同设计在性能和成本上的折中与权衡</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p:spPr>
        <p:txBody>
          <a:bodyPr/>
          <a:lstStyle/>
          <a:p>
            <a:pPr eaLnBrk="1" hangingPunct="1"/>
            <a:endParaRPr lang="zh-CN" altLang="en-US" dirty="0"/>
          </a:p>
        </p:txBody>
      </p:sp>
      <p:sp>
        <p:nvSpPr>
          <p:cNvPr id="252932" name="灯片编号占位符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23D686-21A6-406E-AA3B-C47E57BAF1F0}" type="slidenum">
              <a:rPr kumimoji="0" lang="en-US" altLang="zh-CN" sz="1200" b="0" i="0" u="none" strike="noStrike" kern="1200" cap="none" spc="0" normalizeH="0" baseline="0" noProof="0" smtClean="0">
                <a:ln>
                  <a:noFill/>
                </a:ln>
                <a:solidFill>
                  <a:srgbClr val="000000"/>
                </a:solidFill>
                <a:effectLst/>
                <a:uLnTx/>
                <a:uFillTx/>
                <a:latin typeface="Arial" charset="0"/>
                <a:ea typeface="华文细黑"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charset="0"/>
              <a:ea typeface="华文细黑" pitchFamily="2" charset="-122"/>
              <a:cs typeface="+mn-cs"/>
            </a:endParaRPr>
          </a:p>
        </p:txBody>
      </p:sp>
    </p:spTree>
    <p:extLst>
      <p:ext uri="{BB962C8B-B14F-4D97-AF65-F5344CB8AC3E}">
        <p14:creationId xmlns:p14="http://schemas.microsoft.com/office/powerpoint/2010/main" val="2371257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、注意</a:t>
            </a:r>
            <a:r>
              <a:rPr lang="en-US" altLang="zh-CN" dirty="0"/>
              <a:t>PC+1</a:t>
            </a:r>
            <a:r>
              <a:rPr lang="zh-CN" altLang="en-US" dirty="0"/>
              <a:t>中的</a:t>
            </a:r>
            <a:r>
              <a:rPr lang="en-US" altLang="zh-CN" dirty="0"/>
              <a:t>1</a:t>
            </a:r>
            <a:r>
              <a:rPr lang="zh-CN" altLang="en-US" dirty="0"/>
              <a:t>是指一条指令的字节长度。重要，贯穿整个第六章</a:t>
            </a:r>
            <a:endParaRPr lang="en-US" altLang="zh-CN" dirty="0"/>
          </a:p>
          <a:p>
            <a:r>
              <a:rPr lang="en-US" altLang="zh-CN" dirty="0"/>
              <a:t>2</a:t>
            </a:r>
            <a:r>
              <a:rPr lang="zh-CN" altLang="en-US" dirty="0"/>
              <a:t>、译码信号时序调制生成控制信号序列</a:t>
            </a:r>
            <a:endParaRPr lang="en-US" altLang="zh-CN" dirty="0"/>
          </a:p>
          <a:p>
            <a:r>
              <a:rPr lang="en-US" altLang="zh-CN" dirty="0"/>
              <a:t>3</a:t>
            </a:r>
            <a:r>
              <a:rPr lang="zh-CN" altLang="en-US" dirty="0"/>
              <a:t>、信号序列建立数据通路，从而实现指令的执行。数据通路：数据在功能部件之间传送的路径。</a:t>
            </a:r>
            <a:endParaRPr lang="en-US" altLang="zh-CN" dirty="0"/>
          </a:p>
          <a:p>
            <a:r>
              <a:rPr lang="en-US" altLang="zh-CN" dirty="0"/>
              <a:t>4</a:t>
            </a:r>
            <a:r>
              <a:rPr lang="zh-CN" altLang="en-US" dirty="0"/>
              <a:t>、中断：异常处理，与外设交互</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、图中蓝色的是控制信号，黑色的是数据流</a:t>
            </a:r>
            <a:endParaRPr lang="en-US" altLang="zh-CN" dirty="0"/>
          </a:p>
          <a:p>
            <a:r>
              <a:rPr lang="en-US" altLang="zh-CN" dirty="0"/>
              <a:t>2</a:t>
            </a:r>
            <a:r>
              <a:rPr lang="zh-CN" altLang="en-US" dirty="0"/>
              <a:t>、红色的控制器产生所有控制信号（红色）</a:t>
            </a:r>
            <a:endParaRPr lang="en-US" altLang="zh-CN" dirty="0"/>
          </a:p>
          <a:p>
            <a:r>
              <a:rPr lang="en-US" altLang="zh-CN" dirty="0"/>
              <a:t>3</a:t>
            </a:r>
            <a:r>
              <a:rPr lang="zh-CN" altLang="en-US" dirty="0"/>
              <a:t>、</a:t>
            </a:r>
            <a:r>
              <a:rPr lang="en-US" altLang="zh-CN" dirty="0"/>
              <a:t>out</a:t>
            </a:r>
            <a:r>
              <a:rPr lang="zh-CN" altLang="en-US" dirty="0"/>
              <a:t>类控制信号不能并发（总线分时复用），是互斥性的信号。除了</a:t>
            </a:r>
            <a:r>
              <a:rPr lang="en-US" altLang="zh-CN" dirty="0" err="1"/>
              <a:t>DREout</a:t>
            </a:r>
            <a:r>
              <a:rPr lang="zh-CN" altLang="en-US" dirty="0"/>
              <a:t>，这个是控制内存输出的，不影响内部总线，所以不与其它互斥。</a:t>
            </a:r>
            <a:endParaRPr lang="en-US" altLang="zh-CN" dirty="0"/>
          </a:p>
          <a:p>
            <a:r>
              <a:rPr lang="en-US" altLang="zh-CN" dirty="0"/>
              <a:t>4</a:t>
            </a:r>
            <a:r>
              <a:rPr lang="zh-CN" altLang="en-US" dirty="0"/>
              <a:t>、</a:t>
            </a:r>
            <a:r>
              <a:rPr lang="en-US" altLang="zh-CN" dirty="0"/>
              <a:t>in</a:t>
            </a:r>
            <a:r>
              <a:rPr lang="zh-CN" altLang="en-US" dirty="0"/>
              <a:t>信号互斥，读写信号也互斥。</a:t>
            </a:r>
            <a:endParaRPr lang="en-US" altLang="zh-CN" dirty="0"/>
          </a:p>
          <a:p>
            <a:r>
              <a:rPr lang="en-US" altLang="zh-CN" dirty="0"/>
              <a:t>5</a:t>
            </a:r>
            <a:r>
              <a:rPr lang="zh-CN" altLang="en-US" dirty="0"/>
              <a:t>、举例某寄存器中的数据送到</a:t>
            </a:r>
            <a:r>
              <a:rPr lang="en-US" altLang="zh-CN" dirty="0"/>
              <a:t>X</a:t>
            </a:r>
            <a:r>
              <a:rPr lang="zh-CN" altLang="en-US" dirty="0"/>
              <a:t>寄存器，演示数据通路以及总线的分时复用。</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40</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白色圆圈的可能是不需要的。</a:t>
            </a:r>
            <a:endParaRPr lang="en-US" altLang="zh-CN" dirty="0"/>
          </a:p>
          <a:p>
            <a:r>
              <a:rPr lang="en-US" altLang="zh-CN" dirty="0"/>
              <a:t>2</a:t>
            </a:r>
            <a:r>
              <a:rPr lang="zh-CN" altLang="en-US" dirty="0"/>
              <a:t>、中断现在可以理解为固定的子程序，发生中断自动跳转到中断服务子程序执行，执行结束后返回到程序中断处下一条指令继续执行。中断具体的处理逻辑和过程将在下一章介绍。</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N</a:t>
            </a:r>
            <a:r>
              <a:rPr lang="zh-CN" altLang="en-US" dirty="0"/>
              <a:t>取决于指令功能，寻址方式，指令执行结束时是否有中断？</a:t>
            </a:r>
            <a:endParaRPr lang="en-US" altLang="zh-CN" dirty="0"/>
          </a:p>
          <a:p>
            <a:r>
              <a:rPr lang="en-US" altLang="zh-CN" dirty="0"/>
              <a:t>2</a:t>
            </a:r>
            <a:r>
              <a:rPr lang="zh-CN" altLang="en-US" dirty="0"/>
              <a:t>、</a:t>
            </a:r>
            <a:r>
              <a:rPr lang="en-US" altLang="zh-CN" dirty="0"/>
              <a:t>K</a:t>
            </a:r>
            <a:r>
              <a:rPr lang="zh-CN" altLang="en-US" dirty="0"/>
              <a:t>取决于机器周期的长度。</a:t>
            </a:r>
            <a:r>
              <a:rPr lang="en-US" altLang="zh-CN" dirty="0"/>
              <a:t>K</a:t>
            </a:r>
            <a:r>
              <a:rPr lang="zh-CN" altLang="en-US" dirty="0"/>
              <a:t>可以</a:t>
            </a:r>
            <a:r>
              <a:rPr lang="en-US" altLang="zh-CN" dirty="0"/>
              <a:t>=1  </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、状态周期电位，取指（</a:t>
            </a:r>
            <a:r>
              <a:rPr lang="en-US" altLang="zh-CN" dirty="0"/>
              <a:t>M</a:t>
            </a:r>
            <a:r>
              <a:rPr lang="en-US" altLang="zh-CN" baseline="-25000" dirty="0"/>
              <a:t>IF</a:t>
            </a:r>
            <a:r>
              <a:rPr lang="zh-CN" altLang="en-US" dirty="0"/>
              <a:t>）、译码（</a:t>
            </a:r>
            <a:r>
              <a:rPr lang="en-US" altLang="zh-CN" dirty="0"/>
              <a:t>M</a:t>
            </a:r>
            <a:r>
              <a:rPr lang="en-US" altLang="zh-CN" baseline="-25000" dirty="0"/>
              <a:t>ID</a:t>
            </a:r>
            <a:r>
              <a:rPr lang="zh-CN" altLang="en-US" dirty="0"/>
              <a:t>）、执行（</a:t>
            </a:r>
            <a:r>
              <a:rPr lang="en-US" altLang="zh-CN" dirty="0"/>
              <a:t>M</a:t>
            </a:r>
            <a:r>
              <a:rPr lang="en-US" altLang="zh-CN" baseline="-25000" dirty="0"/>
              <a:t>EX</a:t>
            </a:r>
            <a:r>
              <a:rPr lang="zh-CN" altLang="en-US" dirty="0"/>
              <a:t>）、写回（</a:t>
            </a:r>
            <a:r>
              <a:rPr lang="en-US" altLang="zh-CN" dirty="0"/>
              <a:t>M</a:t>
            </a:r>
            <a:r>
              <a:rPr lang="en-US" altLang="zh-CN" baseline="-25000" dirty="0"/>
              <a:t>WB</a:t>
            </a:r>
            <a:r>
              <a:rPr lang="zh-CN" altLang="en-US" dirty="0"/>
              <a:t>）分别用高点平表示处于指令执行处于的当前状态（阶段）。</a:t>
            </a:r>
            <a:endParaRPr lang="en-US" altLang="zh-CN" dirty="0"/>
          </a:p>
          <a:p>
            <a:r>
              <a:rPr lang="en-US" altLang="zh-CN" dirty="0"/>
              <a:t>2</a:t>
            </a:r>
            <a:r>
              <a:rPr lang="zh-CN" altLang="en-US" dirty="0"/>
              <a:t>、节拍电位，</a:t>
            </a:r>
            <a:r>
              <a:rPr lang="en-US" altLang="zh-CN" dirty="0"/>
              <a:t>T1,T2,T3,T4</a:t>
            </a:r>
            <a:r>
              <a:rPr lang="zh-CN" altLang="en-US" dirty="0"/>
              <a:t>指示某个执行状态（阶段）中的第几节拍。</a:t>
            </a:r>
            <a:endParaRPr lang="en-US" altLang="zh-CN" dirty="0"/>
          </a:p>
          <a:p>
            <a:r>
              <a:rPr lang="en-US" altLang="zh-CN" dirty="0"/>
              <a:t>3</a:t>
            </a:r>
            <a:r>
              <a:rPr lang="zh-CN" altLang="en-US" dirty="0"/>
              <a:t>、这样指令执行的过程中</a:t>
            </a:r>
            <a:r>
              <a:rPr lang="zh-CN" altLang="en-US" b="1" i="0" u="sng" dirty="0"/>
              <a:t>与时钟有关的信号</a:t>
            </a:r>
            <a:r>
              <a:rPr lang="zh-CN" altLang="en-US" dirty="0"/>
              <a:t>就</a:t>
            </a:r>
            <a:r>
              <a:rPr lang="zh-CN" altLang="en-US" b="1" dirty="0"/>
              <a:t>转变为</a:t>
            </a:r>
            <a:r>
              <a:rPr lang="zh-CN" altLang="en-US" b="1" u="sng" dirty="0"/>
              <a:t>电平信号</a:t>
            </a:r>
            <a:r>
              <a:rPr lang="zh-CN" altLang="en-US" dirty="0"/>
              <a:t>。从而时钟信号变为了</a:t>
            </a:r>
            <a:r>
              <a:rPr lang="zh-CN" altLang="en-US" b="1" dirty="0"/>
              <a:t>逻辑信号</a:t>
            </a:r>
            <a:r>
              <a:rPr lang="zh-CN" altLang="en-US" dirty="0"/>
              <a:t>。因此可以把硬布线控制器从</a:t>
            </a:r>
            <a:r>
              <a:rPr lang="zh-CN" altLang="en-US" b="1" dirty="0"/>
              <a:t>同步时序电路</a:t>
            </a:r>
            <a:r>
              <a:rPr lang="zh-CN" altLang="en-US" dirty="0"/>
              <a:t>变为了</a:t>
            </a:r>
            <a:r>
              <a:rPr lang="zh-CN" altLang="en-US" b="1" u="sng" dirty="0">
                <a:solidFill>
                  <a:srgbClr val="FF0000"/>
                </a:solidFill>
              </a:rPr>
              <a:t>组合逻辑电路</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、可以得到控制器中每一个控制信号的逻辑表达式，如</a:t>
            </a:r>
            <a:r>
              <a:rPr lang="en-US" altLang="zh-CN" sz="1200" dirty="0" err="1">
                <a:solidFill>
                  <a:schemeClr val="tx1"/>
                </a:solidFill>
              </a:rPr>
              <a:t>MemRead</a:t>
            </a:r>
            <a:r>
              <a:rPr lang="en-US" altLang="zh-CN" sz="1200" dirty="0">
                <a:solidFill>
                  <a:schemeClr val="tx1"/>
                </a:solidFill>
              </a:rPr>
              <a:t>=</a:t>
            </a:r>
            <a:r>
              <a:rPr lang="en-US" altLang="zh-CN" sz="1200" dirty="0">
                <a:solidFill>
                  <a:schemeClr val="accent5"/>
                </a:solidFill>
              </a:rPr>
              <a:t>M</a:t>
            </a:r>
            <a:r>
              <a:rPr lang="en-US" altLang="zh-CN" sz="1200" baseline="-25000" dirty="0">
                <a:solidFill>
                  <a:schemeClr val="accent5"/>
                </a:solidFill>
              </a:rPr>
              <a:t>IF</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 </a:t>
            </a:r>
            <a:r>
              <a:rPr lang="en-US" altLang="zh-CN" sz="1200" dirty="0">
                <a:solidFill>
                  <a:schemeClr val="tx1"/>
                </a:solidFill>
              </a:rPr>
              <a:t>+ </a:t>
            </a:r>
            <a:r>
              <a:rPr lang="en-US" altLang="zh-CN" sz="1200" dirty="0">
                <a:solidFill>
                  <a:srgbClr val="C00000"/>
                </a:solidFill>
              </a:rPr>
              <a:t>Load</a:t>
            </a:r>
            <a:r>
              <a:rPr lang="en-US" altLang="zh-CN" sz="1200" dirty="0">
                <a:solidFill>
                  <a:schemeClr val="tx1"/>
                </a:solidFill>
              </a:rPr>
              <a:t> </a:t>
            </a:r>
            <a:r>
              <a:rPr lang="en-US" altLang="zh-CN" sz="1200" b="1" dirty="0">
                <a:solidFill>
                  <a:schemeClr val="tx1"/>
                </a:solidFill>
              </a:rPr>
              <a:t>·</a:t>
            </a:r>
            <a:r>
              <a:rPr lang="en-US" altLang="zh-CN" sz="1200" dirty="0">
                <a:solidFill>
                  <a:schemeClr val="tx1"/>
                </a:solidFill>
              </a:rPr>
              <a:t> </a:t>
            </a:r>
            <a:r>
              <a:rPr lang="en-US" altLang="zh-CN" sz="1200" dirty="0">
                <a:solidFill>
                  <a:schemeClr val="accent5"/>
                </a:solidFill>
              </a:rPr>
              <a:t>M</a:t>
            </a:r>
            <a:r>
              <a:rPr lang="en-US" altLang="zh-CN" sz="1200" baseline="-25000" dirty="0">
                <a:solidFill>
                  <a:schemeClr val="accent5"/>
                </a:solidFill>
              </a:rPr>
              <a:t>EX</a:t>
            </a:r>
            <a:r>
              <a:rPr lang="en-US" altLang="zh-CN" sz="1200" b="1" dirty="0">
                <a:solidFill>
                  <a:schemeClr val="tx1"/>
                </a:solidFill>
              </a:rPr>
              <a:t> · (</a:t>
            </a:r>
            <a:r>
              <a:rPr lang="en-US" altLang="zh-CN" sz="1200" dirty="0">
                <a:solidFill>
                  <a:srgbClr val="FF6600"/>
                </a:solidFill>
              </a:rPr>
              <a:t>T2+T3</a:t>
            </a:r>
            <a:r>
              <a:rPr lang="en-US" altLang="zh-CN" sz="1200" b="1" dirty="0">
                <a:solidFill>
                  <a:schemeClr val="tx1"/>
                </a:solidFill>
              </a:rPr>
              <a:t>)</a:t>
            </a:r>
            <a:r>
              <a:rPr lang="zh-CN" altLang="en-US" sz="1200" b="1" baseline="0" dirty="0">
                <a:solidFill>
                  <a:schemeClr val="tx1"/>
                </a:solidFill>
              </a:rPr>
              <a:t>    </a:t>
            </a:r>
            <a:r>
              <a:rPr lang="zh-CN" altLang="en-US" sz="1200" b="0" baseline="0" dirty="0">
                <a:solidFill>
                  <a:schemeClr val="tx1"/>
                </a:solidFill>
              </a:rPr>
              <a:t>取指令的</a:t>
            </a:r>
            <a:r>
              <a:rPr lang="en-US" altLang="zh-CN" sz="1200" b="0" baseline="0" dirty="0">
                <a:solidFill>
                  <a:schemeClr val="tx1"/>
                </a:solidFill>
              </a:rPr>
              <a:t>T2,T3</a:t>
            </a:r>
            <a:r>
              <a:rPr lang="zh-CN" altLang="en-US" sz="1200" b="0" baseline="0" dirty="0">
                <a:solidFill>
                  <a:schemeClr val="tx1"/>
                </a:solidFill>
              </a:rPr>
              <a:t>节拍需要读内存信号有效，</a:t>
            </a:r>
            <a:r>
              <a:rPr lang="en-US" altLang="zh-CN" sz="1200" b="0" baseline="0" dirty="0">
                <a:solidFill>
                  <a:schemeClr val="tx1"/>
                </a:solidFill>
              </a:rPr>
              <a:t>load</a:t>
            </a:r>
            <a:r>
              <a:rPr lang="zh-CN" altLang="en-US" sz="1200" b="0" baseline="0" dirty="0">
                <a:solidFill>
                  <a:schemeClr val="tx1"/>
                </a:solidFill>
              </a:rPr>
              <a:t>指令执行的</a:t>
            </a:r>
            <a:r>
              <a:rPr lang="en-US" altLang="zh-CN" sz="1200" b="0" baseline="0" dirty="0">
                <a:solidFill>
                  <a:schemeClr val="tx1"/>
                </a:solidFill>
              </a:rPr>
              <a:t>T2,T3</a:t>
            </a:r>
            <a:r>
              <a:rPr lang="zh-CN" altLang="en-US" sz="1200" b="0" baseline="0" dirty="0">
                <a:solidFill>
                  <a:schemeClr val="tx1"/>
                </a:solidFill>
              </a:rPr>
              <a:t>周期需要读内存信号有效。</a:t>
            </a:r>
            <a:endParaRPr lang="en-US" altLang="zh-CN" sz="1200" b="0" dirty="0">
              <a:solidFill>
                <a:schemeClr val="tx1"/>
              </a:solidFill>
            </a:endParaRPr>
          </a:p>
          <a:p>
            <a:r>
              <a:rPr lang="en-US" altLang="zh-CN" dirty="0"/>
              <a:t>5</a:t>
            </a:r>
            <a:r>
              <a:rPr lang="zh-CN" altLang="en-US" dirty="0"/>
              <a:t>、三级时序系统可以控制信号产生的时间以及持续时间，通过把</a:t>
            </a:r>
            <a:r>
              <a:rPr lang="zh-CN" altLang="en-US" b="1" dirty="0"/>
              <a:t>状态周期电位</a:t>
            </a:r>
            <a:r>
              <a:rPr lang="zh-CN" altLang="en-US" dirty="0"/>
              <a:t>和</a:t>
            </a:r>
            <a:r>
              <a:rPr lang="zh-CN" altLang="en-US" b="1" dirty="0"/>
              <a:t>节拍电位</a:t>
            </a:r>
            <a:r>
              <a:rPr lang="zh-CN" altLang="en-US" dirty="0"/>
              <a:t>与</a:t>
            </a:r>
            <a:r>
              <a:rPr lang="zh-CN" altLang="en-US" b="1" dirty="0"/>
              <a:t>指令译码信号</a:t>
            </a:r>
            <a:r>
              <a:rPr lang="zh-CN" altLang="en-US" b="0" dirty="0"/>
              <a:t>进行</a:t>
            </a:r>
            <a:r>
              <a:rPr lang="zh-CN" altLang="en-US" dirty="0"/>
              <a:t>与操作来控制信号的产生以及持续时间的长短。</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T1</a:t>
            </a:r>
            <a:r>
              <a:rPr lang="zh-CN" altLang="en-US" dirty="0"/>
              <a:t>，</a:t>
            </a:r>
            <a:r>
              <a:rPr lang="en-US" altLang="zh-CN" dirty="0"/>
              <a:t>T2</a:t>
            </a:r>
            <a:r>
              <a:rPr lang="zh-CN" altLang="en-US" dirty="0"/>
              <a:t>也可交换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52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的原码：</a:t>
            </a:r>
            <a:r>
              <a:rPr lang="en-US" altLang="zh-CN" dirty="0"/>
              <a:t>10101</a:t>
            </a:r>
            <a:r>
              <a:rPr lang="zh-CN" altLang="en-US" dirty="0"/>
              <a:t>；</a:t>
            </a:r>
            <a:endParaRPr lang="en-US" altLang="zh-CN" dirty="0"/>
          </a:p>
          <a:p>
            <a:r>
              <a:rPr lang="en-US" altLang="zh-CN" dirty="0"/>
              <a:t>-5</a:t>
            </a:r>
            <a:r>
              <a:rPr lang="zh-CN" altLang="en-US" dirty="0"/>
              <a:t>的补码：</a:t>
            </a:r>
            <a:r>
              <a:rPr lang="en-US" altLang="zh-CN" dirty="0"/>
              <a:t>11011</a:t>
            </a:r>
          </a:p>
          <a:p>
            <a:r>
              <a:rPr lang="zh-CN" altLang="en-US" dirty="0"/>
              <a:t>将</a:t>
            </a:r>
            <a:r>
              <a:rPr lang="en-US" altLang="zh-CN" dirty="0"/>
              <a:t>-5</a:t>
            </a:r>
            <a:r>
              <a:rPr lang="zh-CN" altLang="en-US" dirty="0"/>
              <a:t>变补：</a:t>
            </a:r>
            <a:r>
              <a:rPr lang="en-US" altLang="zh-CN" dirty="0"/>
              <a:t>00101</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一个方框一个节拍，如果把方框当做状态，给出状态编号，就变成状态图，控制信号与状态相关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54</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、关中断，开中断，目的是保证中断服务的原子性，</a:t>
            </a:r>
            <a:endParaRPr lang="en-US" altLang="zh-CN" dirty="0"/>
          </a:p>
          <a:p>
            <a:r>
              <a:rPr lang="en-US" altLang="zh-CN" dirty="0"/>
              <a:t>2</a:t>
            </a:r>
            <a:r>
              <a:rPr lang="zh-CN" altLang="en-US" dirty="0"/>
              <a:t>、中断服务程序入口地址→</a:t>
            </a:r>
            <a:r>
              <a:rPr lang="en-US" altLang="zh-CN" dirty="0"/>
              <a:t>PC</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2944610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B,</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57</a:t>
            </a:fld>
            <a:endParaRPr lang="zh-CN" altLang="en-US"/>
          </a:p>
        </p:txBody>
      </p:sp>
    </p:spTree>
    <p:extLst>
      <p:ext uri="{BB962C8B-B14F-4D97-AF65-F5344CB8AC3E}">
        <p14:creationId xmlns:p14="http://schemas.microsoft.com/office/powerpoint/2010/main" val="2160170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答案</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）只看十进制，</a:t>
            </a:r>
            <a:r>
              <a:rPr lang="en-US" altLang="zh-CN" sz="1200" kern="1200" dirty="0">
                <a:solidFill>
                  <a:schemeClr val="tx1"/>
                </a:solidFill>
                <a:effectLst/>
                <a:latin typeface="+mn-lt"/>
                <a:ea typeface="+mn-ea"/>
                <a:cs typeface="+mn-cs"/>
              </a:rPr>
              <a:t>-97-63=-160</a:t>
            </a:r>
            <a:r>
              <a:rPr lang="zh-CN" altLang="zh-CN" sz="1200" kern="1200" dirty="0">
                <a:solidFill>
                  <a:schemeClr val="tx1"/>
                </a:solidFill>
                <a:effectLst/>
                <a:latin typeface="+mn-lt"/>
                <a:ea typeface="+mn-ea"/>
                <a:cs typeface="+mn-cs"/>
              </a:rPr>
              <a:t>已经超出</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位有符号数补码表示范围，最小</a:t>
            </a:r>
            <a:r>
              <a:rPr lang="en-US" altLang="zh-CN" sz="1200" kern="1200" dirty="0">
                <a:solidFill>
                  <a:schemeClr val="tx1"/>
                </a:solidFill>
                <a:effectLst/>
                <a:latin typeface="+mn-lt"/>
                <a:ea typeface="+mn-ea"/>
                <a:cs typeface="+mn-cs"/>
              </a:rPr>
              <a:t>[-128</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127</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原</a:t>
            </a:r>
            <a:r>
              <a:rPr lang="en-US" altLang="zh-CN" sz="1200" kern="1200" dirty="0">
                <a:solidFill>
                  <a:schemeClr val="tx1"/>
                </a:solidFill>
                <a:effectLst/>
                <a:latin typeface="+mn-lt"/>
                <a:ea typeface="+mn-ea"/>
                <a:cs typeface="+mn-cs"/>
              </a:rPr>
              <a:t>=1 110 0001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补 </a:t>
            </a:r>
            <a:r>
              <a:rPr lang="en-US" altLang="zh-CN" sz="1200" kern="1200" dirty="0">
                <a:solidFill>
                  <a:schemeClr val="tx1"/>
                </a:solidFill>
                <a:effectLst/>
                <a:latin typeface="+mn-lt"/>
                <a:ea typeface="+mn-ea"/>
                <a:cs typeface="+mn-cs"/>
              </a:rPr>
              <a:t>=1001 1111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原：</a:t>
            </a:r>
            <a:r>
              <a:rPr lang="en-US" altLang="zh-CN" sz="1200" kern="1200" dirty="0">
                <a:solidFill>
                  <a:schemeClr val="tx1"/>
                </a:solidFill>
                <a:effectLst/>
                <a:latin typeface="+mn-lt"/>
                <a:ea typeface="+mn-ea"/>
                <a:cs typeface="+mn-cs"/>
              </a:rPr>
              <a:t>0100 0001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补</a:t>
            </a:r>
            <a:r>
              <a:rPr lang="en-US" altLang="zh-CN" sz="1200" kern="1200" dirty="0">
                <a:solidFill>
                  <a:schemeClr val="tx1"/>
                </a:solidFill>
                <a:effectLst/>
                <a:latin typeface="+mn-lt"/>
                <a:ea typeface="+mn-ea"/>
                <a:cs typeface="+mn-cs"/>
              </a:rPr>
              <a:t>=0100 0001, [-Y]</a:t>
            </a:r>
            <a:r>
              <a:rPr lang="zh-CN" altLang="zh-CN" sz="1200" kern="1200" dirty="0">
                <a:solidFill>
                  <a:schemeClr val="tx1"/>
                </a:solidFill>
                <a:effectLst/>
                <a:latin typeface="+mn-lt"/>
                <a:ea typeface="+mn-ea"/>
                <a:cs typeface="+mn-cs"/>
              </a:rPr>
              <a:t>补</a:t>
            </a:r>
            <a:r>
              <a:rPr lang="en-US" altLang="zh-CN" sz="1200" kern="1200" dirty="0">
                <a:solidFill>
                  <a:schemeClr val="tx1"/>
                </a:solidFill>
                <a:effectLst/>
                <a:latin typeface="+mn-lt"/>
                <a:ea typeface="+mn-ea"/>
                <a:cs typeface="+mn-cs"/>
              </a:rPr>
              <a:t>=1011 1110+1=1011 1111 [X]</a:t>
            </a:r>
            <a:r>
              <a:rPr lang="zh-CN" altLang="zh-CN" sz="1200" kern="1200" dirty="0">
                <a:solidFill>
                  <a:schemeClr val="tx1"/>
                </a:solidFill>
                <a:effectLst/>
                <a:latin typeface="+mn-lt"/>
                <a:ea typeface="+mn-ea"/>
                <a:cs typeface="+mn-cs"/>
              </a:rPr>
              <a:t>补</a:t>
            </a:r>
            <a:r>
              <a:rPr lang="en-US" altLang="zh-CN" sz="1200"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补</a:t>
            </a:r>
            <a:r>
              <a:rPr lang="en-US" altLang="zh-CN" sz="1200" kern="1200" dirty="0">
                <a:solidFill>
                  <a:schemeClr val="tx1"/>
                </a:solidFill>
                <a:effectLst/>
                <a:latin typeface="+mn-lt"/>
                <a:ea typeface="+mn-ea"/>
                <a:cs typeface="+mn-cs"/>
              </a:rPr>
              <a:t>=1001 1111+1011 1111=0101 1110</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两负数相加，符号变为正，负溢。 </a:t>
            </a:r>
            <a:r>
              <a:rPr lang="en-US" altLang="zh-CN" sz="1200" kern="1200" dirty="0" err="1">
                <a:solidFill>
                  <a:schemeClr val="tx1"/>
                </a:solidFill>
                <a:effectLst/>
                <a:latin typeface="+mn-lt"/>
                <a:ea typeface="+mn-ea"/>
                <a:cs typeface="+mn-cs"/>
              </a:rPr>
              <a:t>C</a:t>
            </a:r>
            <a:r>
              <a:rPr lang="en-US" altLang="zh-CN" sz="1200" kern="1200" baseline="-25000" dirty="0" err="1">
                <a:solidFill>
                  <a:schemeClr val="tx1"/>
                </a:solidFill>
                <a:effectLst/>
                <a:latin typeface="+mn-lt"/>
                <a:ea typeface="+mn-ea"/>
                <a:cs typeface="+mn-cs"/>
              </a:rPr>
              <a:t>f</a:t>
            </a:r>
            <a:r>
              <a:rPr lang="en-US" altLang="zh-CN" sz="1200" kern="1200" baseline="-250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a:t>
            </a:r>
            <a:r>
              <a:rPr lang="en-US" altLang="zh-CN" sz="1200"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=0   Overflow = </a:t>
            </a:r>
            <a:r>
              <a:rPr lang="en-US" altLang="zh-CN" sz="1200" kern="1200" dirty="0" err="1">
                <a:solidFill>
                  <a:schemeClr val="tx1"/>
                </a:solidFill>
                <a:effectLst/>
                <a:latin typeface="+mn-lt"/>
                <a:ea typeface="+mn-ea"/>
                <a:cs typeface="+mn-cs"/>
              </a:rPr>
              <a:t>C</a:t>
            </a:r>
            <a:r>
              <a:rPr lang="en-US" altLang="zh-CN" sz="1200" kern="1200" baseline="-25000" dirty="0" err="1">
                <a:solidFill>
                  <a:schemeClr val="tx1"/>
                </a:solidFill>
                <a:effectLst/>
                <a:latin typeface="+mn-lt"/>
                <a:ea typeface="+mn-ea"/>
                <a:cs typeface="+mn-cs"/>
              </a:rPr>
              <a:t>f</a:t>
            </a:r>
            <a:r>
              <a:rPr lang="en-US" altLang="zh-CN" sz="1200" kern="1200" baseline="-250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a:t>
            </a:r>
            <a:r>
              <a:rPr lang="en-US" altLang="zh-CN" sz="1200" kern="1200" baseline="-25000" dirty="0" err="1">
                <a:solidFill>
                  <a:schemeClr val="tx1"/>
                </a:solidFill>
                <a:effectLst/>
                <a:latin typeface="+mn-lt"/>
                <a:ea typeface="+mn-ea"/>
                <a:cs typeface="+mn-cs"/>
              </a:rPr>
              <a:t>n</a:t>
            </a:r>
            <a:r>
              <a:rPr lang="en-US" altLang="zh-CN" sz="1200" kern="1200" dirty="0">
                <a:solidFill>
                  <a:schemeClr val="tx1"/>
                </a:solidFill>
                <a:effectLst/>
                <a:latin typeface="+mn-lt"/>
                <a:ea typeface="+mn-ea"/>
                <a:cs typeface="+mn-cs"/>
              </a:rPr>
              <a:t>=1 ⊕ 0=1</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59</a:t>
            </a:fld>
            <a:endParaRPr lang="zh-CN" altLang="en-US"/>
          </a:p>
        </p:txBody>
      </p:sp>
    </p:spTree>
    <p:extLst>
      <p:ext uri="{BB962C8B-B14F-4D97-AF65-F5344CB8AC3E}">
        <p14:creationId xmlns:p14="http://schemas.microsoft.com/office/powerpoint/2010/main" val="3571322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a:t>
            </a:r>
            <a:r>
              <a:rPr lang="zh-CN" altLang="en-US" sz="1200" dirty="0">
                <a:solidFill>
                  <a:srgbClr val="000000"/>
                </a:solidFill>
                <a:latin typeface="Microsoft Yahei"/>
                <a:ea typeface="Microsoft Yahei"/>
                <a:sym typeface="Microsoft Yahei"/>
              </a:rPr>
              <a:t>正溢</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负溢</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可能的</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两个</a:t>
            </a:r>
            <a:r>
              <a:rPr lang="en-US" altLang="zh-CN" sz="1200" dirty="0">
                <a:solidFill>
                  <a:srgbClr val="000000"/>
                </a:solidFill>
                <a:latin typeface="Microsoft Yahei"/>
                <a:ea typeface="Microsoft Yahei"/>
                <a:sym typeface="Microsoft Yahei"/>
              </a:rPr>
              <a:t>1111 1111 </a:t>
            </a:r>
            <a:r>
              <a:rPr lang="zh-CN" altLang="en-US" sz="1200" dirty="0">
                <a:solidFill>
                  <a:srgbClr val="000000"/>
                </a:solidFill>
                <a:latin typeface="Microsoft Yahei"/>
                <a:ea typeface="Microsoft Yahei"/>
                <a:sym typeface="Microsoft Yahei"/>
              </a:rPr>
              <a:t>相加就可以。</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3477462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a:t>
            </a:r>
            <a:r>
              <a:rPr lang="zh-CN" altLang="en-US" sz="1200" dirty="0">
                <a:solidFill>
                  <a:srgbClr val="000000"/>
                </a:solidFill>
                <a:latin typeface="Microsoft Yahei"/>
                <a:ea typeface="Microsoft Yahei"/>
                <a:sym typeface="Microsoft Yahei"/>
              </a:rPr>
              <a:t>正溢</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负溢</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可能的</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两个</a:t>
            </a:r>
            <a:r>
              <a:rPr lang="en-US" altLang="zh-CN" sz="1200" dirty="0">
                <a:solidFill>
                  <a:srgbClr val="000000"/>
                </a:solidFill>
                <a:latin typeface="Microsoft Yahei"/>
                <a:ea typeface="Microsoft Yahei"/>
                <a:sym typeface="Microsoft Yahei"/>
              </a:rPr>
              <a:t>1111 1111 </a:t>
            </a:r>
            <a:r>
              <a:rPr lang="zh-CN" altLang="en-US" sz="1200" dirty="0">
                <a:solidFill>
                  <a:srgbClr val="000000"/>
                </a:solidFill>
                <a:latin typeface="Microsoft Yahei"/>
                <a:ea typeface="Microsoft Yahei"/>
                <a:sym typeface="Microsoft Yahei"/>
              </a:rPr>
              <a:t>相加就可以。</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999579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a:t>
            </a:r>
            <a:r>
              <a:rPr lang="en-US" altLang="zh-CN" sz="1200" dirty="0">
                <a:solidFill>
                  <a:srgbClr val="000000"/>
                </a:solidFill>
                <a:latin typeface="Microsoft Yahei"/>
                <a:ea typeface="Microsoft Yahei"/>
                <a:sym typeface="Microsoft Yahei"/>
              </a:rPr>
              <a:t>P=1</a:t>
            </a:r>
            <a:r>
              <a:rPr lang="zh-CN" altLang="en-US" sz="1200" dirty="0">
                <a:solidFill>
                  <a:srgbClr val="000000"/>
                </a:solidFill>
                <a:latin typeface="Microsoft Yahei"/>
                <a:ea typeface="Microsoft Yahei"/>
                <a:sym typeface="Microsoft Yahei"/>
              </a:rPr>
              <a:t>数位与</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异或</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取反</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匹配</a:t>
            </a:r>
            <a:r>
              <a:rPr lang="en-US" altLang="zh-CN" sz="1200" dirty="0">
                <a:solidFill>
                  <a:srgbClr val="000000"/>
                </a:solidFill>
                <a:latin typeface="Microsoft Yahei"/>
                <a:ea typeface="Microsoft Yahei"/>
                <a:sym typeface="Microsoft Yahei"/>
              </a:rPr>
              <a:t>C0=1,</a:t>
            </a:r>
            <a:r>
              <a:rPr lang="zh-CN" altLang="en-US" sz="1200" dirty="0">
                <a:solidFill>
                  <a:srgbClr val="000000"/>
                </a:solidFill>
                <a:latin typeface="Microsoft Yahei"/>
                <a:ea typeface="Microsoft Yahei"/>
                <a:sym typeface="Microsoft Yahei"/>
              </a:rPr>
              <a:t>效果是全部取反再加</a:t>
            </a:r>
            <a:r>
              <a:rPr lang="en-US" altLang="zh-CN" sz="1200" dirty="0">
                <a:solidFill>
                  <a:srgbClr val="000000"/>
                </a:solidFill>
                <a:latin typeface="Microsoft Yahei"/>
                <a:ea typeface="Microsoft Yahei"/>
                <a:sym typeface="Microsoft Yahei"/>
              </a:rPr>
              <a:t>1;P=0,</a:t>
            </a:r>
            <a:r>
              <a:rPr lang="zh-CN" altLang="en-US" sz="1200" dirty="0">
                <a:solidFill>
                  <a:srgbClr val="000000"/>
                </a:solidFill>
                <a:latin typeface="Microsoft Yahei"/>
                <a:ea typeface="Microsoft Yahei"/>
                <a:sym typeface="Microsoft Yahei"/>
              </a:rPr>
              <a:t>数位与</a:t>
            </a:r>
            <a:r>
              <a:rPr lang="en-US" altLang="zh-CN" sz="1200" dirty="0">
                <a:solidFill>
                  <a:srgbClr val="000000"/>
                </a:solidFill>
                <a:latin typeface="Microsoft Yahei"/>
                <a:ea typeface="Microsoft Yahei"/>
                <a:sym typeface="Microsoft Yahei"/>
              </a:rPr>
              <a:t>0</a:t>
            </a:r>
            <a:r>
              <a:rPr lang="zh-CN" altLang="en-US" sz="1200" dirty="0">
                <a:solidFill>
                  <a:srgbClr val="000000"/>
                </a:solidFill>
                <a:latin typeface="Microsoft Yahei"/>
                <a:ea typeface="Microsoft Yahei"/>
                <a:sym typeface="Microsoft Yahei"/>
              </a:rPr>
              <a:t>异或不变。</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62</a:t>
            </a:fld>
            <a:endParaRPr lang="zh-CN" altLang="en-US"/>
          </a:p>
        </p:txBody>
      </p:sp>
    </p:spTree>
    <p:extLst>
      <p:ext uri="{BB962C8B-B14F-4D97-AF65-F5344CB8AC3E}">
        <p14:creationId xmlns:p14="http://schemas.microsoft.com/office/powerpoint/2010/main" val="2040315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错误</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减法都是转换为加法的</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并行进位链一样有效。</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63</a:t>
            </a:fld>
            <a:endParaRPr lang="zh-CN" altLang="en-US"/>
          </a:p>
        </p:txBody>
      </p:sp>
    </p:spTree>
    <p:extLst>
      <p:ext uri="{BB962C8B-B14F-4D97-AF65-F5344CB8AC3E}">
        <p14:creationId xmlns:p14="http://schemas.microsoft.com/office/powerpoint/2010/main" val="24835090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转换为真值时：</a:t>
            </a:r>
            <a:r>
              <a:rPr lang="en-US" altLang="zh-CN" dirty="0"/>
              <a:t>1+M</a:t>
            </a:r>
            <a:r>
              <a:rPr lang="en-US" altLang="zh-CN" baseline="0" dirty="0"/>
              <a:t>   </a:t>
            </a:r>
            <a:r>
              <a:rPr lang="zh-CN" altLang="en-US" baseline="0" dirty="0"/>
              <a:t>求得尾数</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全对</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65</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16K</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个单元</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,SDRAM</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地址线不复用</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1200" baseline="30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14</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=16K</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所以地址线有</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14</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数据线有</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共有</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46</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、按字编址，一个地址访问</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个字节。</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需要的地址数目：</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64MB/4B=16M</a:t>
            </a:r>
          </a:p>
          <a:p>
            <a:endParaRPr lang="zh-CN" altLang="en-US" dirty="0"/>
          </a:p>
        </p:txBody>
      </p:sp>
      <p:sp>
        <p:nvSpPr>
          <p:cNvPr id="4" name="灯片编号占位符 3"/>
          <p:cNvSpPr>
            <a:spLocks noGrp="1"/>
          </p:cNvSpPr>
          <p:nvPr>
            <p:ph type="sldNum" sz="quarter" idx="5"/>
          </p:nvPr>
        </p:nvSpPr>
        <p:spPr/>
        <p:txBody>
          <a:bodyPr/>
          <a:lstStyle/>
          <a:p>
            <a:pPr>
              <a:defRPr/>
            </a:pPr>
            <a:fld id="{0C2A643E-7C73-4FCA-9F7B-BD1AF9C038BE}" type="slidenum">
              <a:rPr lang="zh-CN" altLang="en-US" smtClean="0"/>
              <a:t>69</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ROM</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字扩展，需要</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片</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RAM</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先位扩展，再字扩展，每组</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片，构成</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4K*8,</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需要</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60K/4K=15</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2=30</a:t>
            </a:r>
          </a:p>
          <a:p>
            <a:pPr>
              <a:spcBef>
                <a:spcPct val="0"/>
              </a:spcBef>
            </a:pPr>
            <a:endParaRPr lang="zh-CN" altLang="en-US" dirty="0"/>
          </a:p>
        </p:txBody>
      </p:sp>
      <p:sp>
        <p:nvSpPr>
          <p:cNvPr id="624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9D0B5B36-6BA8-48B3-949B-8E21084E9485}" type="slidenum">
              <a:rPr lang="zh-CN" altLang="en-US">
                <a:latin typeface="等线" panose="02010600030101010101" pitchFamily="2" charset="-122"/>
                <a:ea typeface="等线" panose="02010600030101010101" pitchFamily="2" charset="-122"/>
              </a:rPr>
              <a:t>70</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正确。</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71</a:t>
            </a:fld>
            <a:endParaRPr lang="zh-CN" altLang="en-US"/>
          </a:p>
        </p:txBody>
      </p:sp>
    </p:spTree>
    <p:extLst>
      <p:ext uri="{BB962C8B-B14F-4D97-AF65-F5344CB8AC3E}">
        <p14:creationId xmlns:p14="http://schemas.microsoft.com/office/powerpoint/2010/main" val="1317590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(2</a:t>
            </a:r>
            <a:r>
              <a:rPr lang="en-US" altLang="zh-CN" sz="1200" baseline="30000" dirty="0">
                <a:solidFill>
                  <a:srgbClr val="000000"/>
                </a:solidFill>
                <a:latin typeface="Microsoft Yahei"/>
                <a:ea typeface="Microsoft Yahei"/>
                <a:sym typeface="Microsoft Yahei"/>
              </a:rPr>
              <a:t>8</a:t>
            </a:r>
            <a:r>
              <a:rPr lang="en-US" altLang="zh-CN" sz="1200" dirty="0">
                <a:solidFill>
                  <a:srgbClr val="000000"/>
                </a:solidFill>
                <a:latin typeface="Microsoft Yahei"/>
                <a:ea typeface="Microsoft Yahei"/>
                <a:sym typeface="Microsoft Yahei"/>
              </a:rPr>
              <a:t>-250)*2</a:t>
            </a:r>
            <a:r>
              <a:rPr lang="en-US" altLang="zh-CN" sz="1200" baseline="30000" dirty="0">
                <a:solidFill>
                  <a:srgbClr val="000000"/>
                </a:solidFill>
                <a:latin typeface="Microsoft Yahei"/>
                <a:ea typeface="Microsoft Yahei"/>
                <a:sym typeface="Microsoft Yahei"/>
              </a:rPr>
              <a:t>12</a:t>
            </a:r>
            <a:r>
              <a:rPr lang="en-US" altLang="zh-CN" sz="1200" dirty="0">
                <a:solidFill>
                  <a:srgbClr val="000000"/>
                </a:solidFill>
                <a:latin typeface="Microsoft Yahei"/>
                <a:ea typeface="Microsoft Yahei"/>
                <a:sym typeface="Microsoft Yahei"/>
              </a:rPr>
              <a:t>=6*4K=24K,OP</a:t>
            </a:r>
            <a:r>
              <a:rPr lang="zh-CN" altLang="en-US" sz="1200" dirty="0">
                <a:solidFill>
                  <a:srgbClr val="000000"/>
                </a:solidFill>
                <a:latin typeface="Microsoft Yahei"/>
                <a:ea typeface="Microsoft Yahei"/>
                <a:sym typeface="Microsoft Yahei"/>
              </a:rPr>
              <a:t>位数</a:t>
            </a:r>
            <a:r>
              <a:rPr lang="en-US" altLang="zh-CN" sz="1200" dirty="0">
                <a:solidFill>
                  <a:srgbClr val="000000"/>
                </a:solidFill>
                <a:latin typeface="Microsoft Yahei"/>
                <a:ea typeface="Microsoft Yahei"/>
                <a:sym typeface="Microsoft Yahei"/>
              </a:rPr>
              <a:t>32-24=8</a:t>
            </a:r>
            <a:r>
              <a:rPr lang="zh-CN" altLang="en-US" sz="1200" dirty="0">
                <a:solidFill>
                  <a:srgbClr val="000000"/>
                </a:solidFill>
                <a:latin typeface="Microsoft Yahei"/>
                <a:ea typeface="Microsoft Yahei"/>
                <a:sym typeface="Microsoft Yahei"/>
              </a:rPr>
              <a:t>位</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可以编码</a:t>
            </a:r>
            <a:r>
              <a:rPr lang="en-US" altLang="zh-CN" sz="1200" dirty="0">
                <a:solidFill>
                  <a:srgbClr val="000000"/>
                </a:solidFill>
                <a:latin typeface="Microsoft Yahei"/>
                <a:ea typeface="Microsoft Yahei"/>
                <a:sym typeface="Microsoft Yahei"/>
              </a:rPr>
              <a:t>256</a:t>
            </a:r>
            <a:r>
              <a:rPr lang="zh-CN" altLang="en-US" sz="1200" dirty="0">
                <a:solidFill>
                  <a:srgbClr val="000000"/>
                </a:solidFill>
                <a:latin typeface="Microsoft Yahei"/>
                <a:ea typeface="Microsoft Yahei"/>
                <a:sym typeface="Microsoft Yahei"/>
              </a:rPr>
              <a:t>条指令</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当前只需要</a:t>
            </a:r>
            <a:r>
              <a:rPr lang="en-US" altLang="zh-CN" sz="1200" dirty="0">
                <a:solidFill>
                  <a:srgbClr val="000000"/>
                </a:solidFill>
                <a:latin typeface="Microsoft Yahei"/>
                <a:ea typeface="Microsoft Yahei"/>
                <a:sym typeface="Microsoft Yahei"/>
              </a:rPr>
              <a:t>250</a:t>
            </a:r>
            <a:r>
              <a:rPr lang="zh-CN" altLang="en-US" sz="1200" dirty="0">
                <a:solidFill>
                  <a:srgbClr val="000000"/>
                </a:solidFill>
                <a:latin typeface="Microsoft Yahei"/>
                <a:ea typeface="Microsoft Yahei"/>
                <a:sym typeface="Microsoft Yahei"/>
              </a:rPr>
              <a:t>条</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剩余的编码有</a:t>
            </a:r>
            <a:r>
              <a:rPr lang="en-US" altLang="zh-CN" sz="1200" dirty="0">
                <a:solidFill>
                  <a:srgbClr val="000000"/>
                </a:solidFill>
                <a:latin typeface="Microsoft Yahei"/>
                <a:ea typeface="Microsoft Yahei"/>
                <a:sym typeface="Microsoft Yahei"/>
              </a:rPr>
              <a:t>256-250=6</a:t>
            </a:r>
            <a:r>
              <a:rPr lang="zh-CN" altLang="en-US" sz="1200" dirty="0">
                <a:solidFill>
                  <a:srgbClr val="000000"/>
                </a:solidFill>
                <a:latin typeface="Microsoft Yahei"/>
                <a:ea typeface="Microsoft Yahei"/>
                <a:sym typeface="Microsoft Yahei"/>
              </a:rPr>
              <a:t>个</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这</a:t>
            </a:r>
            <a:r>
              <a:rPr lang="en-US" altLang="zh-CN" sz="1200" dirty="0">
                <a:solidFill>
                  <a:srgbClr val="000000"/>
                </a:solidFill>
                <a:latin typeface="Microsoft Yahei"/>
                <a:ea typeface="Microsoft Yahei"/>
                <a:sym typeface="Microsoft Yahei"/>
              </a:rPr>
              <a:t>6</a:t>
            </a:r>
            <a:r>
              <a:rPr lang="zh-CN" altLang="en-US" sz="1200" dirty="0">
                <a:solidFill>
                  <a:srgbClr val="000000"/>
                </a:solidFill>
                <a:latin typeface="Microsoft Yahei"/>
                <a:ea typeface="Microsoft Yahei"/>
                <a:sym typeface="Microsoft Yahei"/>
              </a:rPr>
              <a:t>个编码用于扩展单地址指令</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单地址指令码后面有</a:t>
            </a:r>
            <a:r>
              <a:rPr lang="en-US" altLang="zh-CN" sz="1200" dirty="0">
                <a:solidFill>
                  <a:srgbClr val="000000"/>
                </a:solidFill>
                <a:latin typeface="Microsoft Yahei"/>
                <a:ea typeface="Microsoft Yahei"/>
                <a:sym typeface="Microsoft Yahei"/>
              </a:rPr>
              <a:t>12</a:t>
            </a:r>
            <a:r>
              <a:rPr lang="zh-CN" altLang="en-US" sz="1200" dirty="0">
                <a:solidFill>
                  <a:srgbClr val="000000"/>
                </a:solidFill>
                <a:latin typeface="Microsoft Yahei"/>
                <a:ea typeface="Microsoft Yahei"/>
                <a:sym typeface="Microsoft Yahei"/>
              </a:rPr>
              <a:t>位地址</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这</a:t>
            </a:r>
            <a:r>
              <a:rPr lang="en-US" altLang="zh-CN" sz="1200" dirty="0">
                <a:solidFill>
                  <a:srgbClr val="000000"/>
                </a:solidFill>
                <a:latin typeface="Microsoft Yahei"/>
                <a:ea typeface="Microsoft Yahei"/>
                <a:sym typeface="Microsoft Yahei"/>
              </a:rPr>
              <a:t>6</a:t>
            </a:r>
            <a:r>
              <a:rPr lang="zh-CN" altLang="en-US" sz="1200" dirty="0">
                <a:solidFill>
                  <a:srgbClr val="000000"/>
                </a:solidFill>
                <a:latin typeface="Microsoft Yahei"/>
                <a:ea typeface="Microsoft Yahei"/>
                <a:sym typeface="Microsoft Yahei"/>
              </a:rPr>
              <a:t>个编码和后面的</a:t>
            </a:r>
            <a:r>
              <a:rPr lang="en-US" altLang="zh-CN" sz="1200" dirty="0">
                <a:solidFill>
                  <a:srgbClr val="000000"/>
                </a:solidFill>
                <a:latin typeface="Microsoft Yahei"/>
                <a:ea typeface="Microsoft Yahei"/>
                <a:sym typeface="Microsoft Yahei"/>
              </a:rPr>
              <a:t>12</a:t>
            </a:r>
            <a:r>
              <a:rPr lang="zh-CN" altLang="en-US" sz="1200" dirty="0">
                <a:solidFill>
                  <a:srgbClr val="000000"/>
                </a:solidFill>
                <a:latin typeface="Microsoft Yahei"/>
                <a:ea typeface="Microsoft Yahei"/>
                <a:sym typeface="Microsoft Yahei"/>
              </a:rPr>
              <a:t>位 地址可以组合编码的单地址指令数量为</a:t>
            </a:r>
            <a:r>
              <a:rPr lang="en-US" altLang="zh-CN" sz="1200" dirty="0">
                <a:solidFill>
                  <a:srgbClr val="000000"/>
                </a:solidFill>
                <a:latin typeface="Microsoft Yahei"/>
                <a:ea typeface="Microsoft Yahei"/>
                <a:sym typeface="Microsoft Yahei"/>
              </a:rPr>
              <a:t>6*212</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72</a:t>
            </a:fld>
            <a:endParaRPr lang="zh-CN" altLang="en-US"/>
          </a:p>
        </p:txBody>
      </p:sp>
    </p:spTree>
    <p:extLst>
      <p:ext uri="{BB962C8B-B14F-4D97-AF65-F5344CB8AC3E}">
        <p14:creationId xmlns:p14="http://schemas.microsoft.com/office/powerpoint/2010/main" val="60173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直接在指令码中 获取操作数。</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extLst>
      <p:ext uri="{BB962C8B-B14F-4D97-AF65-F5344CB8AC3E}">
        <p14:creationId xmlns:p14="http://schemas.microsoft.com/office/powerpoint/2010/main" val="1129167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75</a:t>
            </a:fld>
            <a:endParaRPr lang="zh-CN" altLang="en-US"/>
          </a:p>
        </p:txBody>
      </p:sp>
    </p:spTree>
    <p:extLst>
      <p:ext uri="{BB962C8B-B14F-4D97-AF65-F5344CB8AC3E}">
        <p14:creationId xmlns:p14="http://schemas.microsoft.com/office/powerpoint/2010/main" val="1749980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都对</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先发出正在执行的指令地址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取指令完成后</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中会保存下一条指令的地址。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转移指令执行时</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的是相对的偏移量或转移目标地址。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错误</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中必须有</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ABC</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错误</a:t>
            </a:r>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输入的可以同时有效。</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宋体" panose="02010600030101010101" pitchFamily="2" charset="-122"/>
              </a:rPr>
              <a:t>注意：</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、阶码偏移在</a:t>
            </a:r>
            <a:r>
              <a:rPr lang="en-US" altLang="zh-CN" dirty="0">
                <a:latin typeface="Times New Roman" panose="02020603050405020304" pitchFamily="18" charset="0"/>
                <a:ea typeface="宋体" panose="02010600030101010101" pitchFamily="2" charset="-122"/>
              </a:rPr>
              <a:t>754</a:t>
            </a:r>
            <a:r>
              <a:rPr lang="zh-CN" altLang="en-US" dirty="0">
                <a:latin typeface="Times New Roman" panose="02020603050405020304" pitchFamily="18" charset="0"/>
                <a:ea typeface="宋体" panose="02010600030101010101" pitchFamily="2" charset="-122"/>
              </a:rPr>
              <a:t>标准中只</a:t>
            </a:r>
            <a:r>
              <a:rPr lang="zh-CN" altLang="en-US" dirty="0">
                <a:latin typeface="宋体" panose="02010600030101010101" pitchFamily="2" charset="-122"/>
                <a:ea typeface="宋体" panose="02010600030101010101" pitchFamily="2" charset="-122"/>
              </a:rPr>
              <a:t>偏移</a:t>
            </a:r>
            <a:r>
              <a:rPr lang="en-US" altLang="zh-CN" sz="1400" dirty="0">
                <a:solidFill>
                  <a:srgbClr val="FFBF09"/>
                </a:solidFill>
                <a:latin typeface="宋体" panose="02010600030101010101" pitchFamily="2" charset="-122"/>
                <a:ea typeface="宋体" panose="02010600030101010101" pitchFamily="2" charset="-122"/>
              </a:rPr>
              <a:t>2</a:t>
            </a:r>
            <a:r>
              <a:rPr lang="en-US" altLang="zh-CN" sz="1400" baseline="30000" dirty="0">
                <a:solidFill>
                  <a:srgbClr val="FFBF09"/>
                </a:solidFill>
                <a:latin typeface="宋体" panose="02010600030101010101" pitchFamily="2" charset="-122"/>
                <a:ea typeface="宋体" panose="02010600030101010101" pitchFamily="2" charset="-122"/>
              </a:rPr>
              <a:t>n</a:t>
            </a:r>
            <a:r>
              <a:rPr lang="en-US" altLang="zh-CN" sz="1400" dirty="0">
                <a:solidFill>
                  <a:srgbClr val="FFBF09"/>
                </a:solidFill>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 所以是加</a:t>
            </a:r>
            <a:r>
              <a:rPr lang="en-US" altLang="zh-CN" dirty="0">
                <a:latin typeface="宋体" panose="02010600030101010101" pitchFamily="2" charset="-122"/>
                <a:ea typeface="宋体" panose="02010600030101010101" pitchFamily="2" charset="-122"/>
              </a:rPr>
              <a:t>127</a:t>
            </a:r>
            <a:r>
              <a:rPr lang="zh-CN" altLang="en-US" dirty="0">
                <a:latin typeface="宋体" panose="02010600030101010101" pitchFamily="2" charset="-122"/>
                <a:ea typeface="宋体" panose="02010600030101010101" pitchFamily="2" charset="-122"/>
              </a:rPr>
              <a:t>！！！移码定义本身是</a:t>
            </a:r>
            <a:r>
              <a:rPr lang="en-US" altLang="zh-CN" dirty="0">
                <a:latin typeface="宋体" panose="02010600030101010101" pitchFamily="2" charset="-122"/>
                <a:ea typeface="宋体" panose="02010600030101010101" pitchFamily="2" charset="-122"/>
              </a:rPr>
              <a:t>+</a:t>
            </a:r>
            <a:r>
              <a:rPr lang="en-US" altLang="zh-CN" dirty="0">
                <a:solidFill>
                  <a:srgbClr val="FFBF09"/>
                </a:solidFill>
                <a:latin typeface="宋体" panose="02010600030101010101" pitchFamily="2" charset="-122"/>
                <a:ea typeface="宋体" panose="02010600030101010101" pitchFamily="2" charset="-122"/>
              </a:rPr>
              <a:t>2</a:t>
            </a:r>
            <a:r>
              <a:rPr lang="en-US" altLang="zh-CN" baseline="30000" dirty="0">
                <a:solidFill>
                  <a:srgbClr val="FFBF09"/>
                </a:solidFill>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、尾数要转换为</a:t>
            </a:r>
            <a:r>
              <a:rPr lang="en-US" altLang="zh-CN" dirty="0">
                <a:latin typeface="宋体" panose="02010600030101010101" pitchFamily="2" charset="-122"/>
                <a:ea typeface="宋体" panose="02010600030101010101" pitchFamily="2" charset="-122"/>
              </a:rPr>
              <a:t>1.M</a:t>
            </a:r>
            <a:r>
              <a:rPr lang="zh-CN" altLang="en-US" dirty="0">
                <a:latin typeface="宋体" panose="02010600030101010101" pitchFamily="2" charset="-122"/>
                <a:ea typeface="宋体" panose="02010600030101010101" pitchFamily="2" charset="-122"/>
              </a:rPr>
              <a:t>的形式，所以要移动小数点到最高</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的后面。前面的</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并不包含在尾数</a:t>
            </a:r>
            <a:r>
              <a:rPr lang="en-US" altLang="zh-CN" dirty="0">
                <a:latin typeface="宋体" panose="02010600030101010101" pitchFamily="2" charset="-122"/>
                <a:ea typeface="宋体" panose="02010600030101010101" pitchFamily="2" charset="-122"/>
              </a:rPr>
              <a:t>M</a:t>
            </a:r>
            <a:r>
              <a:rPr lang="zh-CN" altLang="en-US" dirty="0">
                <a:latin typeface="宋体" panose="02010600030101010101" pitchFamily="2" charset="-122"/>
                <a:ea typeface="宋体" panose="02010600030101010101" pitchFamily="2" charset="-122"/>
              </a:rPr>
              <a:t>中。</a:t>
            </a:r>
            <a:endParaRPr lang="en-US" altLang="zh-CN" dirty="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dirty="0">
                <a:solidFill>
                  <a:srgbClr val="FFFF00"/>
                </a:solidFill>
                <a:effectLst>
                  <a:outerShdw blurRad="38100" dist="38100" dir="2700000" algn="tl">
                    <a:srgbClr val="000000"/>
                  </a:outerShdw>
                </a:effectLst>
                <a:ea typeface="黑体" panose="02010609060101010101" pitchFamily="49" charset="-122"/>
              </a:rPr>
              <a:t>F</a:t>
            </a:r>
            <a:r>
              <a:rPr lang="zh-CN" altLang="en-US" sz="1200" b="1" baseline="-25000" dirty="0">
                <a:solidFill>
                  <a:srgbClr val="FFFF00"/>
                </a:solidFill>
                <a:effectLst>
                  <a:outerShdw blurRad="38100" dist="38100" dir="2700000" algn="tl">
                    <a:srgbClr val="000000"/>
                  </a:outerShdw>
                </a:effectLst>
                <a:ea typeface="黑体" panose="02010609060101010101" pitchFamily="49" charset="-122"/>
              </a:rPr>
              <a:t>真</a:t>
            </a:r>
            <a:r>
              <a:rPr lang="en-US" altLang="zh-CN" sz="1200" b="1" dirty="0">
                <a:solidFill>
                  <a:srgbClr val="FFFF00"/>
                </a:solidFill>
                <a:effectLst>
                  <a:outerShdw blurRad="38100" dist="38100" dir="2700000" algn="tl">
                    <a:srgbClr val="000000"/>
                  </a:outerShdw>
                </a:effectLst>
                <a:ea typeface="黑体" panose="02010609060101010101" pitchFamily="49" charset="-122"/>
              </a:rPr>
              <a:t>=(-1)</a:t>
            </a:r>
            <a:r>
              <a:rPr lang="en-US" altLang="zh-CN" sz="1200" b="1" baseline="30000" dirty="0">
                <a:solidFill>
                  <a:srgbClr val="FFFF00"/>
                </a:solidFill>
                <a:effectLst>
                  <a:outerShdw blurRad="38100" dist="38100" dir="2700000" algn="tl">
                    <a:srgbClr val="000000"/>
                  </a:outerShdw>
                </a:effectLst>
                <a:ea typeface="黑体" panose="02010609060101010101" pitchFamily="49" charset="-122"/>
              </a:rPr>
              <a:t>S</a:t>
            </a:r>
            <a:r>
              <a:rPr lang="en-US" altLang="zh-CN" sz="1200" b="1" dirty="0">
                <a:solidFill>
                  <a:srgbClr val="FFFF00"/>
                </a:solidFill>
                <a:effectLst>
                  <a:outerShdw blurRad="38100" dist="38100" dir="2700000" algn="tl">
                    <a:srgbClr val="000000"/>
                  </a:outerShdw>
                </a:effectLst>
                <a:ea typeface="黑体" panose="02010609060101010101" pitchFamily="49" charset="-122"/>
              </a:rPr>
              <a:t>×(1+M)×2</a:t>
            </a:r>
            <a:r>
              <a:rPr lang="en-US" altLang="zh-CN" sz="1200" b="1" baseline="30000" dirty="0">
                <a:solidFill>
                  <a:srgbClr val="FFFF00"/>
                </a:solidFill>
                <a:effectLst>
                  <a:outerShdw blurRad="38100" dist="38100" dir="2700000" algn="tl">
                    <a:srgbClr val="000000"/>
                  </a:outerShdw>
                </a:effectLst>
                <a:ea typeface="黑体" panose="02010609060101010101" pitchFamily="49" charset="-122"/>
              </a:rPr>
              <a:t>E-127</a:t>
            </a:r>
            <a:endParaRPr lang="en-US" altLang="zh-CN"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、注意上面有非的符号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a:t>
            </a:r>
            <a:r>
              <a:rPr lang="en-US" altLang="zh-CN" dirty="0"/>
              <a:t>2</a:t>
            </a:r>
            <a:r>
              <a:rPr lang="zh-CN" altLang="en-US" dirty="0"/>
              <a:t>位码距，只能检测一位错，不能纠错。</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kumimoji="0" lang="zh-CN" altLang="en-US" sz="1200" b="1" dirty="0">
                <a:solidFill>
                  <a:schemeClr val="tx2"/>
                </a:solidFill>
              </a:rPr>
              <a:t>00</a:t>
            </a:r>
            <a:r>
              <a:rPr kumimoji="0" lang="zh-CN" altLang="en-US" sz="1200" b="1" dirty="0"/>
              <a:t> ---- </a:t>
            </a:r>
            <a:r>
              <a:rPr kumimoji="0" lang="zh-CN" altLang="en-US" sz="1200" b="1" dirty="0">
                <a:ea typeface="楷体_GB2312" pitchFamily="49" charset="-122"/>
              </a:rPr>
              <a:t>结果为正，无溢出；</a:t>
            </a:r>
            <a:r>
              <a:rPr kumimoji="0" lang="zh-CN" altLang="en-US" sz="1200" b="1" dirty="0">
                <a:solidFill>
                  <a:schemeClr val="tx2"/>
                </a:solidFill>
              </a:rPr>
              <a:t>11</a:t>
            </a:r>
            <a:r>
              <a:rPr kumimoji="0" lang="zh-CN" altLang="en-US" sz="1200" b="1" dirty="0"/>
              <a:t> ---- </a:t>
            </a:r>
            <a:r>
              <a:rPr kumimoji="0" lang="zh-CN" altLang="en-US" sz="1200" b="1" dirty="0">
                <a:ea typeface="楷体_GB2312" pitchFamily="49" charset="-122"/>
              </a:rPr>
              <a:t>结果为负，无溢出</a:t>
            </a:r>
          </a:p>
          <a:p>
            <a:pPr marL="0" marR="0" indent="0" algn="l" defTabSz="914400" rtl="0" eaLnBrk="1" fontAlgn="auto" latinLnBrk="0" hangingPunct="1">
              <a:lnSpc>
                <a:spcPct val="100000"/>
              </a:lnSpc>
              <a:spcBef>
                <a:spcPct val="50000"/>
              </a:spcBef>
              <a:spcAft>
                <a:spcPts val="0"/>
              </a:spcAft>
              <a:buClrTx/>
              <a:buSzTx/>
              <a:buFontTx/>
              <a:buNone/>
              <a:tabLst/>
              <a:defRPr/>
            </a:pPr>
            <a:r>
              <a:rPr lang="zh-CN" altLang="en-US" dirty="0"/>
              <a:t>符号位不同即发生溢出</a:t>
            </a:r>
            <a:endParaRPr lang="en-US" altLang="zh-CN" dirty="0"/>
          </a:p>
          <a:p>
            <a:pPr>
              <a:spcBef>
                <a:spcPct val="50000"/>
              </a:spcBef>
            </a:pPr>
            <a:r>
              <a:rPr kumimoji="0" lang="zh-CN" altLang="en-US" sz="1200" b="1" dirty="0">
                <a:solidFill>
                  <a:schemeClr val="tx2"/>
                </a:solidFill>
              </a:rPr>
              <a:t>01</a:t>
            </a:r>
            <a:r>
              <a:rPr kumimoji="0" lang="zh-CN" altLang="en-US" sz="1200" b="1" dirty="0"/>
              <a:t> ---- </a:t>
            </a:r>
            <a:r>
              <a:rPr kumimoji="0" lang="zh-CN" altLang="en-US" sz="1200" b="1" dirty="0">
                <a:ea typeface="楷体_GB2312" pitchFamily="49" charset="-122"/>
              </a:rPr>
              <a:t>结果正溢出</a:t>
            </a:r>
          </a:p>
          <a:p>
            <a:pPr>
              <a:spcBef>
                <a:spcPct val="50000"/>
              </a:spcBef>
            </a:pPr>
            <a:r>
              <a:rPr kumimoji="0" lang="zh-CN" altLang="en-US" sz="1200" b="1" dirty="0">
                <a:solidFill>
                  <a:schemeClr val="tx2"/>
                </a:solidFill>
              </a:rPr>
              <a:t>10</a:t>
            </a:r>
            <a:r>
              <a:rPr kumimoji="0" lang="zh-CN" altLang="en-US" sz="1200" b="1" dirty="0"/>
              <a:t> ---- </a:t>
            </a:r>
            <a:r>
              <a:rPr kumimoji="0" lang="zh-CN" altLang="en-US" sz="1200" b="1" dirty="0">
                <a:ea typeface="楷体_GB2312" pitchFamily="49" charset="-122"/>
              </a:rPr>
              <a:t>结果负溢出</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303448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进位传递函数也可以采用或逻辑，等效：</a:t>
            </a:r>
            <a:r>
              <a:rPr lang="en-US" altLang="zh-CN"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   </a:t>
            </a:r>
            <a:r>
              <a:rPr lang="zh-CN" altLang="en-US" sz="1200" b="1" spc="300" baseline="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见</a:t>
            </a:r>
            <a:r>
              <a:rPr lang="en-US" altLang="zh-CN" sz="1200" b="1" spc="300" baseline="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18</a:t>
            </a:r>
            <a:r>
              <a:rPr lang="zh-CN" altLang="en-US" sz="1200" b="1" spc="300" baseline="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页</a:t>
            </a:r>
            <a:r>
              <a:rPr lang="en-US" altLang="zh-CN" sz="1200" b="1" spc="300" baseline="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PPT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propagate[ˈ</a:t>
            </a:r>
            <a:r>
              <a:rPr lang="en-US" altLang="zh-CN" sz="1200" b="0" i="0" kern="1200" dirty="0" err="1">
                <a:solidFill>
                  <a:schemeClr val="tx1"/>
                </a:solidFill>
                <a:effectLst/>
                <a:latin typeface="+mn-lt"/>
                <a:ea typeface="+mn-ea"/>
                <a:cs typeface="+mn-cs"/>
              </a:rPr>
              <a:t>prɑːpəɡeɪt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传播</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宣传</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繁殖</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增殖</a:t>
            </a:r>
            <a:r>
              <a:rPr lang="en-US" altLang="zh-CN"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Gi</a:t>
            </a:r>
            <a:r>
              <a:rPr lang="zh-CN" altLang="en-US" sz="1200" b="0" i="0" kern="1200" dirty="0">
                <a:solidFill>
                  <a:schemeClr val="tx1"/>
                </a:solidFill>
                <a:effectLst/>
                <a:latin typeface="+mn-lt"/>
                <a:ea typeface="+mn-ea"/>
                <a:cs typeface="+mn-cs"/>
              </a:rPr>
              <a:t>：表示本位的两个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位二进制数</a:t>
            </a:r>
            <a:r>
              <a:rPr lang="en-US" altLang="zh-CN" sz="1200" b="0"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0"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zh-CN" altLang="en-US" sz="1200" b="0" spc="300" baseline="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和</a:t>
            </a:r>
            <a:r>
              <a:rPr lang="en-US" altLang="zh-CN" sz="1200" b="0"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0"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zh-CN" altLang="en-US" sz="1200" b="0" i="0" kern="1200" dirty="0">
                <a:solidFill>
                  <a:schemeClr val="tx1"/>
                </a:solidFill>
                <a:effectLst/>
                <a:latin typeface="+mn-lt"/>
                <a:ea typeface="+mn-ea"/>
                <a:cs typeface="+mn-cs"/>
              </a:rPr>
              <a:t>相加否</a:t>
            </a:r>
            <a:r>
              <a:rPr lang="zh-CN" altLang="en-US" sz="1200" b="1" i="0" kern="1200" dirty="0">
                <a:solidFill>
                  <a:schemeClr val="tx1"/>
                </a:solidFill>
                <a:effectLst/>
                <a:latin typeface="+mn-lt"/>
                <a:ea typeface="+mn-ea"/>
                <a:cs typeface="+mn-cs"/>
              </a:rPr>
              <a:t>产生进位</a:t>
            </a:r>
            <a:r>
              <a:rPr lang="zh-CN" altLang="en-US" sz="1200" b="0" i="0" kern="1200" dirty="0">
                <a:solidFill>
                  <a:schemeClr val="tx1"/>
                </a:solidFill>
                <a:effectLst/>
                <a:latin typeface="+mn-lt"/>
                <a:ea typeface="+mn-ea"/>
                <a:cs typeface="+mn-cs"/>
              </a:rPr>
              <a:t>，因此叫进位产生函数。</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Pi</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控制</a:t>
            </a:r>
            <a:r>
              <a:rPr lang="zh-CN" altLang="en-US" sz="1200" b="0" i="0" kern="1200" dirty="0">
                <a:solidFill>
                  <a:schemeClr val="tx1"/>
                </a:solidFill>
                <a:effectLst/>
                <a:latin typeface="+mn-lt"/>
                <a:ea typeface="+mn-ea"/>
                <a:cs typeface="+mn-cs"/>
              </a:rPr>
              <a:t>是否把上一位的进位位</a:t>
            </a:r>
            <a:r>
              <a:rPr lang="en-US" altLang="zh-CN" sz="12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r>
              <a:rPr lang="zh-CN" altLang="en-US" sz="1200" b="1" i="0" kern="1200" dirty="0">
                <a:solidFill>
                  <a:schemeClr val="tx1"/>
                </a:solidFill>
                <a:effectLst/>
                <a:latin typeface="+mn-lt"/>
                <a:ea typeface="+mn-ea"/>
                <a:cs typeface="+mn-cs"/>
              </a:rPr>
              <a:t>传递</a:t>
            </a:r>
            <a:r>
              <a:rPr lang="zh-CN" altLang="en-US" sz="1200" b="0" i="0" kern="1200" dirty="0">
                <a:solidFill>
                  <a:schemeClr val="tx1"/>
                </a:solidFill>
                <a:effectLst/>
                <a:latin typeface="+mn-lt"/>
                <a:ea typeface="+mn-ea"/>
                <a:cs typeface="+mn-cs"/>
              </a:rPr>
              <a:t>到本位。</a:t>
            </a:r>
            <a:r>
              <a:rPr lang="en-US" altLang="zh-CN" sz="1200" b="0"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1200" b="0"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0"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1200" b="0"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就传递到本位，</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就不传递到本位。</a:t>
            </a:r>
            <a:br>
              <a:rPr lang="en-US" altLang="zh-CN" sz="1200" b="0" i="0" kern="1200" dirty="0">
                <a:solidFill>
                  <a:schemeClr val="tx1"/>
                </a:solidFill>
                <a:effectLst/>
                <a:latin typeface="+mn-lt"/>
                <a:ea typeface="+mn-ea"/>
                <a:cs typeface="+mn-cs"/>
              </a:rPr>
            </a:br>
            <a:endParaRPr lang="en-US" altLang="zh-CN" sz="1200" b="1" spc="300" baseline="0" dirty="0">
              <a:solidFill>
                <a:srgbClr val="00B050"/>
              </a:solidFill>
              <a:latin typeface="Courier New" panose="02070309020205020404" pitchFamily="49" charset="0"/>
              <a:ea typeface="微软雅黑" panose="020B0503020204020204" pitchFamily="34" charset="-122"/>
              <a:cs typeface="Courier New" panose="02070309020205020404" pitchFamily="49" charset="0"/>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336748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p:cNvPicPr>
            <a:picLocks noChangeAspect="1"/>
          </p:cNvPicPr>
          <p:nvPr userDrawn="1"/>
        </p:nvPicPr>
        <p:blipFill>
          <a:blip r:embed="rId2">
            <a:biLevel thresh="50000"/>
          </a:blip>
          <a:stretch>
            <a:fillRect/>
          </a:stretch>
        </p:blipFill>
        <p:spPr>
          <a:xfrm>
            <a:off x="597094" y="6680694"/>
            <a:ext cx="1380275" cy="255024"/>
          </a:xfrm>
          <a:prstGeom prst="rect">
            <a:avLst/>
          </a:prstGeom>
        </p:spPr>
      </p:pic>
    </p:spTree>
    <p:extLst>
      <p:ext uri="{BB962C8B-B14F-4D97-AF65-F5344CB8AC3E}">
        <p14:creationId xmlns:p14="http://schemas.microsoft.com/office/powerpoint/2010/main" val="596071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40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400"/>
                  </p:stCondLst>
                  <p:childTnLst>
                    <p:set>
                      <p:cBhvr>
                        <p:cTn dur="1" fill="hold">
                          <p:stCondLst>
                            <p:cond delay="0"/>
                          </p:stCondLst>
                        </p:cTn>
                        <p:tgtEl>
                          <p:spTgt spid="13"/>
                        </p:tgtEl>
                        <p:attrNameLst>
                          <p:attrName>style.visibility</p:attrName>
                        </p:attrNameLst>
                      </p:cBhvr>
                      <p:to>
                        <p:strVal val="visible"/>
                      </p:to>
                    </p:set>
                    <p:animEffect transition="in" filter="wipe(left)">
                      <p:cBhvr>
                        <p:cTn dur="1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2021/5/25</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2021/5/25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2021/5/25</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34" Type="http://schemas.openxmlformats.org/officeDocument/2006/relationships/image" Target="../media/image46.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tags" Target="../tags/tag33.xml"/><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tags" Target="../tags/tag32.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29"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tags" Target="../tags/tag31.xml"/><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tags" Target="../tags/tag30.xml"/><Relationship Id="rId28" Type="http://schemas.openxmlformats.org/officeDocument/2006/relationships/tags" Target="../tags/tag35.xml"/><Relationship Id="rId10" Type="http://schemas.openxmlformats.org/officeDocument/2006/relationships/tags" Target="../tags/tag17.xml"/><Relationship Id="rId19" Type="http://schemas.openxmlformats.org/officeDocument/2006/relationships/tags" Target="../tags/tag26.xml"/><Relationship Id="rId31" Type="http://schemas.openxmlformats.org/officeDocument/2006/relationships/image" Target="../media/image57.tmp"/><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 Id="rId27" Type="http://schemas.openxmlformats.org/officeDocument/2006/relationships/tags" Target="../tags/tag34.xml"/><Relationship Id="rId30"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18" Type="http://schemas.openxmlformats.org/officeDocument/2006/relationships/slideLayout" Target="../slideLayouts/slideLayout2.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 Type="http://schemas.openxmlformats.org/officeDocument/2006/relationships/tags" Target="../tags/tag37.xml"/><Relationship Id="rId16" Type="http://schemas.openxmlformats.org/officeDocument/2006/relationships/tags" Target="../tags/tag51.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tags" Target="../tags/tag50.xml"/><Relationship Id="rId10" Type="http://schemas.openxmlformats.org/officeDocument/2006/relationships/tags" Target="../tags/tag45.xml"/><Relationship Id="rId19" Type="http://schemas.openxmlformats.org/officeDocument/2006/relationships/image" Target="../media/image57.tmp"/><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5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tags" Target="../tags/tag78.xml"/><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tags" Target="../tags/tag77.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29"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tags" Target="../tags/tag76.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tags" Target="../tags/tag75.xml"/><Relationship Id="rId28" Type="http://schemas.openxmlformats.org/officeDocument/2006/relationships/tags" Target="../tags/tag80.xml"/><Relationship Id="rId10" Type="http://schemas.openxmlformats.org/officeDocument/2006/relationships/tags" Target="../tags/tag62.xml"/><Relationship Id="rId19" Type="http://schemas.openxmlformats.org/officeDocument/2006/relationships/tags" Target="../tags/tag71.xml"/><Relationship Id="rId31" Type="http://schemas.openxmlformats.org/officeDocument/2006/relationships/image" Target="../media/image57.tmp"/><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tags" Target="../tags/tag79.xml"/><Relationship Id="rId30"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tags" Target="../tags/tag106.xml"/><Relationship Id="rId3" Type="http://schemas.openxmlformats.org/officeDocument/2006/relationships/tags" Target="../tags/tag83.xml"/><Relationship Id="rId21" Type="http://schemas.openxmlformats.org/officeDocument/2006/relationships/tags" Target="../tags/tag101.xml"/><Relationship Id="rId7" Type="http://schemas.openxmlformats.org/officeDocument/2006/relationships/tags" Target="../tags/tag87.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29"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tags" Target="../tags/tag104.xml"/><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tags" Target="../tags/tag108.xml"/><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image" Target="../media/image57.tmp"/><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tags" Target="../tags/tag107.xml"/><Relationship Id="rId30"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tags" Target="../tags/tag126.xml"/><Relationship Id="rId26" Type="http://schemas.openxmlformats.org/officeDocument/2006/relationships/tags" Target="../tags/tag134.xml"/><Relationship Id="rId3" Type="http://schemas.openxmlformats.org/officeDocument/2006/relationships/tags" Target="../tags/tag111.xml"/><Relationship Id="rId21" Type="http://schemas.openxmlformats.org/officeDocument/2006/relationships/tags" Target="../tags/tag129.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tags" Target="../tags/tag125.xml"/><Relationship Id="rId25" Type="http://schemas.openxmlformats.org/officeDocument/2006/relationships/tags" Target="../tags/tag133.xml"/><Relationship Id="rId2" Type="http://schemas.openxmlformats.org/officeDocument/2006/relationships/tags" Target="../tags/tag110.xml"/><Relationship Id="rId16" Type="http://schemas.openxmlformats.org/officeDocument/2006/relationships/tags" Target="../tags/tag124.xml"/><Relationship Id="rId20" Type="http://schemas.openxmlformats.org/officeDocument/2006/relationships/tags" Target="../tags/tag128.xml"/><Relationship Id="rId29" Type="http://schemas.openxmlformats.org/officeDocument/2006/relationships/slideLayout" Target="../slideLayouts/slideLayout7.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24" Type="http://schemas.openxmlformats.org/officeDocument/2006/relationships/tags" Target="../tags/tag132.xml"/><Relationship Id="rId5" Type="http://schemas.openxmlformats.org/officeDocument/2006/relationships/tags" Target="../tags/tag113.xml"/><Relationship Id="rId15" Type="http://schemas.openxmlformats.org/officeDocument/2006/relationships/tags" Target="../tags/tag123.xml"/><Relationship Id="rId23" Type="http://schemas.openxmlformats.org/officeDocument/2006/relationships/tags" Target="../tags/tag131.xml"/><Relationship Id="rId28" Type="http://schemas.openxmlformats.org/officeDocument/2006/relationships/tags" Target="../tags/tag136.xml"/><Relationship Id="rId10" Type="http://schemas.openxmlformats.org/officeDocument/2006/relationships/tags" Target="../tags/tag118.xml"/><Relationship Id="rId19" Type="http://schemas.openxmlformats.org/officeDocument/2006/relationships/tags" Target="../tags/tag127.xml"/><Relationship Id="rId31" Type="http://schemas.openxmlformats.org/officeDocument/2006/relationships/image" Target="../media/image57.tmp"/><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 Id="rId22" Type="http://schemas.openxmlformats.org/officeDocument/2006/relationships/tags" Target="../tags/tag130.xml"/><Relationship Id="rId27" Type="http://schemas.openxmlformats.org/officeDocument/2006/relationships/tags" Target="../tags/tag135.xml"/><Relationship Id="rId30"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slideLayout" Target="../slideLayouts/slideLayout7.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image" Target="../media/image57.tmp"/><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image" Target="../media/image58.pn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 Type="http://schemas.openxmlformats.org/officeDocument/2006/relationships/tags" Target="../tags/tag167.xml"/><Relationship Id="rId21" Type="http://schemas.openxmlformats.org/officeDocument/2006/relationships/tags" Target="../tags/tag185.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tags" Target="../tags/tag184.xml"/><Relationship Id="rId29" Type="http://schemas.openxmlformats.org/officeDocument/2006/relationships/slideLayout" Target="../slideLayouts/slideLayout7.xml"/><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tags" Target="../tags/tag188.xml"/><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image" Target="../media/image57.tmp"/><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tags" Target="../tags/tag210.xml"/><Relationship Id="rId26" Type="http://schemas.openxmlformats.org/officeDocument/2006/relationships/tags" Target="../tags/tag218.xml"/><Relationship Id="rId3" Type="http://schemas.openxmlformats.org/officeDocument/2006/relationships/tags" Target="../tags/tag195.xml"/><Relationship Id="rId21" Type="http://schemas.openxmlformats.org/officeDocument/2006/relationships/tags" Target="../tags/tag213.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tags" Target="../tags/tag209.xml"/><Relationship Id="rId25" Type="http://schemas.openxmlformats.org/officeDocument/2006/relationships/tags" Target="../tags/tag217.xml"/><Relationship Id="rId2" Type="http://schemas.openxmlformats.org/officeDocument/2006/relationships/tags" Target="../tags/tag194.xml"/><Relationship Id="rId16" Type="http://schemas.openxmlformats.org/officeDocument/2006/relationships/tags" Target="../tags/tag208.xml"/><Relationship Id="rId20" Type="http://schemas.openxmlformats.org/officeDocument/2006/relationships/tags" Target="../tags/tag212.xml"/><Relationship Id="rId29" Type="http://schemas.openxmlformats.org/officeDocument/2006/relationships/notesSlide" Target="../notesSlides/notesSlide49.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tags" Target="../tags/tag216.xml"/><Relationship Id="rId5" Type="http://schemas.openxmlformats.org/officeDocument/2006/relationships/tags" Target="../tags/tag197.xml"/><Relationship Id="rId15" Type="http://schemas.openxmlformats.org/officeDocument/2006/relationships/tags" Target="../tags/tag207.xml"/><Relationship Id="rId23" Type="http://schemas.openxmlformats.org/officeDocument/2006/relationships/tags" Target="../tags/tag215.xml"/><Relationship Id="rId28" Type="http://schemas.openxmlformats.org/officeDocument/2006/relationships/slideLayout" Target="../slideLayouts/slideLayout7.xml"/><Relationship Id="rId10" Type="http://schemas.openxmlformats.org/officeDocument/2006/relationships/tags" Target="../tags/tag202.xml"/><Relationship Id="rId19" Type="http://schemas.openxmlformats.org/officeDocument/2006/relationships/tags" Target="../tags/tag211.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 Id="rId22" Type="http://schemas.openxmlformats.org/officeDocument/2006/relationships/tags" Target="../tags/tag214.xml"/><Relationship Id="rId27" Type="http://schemas.openxmlformats.org/officeDocument/2006/relationships/tags" Target="../tags/tag219.xml"/><Relationship Id="rId30" Type="http://schemas.openxmlformats.org/officeDocument/2006/relationships/image" Target="../media/image57.tmp"/></Relationships>
</file>

<file path=ppt/slides/_rels/slide65.xml.rels><?xml version="1.0" encoding="UTF-8" standalone="yes"?>
<Relationships xmlns="http://schemas.openxmlformats.org/package/2006/relationships"><Relationship Id="rId8" Type="http://schemas.openxmlformats.org/officeDocument/2006/relationships/tags" Target="../tags/tag227.xml"/><Relationship Id="rId13" Type="http://schemas.openxmlformats.org/officeDocument/2006/relationships/tags" Target="../tags/tag232.xml"/><Relationship Id="rId18" Type="http://schemas.openxmlformats.org/officeDocument/2006/relationships/tags" Target="../tags/tag237.xml"/><Relationship Id="rId26" Type="http://schemas.openxmlformats.org/officeDocument/2006/relationships/tags" Target="../tags/tag245.xml"/><Relationship Id="rId3" Type="http://schemas.openxmlformats.org/officeDocument/2006/relationships/tags" Target="../tags/tag222.xml"/><Relationship Id="rId21" Type="http://schemas.openxmlformats.org/officeDocument/2006/relationships/tags" Target="../tags/tag240.xml"/><Relationship Id="rId7" Type="http://schemas.openxmlformats.org/officeDocument/2006/relationships/tags" Target="../tags/tag226.xml"/><Relationship Id="rId12" Type="http://schemas.openxmlformats.org/officeDocument/2006/relationships/tags" Target="../tags/tag231.xml"/><Relationship Id="rId17" Type="http://schemas.openxmlformats.org/officeDocument/2006/relationships/tags" Target="../tags/tag236.xml"/><Relationship Id="rId25" Type="http://schemas.openxmlformats.org/officeDocument/2006/relationships/tags" Target="../tags/tag244.xml"/><Relationship Id="rId2" Type="http://schemas.openxmlformats.org/officeDocument/2006/relationships/tags" Target="../tags/tag221.xml"/><Relationship Id="rId16" Type="http://schemas.openxmlformats.org/officeDocument/2006/relationships/tags" Target="../tags/tag235.xml"/><Relationship Id="rId20" Type="http://schemas.openxmlformats.org/officeDocument/2006/relationships/tags" Target="../tags/tag239.xml"/><Relationship Id="rId29" Type="http://schemas.openxmlformats.org/officeDocument/2006/relationships/notesSlide" Target="../notesSlides/notesSlide50.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tags" Target="../tags/tag230.xml"/><Relationship Id="rId24" Type="http://schemas.openxmlformats.org/officeDocument/2006/relationships/tags" Target="../tags/tag243.xml"/><Relationship Id="rId5" Type="http://schemas.openxmlformats.org/officeDocument/2006/relationships/tags" Target="../tags/tag224.xml"/><Relationship Id="rId15" Type="http://schemas.openxmlformats.org/officeDocument/2006/relationships/tags" Target="../tags/tag234.xml"/><Relationship Id="rId23" Type="http://schemas.openxmlformats.org/officeDocument/2006/relationships/tags" Target="../tags/tag242.xml"/><Relationship Id="rId28" Type="http://schemas.openxmlformats.org/officeDocument/2006/relationships/slideLayout" Target="../slideLayouts/slideLayout7.xml"/><Relationship Id="rId10" Type="http://schemas.openxmlformats.org/officeDocument/2006/relationships/tags" Target="../tags/tag229.xml"/><Relationship Id="rId19" Type="http://schemas.openxmlformats.org/officeDocument/2006/relationships/tags" Target="../tags/tag238.xml"/><Relationship Id="rId4" Type="http://schemas.openxmlformats.org/officeDocument/2006/relationships/tags" Target="../tags/tag223.xml"/><Relationship Id="rId9" Type="http://schemas.openxmlformats.org/officeDocument/2006/relationships/tags" Target="../tags/tag228.xml"/><Relationship Id="rId14" Type="http://schemas.openxmlformats.org/officeDocument/2006/relationships/tags" Target="../tags/tag233.xml"/><Relationship Id="rId22" Type="http://schemas.openxmlformats.org/officeDocument/2006/relationships/tags" Target="../tags/tag241.xml"/><Relationship Id="rId27" Type="http://schemas.openxmlformats.org/officeDocument/2006/relationships/tags" Target="../tags/tag246.xml"/><Relationship Id="rId30" Type="http://schemas.openxmlformats.org/officeDocument/2006/relationships/image" Target="../media/image57.tmp"/></Relationships>
</file>

<file path=ppt/slides/_rels/slide66.xml.rels><?xml version="1.0" encoding="UTF-8" standalone="yes"?>
<Relationships xmlns="http://schemas.openxmlformats.org/package/2006/relationships"><Relationship Id="rId8" Type="http://schemas.openxmlformats.org/officeDocument/2006/relationships/tags" Target="../tags/tag254.xml"/><Relationship Id="rId13" Type="http://schemas.openxmlformats.org/officeDocument/2006/relationships/tags" Target="../tags/tag259.xml"/><Relationship Id="rId18" Type="http://schemas.openxmlformats.org/officeDocument/2006/relationships/tags" Target="../tags/tag264.xml"/><Relationship Id="rId26" Type="http://schemas.openxmlformats.org/officeDocument/2006/relationships/tags" Target="../tags/tag272.xml"/><Relationship Id="rId3" Type="http://schemas.openxmlformats.org/officeDocument/2006/relationships/tags" Target="../tags/tag249.xml"/><Relationship Id="rId21" Type="http://schemas.openxmlformats.org/officeDocument/2006/relationships/tags" Target="../tags/tag267.xml"/><Relationship Id="rId7" Type="http://schemas.openxmlformats.org/officeDocument/2006/relationships/tags" Target="../tags/tag253.xml"/><Relationship Id="rId12" Type="http://schemas.openxmlformats.org/officeDocument/2006/relationships/tags" Target="../tags/tag258.xml"/><Relationship Id="rId17" Type="http://schemas.openxmlformats.org/officeDocument/2006/relationships/tags" Target="../tags/tag263.xml"/><Relationship Id="rId25" Type="http://schemas.openxmlformats.org/officeDocument/2006/relationships/tags" Target="../tags/tag271.xml"/><Relationship Id="rId2" Type="http://schemas.openxmlformats.org/officeDocument/2006/relationships/tags" Target="../tags/tag248.xml"/><Relationship Id="rId16" Type="http://schemas.openxmlformats.org/officeDocument/2006/relationships/tags" Target="../tags/tag262.xml"/><Relationship Id="rId20" Type="http://schemas.openxmlformats.org/officeDocument/2006/relationships/tags" Target="../tags/tag266.xml"/><Relationship Id="rId29" Type="http://schemas.openxmlformats.org/officeDocument/2006/relationships/image" Target="../media/image57.tmp"/><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24" Type="http://schemas.openxmlformats.org/officeDocument/2006/relationships/tags" Target="../tags/tag270.xml"/><Relationship Id="rId5" Type="http://schemas.openxmlformats.org/officeDocument/2006/relationships/tags" Target="../tags/tag251.xml"/><Relationship Id="rId15" Type="http://schemas.openxmlformats.org/officeDocument/2006/relationships/tags" Target="../tags/tag261.xml"/><Relationship Id="rId23" Type="http://schemas.openxmlformats.org/officeDocument/2006/relationships/tags" Target="../tags/tag269.xml"/><Relationship Id="rId28" Type="http://schemas.openxmlformats.org/officeDocument/2006/relationships/slideLayout" Target="../slideLayouts/slideLayout7.xml"/><Relationship Id="rId10" Type="http://schemas.openxmlformats.org/officeDocument/2006/relationships/tags" Target="../tags/tag256.xml"/><Relationship Id="rId19" Type="http://schemas.openxmlformats.org/officeDocument/2006/relationships/tags" Target="../tags/tag265.xml"/><Relationship Id="rId4" Type="http://schemas.openxmlformats.org/officeDocument/2006/relationships/tags" Target="../tags/tag250.xml"/><Relationship Id="rId9" Type="http://schemas.openxmlformats.org/officeDocument/2006/relationships/tags" Target="../tags/tag255.xml"/><Relationship Id="rId14" Type="http://schemas.openxmlformats.org/officeDocument/2006/relationships/tags" Target="../tags/tag260.xml"/><Relationship Id="rId22" Type="http://schemas.openxmlformats.org/officeDocument/2006/relationships/tags" Target="../tags/tag268.xml"/><Relationship Id="rId27" Type="http://schemas.openxmlformats.org/officeDocument/2006/relationships/tags" Target="../tags/tag273.xml"/></Relationships>
</file>

<file path=ppt/slides/_rels/slide67.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tags" Target="../tags/tag291.xml"/><Relationship Id="rId26" Type="http://schemas.openxmlformats.org/officeDocument/2006/relationships/tags" Target="../tags/tag299.xml"/><Relationship Id="rId3" Type="http://schemas.openxmlformats.org/officeDocument/2006/relationships/tags" Target="../tags/tag276.xml"/><Relationship Id="rId21" Type="http://schemas.openxmlformats.org/officeDocument/2006/relationships/tags" Target="../tags/tag294.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5" Type="http://schemas.openxmlformats.org/officeDocument/2006/relationships/tags" Target="../tags/tag298.xml"/><Relationship Id="rId2" Type="http://schemas.openxmlformats.org/officeDocument/2006/relationships/tags" Target="../tags/tag275.xml"/><Relationship Id="rId16" Type="http://schemas.openxmlformats.org/officeDocument/2006/relationships/tags" Target="../tags/tag289.xml"/><Relationship Id="rId20" Type="http://schemas.openxmlformats.org/officeDocument/2006/relationships/tags" Target="../tags/tag293.xml"/><Relationship Id="rId29" Type="http://schemas.openxmlformats.org/officeDocument/2006/relationships/slideLayout" Target="../slideLayouts/slideLayout7.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24" Type="http://schemas.openxmlformats.org/officeDocument/2006/relationships/tags" Target="../tags/tag297.xml"/><Relationship Id="rId5" Type="http://schemas.openxmlformats.org/officeDocument/2006/relationships/tags" Target="../tags/tag278.xml"/><Relationship Id="rId15" Type="http://schemas.openxmlformats.org/officeDocument/2006/relationships/tags" Target="../tags/tag288.xml"/><Relationship Id="rId23" Type="http://schemas.openxmlformats.org/officeDocument/2006/relationships/tags" Target="../tags/tag296.xml"/><Relationship Id="rId28" Type="http://schemas.openxmlformats.org/officeDocument/2006/relationships/tags" Target="../tags/tag301.xml"/><Relationship Id="rId10" Type="http://schemas.openxmlformats.org/officeDocument/2006/relationships/tags" Target="../tags/tag283.xml"/><Relationship Id="rId19" Type="http://schemas.openxmlformats.org/officeDocument/2006/relationships/tags" Target="../tags/tag292.xml"/><Relationship Id="rId31" Type="http://schemas.openxmlformats.org/officeDocument/2006/relationships/image" Target="../media/image57.tmp"/><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 Id="rId22" Type="http://schemas.openxmlformats.org/officeDocument/2006/relationships/tags" Target="../tags/tag295.xml"/><Relationship Id="rId27" Type="http://schemas.openxmlformats.org/officeDocument/2006/relationships/tags" Target="../tags/tag300.xml"/><Relationship Id="rId30"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tags" Target="../tags/tag314.xml"/><Relationship Id="rId18" Type="http://schemas.openxmlformats.org/officeDocument/2006/relationships/tags" Target="../tags/tag319.xml"/><Relationship Id="rId26" Type="http://schemas.openxmlformats.org/officeDocument/2006/relationships/tags" Target="../tags/tag327.xml"/><Relationship Id="rId3" Type="http://schemas.openxmlformats.org/officeDocument/2006/relationships/tags" Target="../tags/tag304.xml"/><Relationship Id="rId21" Type="http://schemas.openxmlformats.org/officeDocument/2006/relationships/tags" Target="../tags/tag322.xml"/><Relationship Id="rId7" Type="http://schemas.openxmlformats.org/officeDocument/2006/relationships/tags" Target="../tags/tag308.xml"/><Relationship Id="rId12" Type="http://schemas.openxmlformats.org/officeDocument/2006/relationships/tags" Target="../tags/tag313.xml"/><Relationship Id="rId17" Type="http://schemas.openxmlformats.org/officeDocument/2006/relationships/tags" Target="../tags/tag318.xml"/><Relationship Id="rId25" Type="http://schemas.openxmlformats.org/officeDocument/2006/relationships/tags" Target="../tags/tag326.xml"/><Relationship Id="rId2" Type="http://schemas.openxmlformats.org/officeDocument/2006/relationships/tags" Target="../tags/tag303.xml"/><Relationship Id="rId16" Type="http://schemas.openxmlformats.org/officeDocument/2006/relationships/tags" Target="../tags/tag317.xml"/><Relationship Id="rId20" Type="http://schemas.openxmlformats.org/officeDocument/2006/relationships/tags" Target="../tags/tag321.xml"/><Relationship Id="rId29" Type="http://schemas.openxmlformats.org/officeDocument/2006/relationships/image" Target="../media/image57.tmp"/><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tags" Target="../tags/tag312.xml"/><Relationship Id="rId24" Type="http://schemas.openxmlformats.org/officeDocument/2006/relationships/tags" Target="../tags/tag325.xml"/><Relationship Id="rId5" Type="http://schemas.openxmlformats.org/officeDocument/2006/relationships/tags" Target="../tags/tag306.xml"/><Relationship Id="rId15" Type="http://schemas.openxmlformats.org/officeDocument/2006/relationships/tags" Target="../tags/tag316.xml"/><Relationship Id="rId23" Type="http://schemas.openxmlformats.org/officeDocument/2006/relationships/tags" Target="../tags/tag324.xml"/><Relationship Id="rId28" Type="http://schemas.openxmlformats.org/officeDocument/2006/relationships/slideLayout" Target="../slideLayouts/slideLayout7.xml"/><Relationship Id="rId10" Type="http://schemas.openxmlformats.org/officeDocument/2006/relationships/tags" Target="../tags/tag311.xml"/><Relationship Id="rId19" Type="http://schemas.openxmlformats.org/officeDocument/2006/relationships/tags" Target="../tags/tag320.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tags" Target="../tags/tag315.xml"/><Relationship Id="rId22" Type="http://schemas.openxmlformats.org/officeDocument/2006/relationships/tags" Target="../tags/tag323.xml"/><Relationship Id="rId27" Type="http://schemas.openxmlformats.org/officeDocument/2006/relationships/tags" Target="../tags/tag328.xml"/></Relationships>
</file>

<file path=ppt/slides/_rels/slide69.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tags" Target="../tags/tag346.xml"/><Relationship Id="rId26" Type="http://schemas.openxmlformats.org/officeDocument/2006/relationships/tags" Target="../tags/tag354.xml"/><Relationship Id="rId3" Type="http://schemas.openxmlformats.org/officeDocument/2006/relationships/tags" Target="../tags/tag331.xml"/><Relationship Id="rId21" Type="http://schemas.openxmlformats.org/officeDocument/2006/relationships/tags" Target="../tags/tag349.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tags" Target="../tags/tag345.xml"/><Relationship Id="rId25" Type="http://schemas.openxmlformats.org/officeDocument/2006/relationships/tags" Target="../tags/tag353.xml"/><Relationship Id="rId2" Type="http://schemas.openxmlformats.org/officeDocument/2006/relationships/tags" Target="../tags/tag330.xml"/><Relationship Id="rId16" Type="http://schemas.openxmlformats.org/officeDocument/2006/relationships/tags" Target="../tags/tag344.xml"/><Relationship Id="rId20" Type="http://schemas.openxmlformats.org/officeDocument/2006/relationships/tags" Target="../tags/tag348.xml"/><Relationship Id="rId29" Type="http://schemas.openxmlformats.org/officeDocument/2006/relationships/notesSlide" Target="../notesSlides/notesSlide52.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24" Type="http://schemas.openxmlformats.org/officeDocument/2006/relationships/tags" Target="../tags/tag352.xml"/><Relationship Id="rId5" Type="http://schemas.openxmlformats.org/officeDocument/2006/relationships/tags" Target="../tags/tag333.xml"/><Relationship Id="rId15" Type="http://schemas.openxmlformats.org/officeDocument/2006/relationships/tags" Target="../tags/tag343.xml"/><Relationship Id="rId23" Type="http://schemas.openxmlformats.org/officeDocument/2006/relationships/tags" Target="../tags/tag351.xml"/><Relationship Id="rId28" Type="http://schemas.openxmlformats.org/officeDocument/2006/relationships/slideLayout" Target="../slideLayouts/slideLayout7.xml"/><Relationship Id="rId10" Type="http://schemas.openxmlformats.org/officeDocument/2006/relationships/tags" Target="../tags/tag338.xml"/><Relationship Id="rId19" Type="http://schemas.openxmlformats.org/officeDocument/2006/relationships/tags" Target="../tags/tag347.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tags" Target="../tags/tag350.xml"/><Relationship Id="rId27" Type="http://schemas.openxmlformats.org/officeDocument/2006/relationships/tags" Target="../tags/tag355.xml"/><Relationship Id="rId30"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tags" Target="../tags/tag368.xml"/><Relationship Id="rId18" Type="http://schemas.openxmlformats.org/officeDocument/2006/relationships/tags" Target="../tags/tag373.xml"/><Relationship Id="rId26" Type="http://schemas.openxmlformats.org/officeDocument/2006/relationships/tags" Target="../tags/tag381.xml"/><Relationship Id="rId3" Type="http://schemas.openxmlformats.org/officeDocument/2006/relationships/tags" Target="../tags/tag358.xml"/><Relationship Id="rId21" Type="http://schemas.openxmlformats.org/officeDocument/2006/relationships/tags" Target="../tags/tag376.xml"/><Relationship Id="rId7" Type="http://schemas.openxmlformats.org/officeDocument/2006/relationships/tags" Target="../tags/tag362.xml"/><Relationship Id="rId12" Type="http://schemas.openxmlformats.org/officeDocument/2006/relationships/tags" Target="../tags/tag367.xml"/><Relationship Id="rId17" Type="http://schemas.openxmlformats.org/officeDocument/2006/relationships/tags" Target="../tags/tag372.xml"/><Relationship Id="rId25" Type="http://schemas.openxmlformats.org/officeDocument/2006/relationships/tags" Target="../tags/tag380.xml"/><Relationship Id="rId2" Type="http://schemas.openxmlformats.org/officeDocument/2006/relationships/tags" Target="../tags/tag357.xml"/><Relationship Id="rId16" Type="http://schemas.openxmlformats.org/officeDocument/2006/relationships/tags" Target="../tags/tag371.xml"/><Relationship Id="rId20" Type="http://schemas.openxmlformats.org/officeDocument/2006/relationships/tags" Target="../tags/tag375.xml"/><Relationship Id="rId29" Type="http://schemas.openxmlformats.org/officeDocument/2006/relationships/notesSlide" Target="../notesSlides/notesSlide53.xml"/><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tags" Target="../tags/tag366.xml"/><Relationship Id="rId24" Type="http://schemas.openxmlformats.org/officeDocument/2006/relationships/tags" Target="../tags/tag379.xml"/><Relationship Id="rId5" Type="http://schemas.openxmlformats.org/officeDocument/2006/relationships/tags" Target="../tags/tag360.xml"/><Relationship Id="rId15" Type="http://schemas.openxmlformats.org/officeDocument/2006/relationships/tags" Target="../tags/tag370.xml"/><Relationship Id="rId23" Type="http://schemas.openxmlformats.org/officeDocument/2006/relationships/tags" Target="../tags/tag378.xml"/><Relationship Id="rId28" Type="http://schemas.openxmlformats.org/officeDocument/2006/relationships/slideLayout" Target="../slideLayouts/slideLayout7.xml"/><Relationship Id="rId10" Type="http://schemas.openxmlformats.org/officeDocument/2006/relationships/tags" Target="../tags/tag365.xml"/><Relationship Id="rId19" Type="http://schemas.openxmlformats.org/officeDocument/2006/relationships/tags" Target="../tags/tag374.xml"/><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tags" Target="../tags/tag369.xml"/><Relationship Id="rId22" Type="http://schemas.openxmlformats.org/officeDocument/2006/relationships/tags" Target="../tags/tag377.xml"/><Relationship Id="rId27" Type="http://schemas.openxmlformats.org/officeDocument/2006/relationships/tags" Target="../tags/tag382.xml"/><Relationship Id="rId30"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tags" Target="../tags/tag390.xml"/><Relationship Id="rId13" Type="http://schemas.openxmlformats.org/officeDocument/2006/relationships/tags" Target="../tags/tag395.xml"/><Relationship Id="rId18" Type="http://schemas.openxmlformats.org/officeDocument/2006/relationships/tags" Target="../tags/tag400.xml"/><Relationship Id="rId26" Type="http://schemas.openxmlformats.org/officeDocument/2006/relationships/tags" Target="../tags/tag408.xml"/><Relationship Id="rId3" Type="http://schemas.openxmlformats.org/officeDocument/2006/relationships/tags" Target="../tags/tag385.xml"/><Relationship Id="rId21" Type="http://schemas.openxmlformats.org/officeDocument/2006/relationships/tags" Target="../tags/tag403.xml"/><Relationship Id="rId7" Type="http://schemas.openxmlformats.org/officeDocument/2006/relationships/tags" Target="../tags/tag389.xml"/><Relationship Id="rId12" Type="http://schemas.openxmlformats.org/officeDocument/2006/relationships/tags" Target="../tags/tag394.xml"/><Relationship Id="rId17" Type="http://schemas.openxmlformats.org/officeDocument/2006/relationships/tags" Target="../tags/tag399.xml"/><Relationship Id="rId25" Type="http://schemas.openxmlformats.org/officeDocument/2006/relationships/tags" Target="../tags/tag407.xml"/><Relationship Id="rId2" Type="http://schemas.openxmlformats.org/officeDocument/2006/relationships/tags" Target="../tags/tag384.xml"/><Relationship Id="rId16" Type="http://schemas.openxmlformats.org/officeDocument/2006/relationships/tags" Target="../tags/tag398.xml"/><Relationship Id="rId20" Type="http://schemas.openxmlformats.org/officeDocument/2006/relationships/tags" Target="../tags/tag402.xml"/><Relationship Id="rId29" Type="http://schemas.openxmlformats.org/officeDocument/2006/relationships/slideLayout" Target="../slideLayouts/slideLayout7.xml"/><Relationship Id="rId1" Type="http://schemas.openxmlformats.org/officeDocument/2006/relationships/tags" Target="../tags/tag383.xml"/><Relationship Id="rId6" Type="http://schemas.openxmlformats.org/officeDocument/2006/relationships/tags" Target="../tags/tag388.xml"/><Relationship Id="rId11" Type="http://schemas.openxmlformats.org/officeDocument/2006/relationships/tags" Target="../tags/tag393.xml"/><Relationship Id="rId24" Type="http://schemas.openxmlformats.org/officeDocument/2006/relationships/tags" Target="../tags/tag406.xml"/><Relationship Id="rId5" Type="http://schemas.openxmlformats.org/officeDocument/2006/relationships/tags" Target="../tags/tag387.xml"/><Relationship Id="rId15" Type="http://schemas.openxmlformats.org/officeDocument/2006/relationships/tags" Target="../tags/tag397.xml"/><Relationship Id="rId23" Type="http://schemas.openxmlformats.org/officeDocument/2006/relationships/tags" Target="../tags/tag405.xml"/><Relationship Id="rId28" Type="http://schemas.openxmlformats.org/officeDocument/2006/relationships/tags" Target="../tags/tag410.xml"/><Relationship Id="rId10" Type="http://schemas.openxmlformats.org/officeDocument/2006/relationships/tags" Target="../tags/tag392.xml"/><Relationship Id="rId19" Type="http://schemas.openxmlformats.org/officeDocument/2006/relationships/tags" Target="../tags/tag401.xml"/><Relationship Id="rId31" Type="http://schemas.openxmlformats.org/officeDocument/2006/relationships/image" Target="../media/image57.tmp"/><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tags" Target="../tags/tag396.xml"/><Relationship Id="rId22" Type="http://schemas.openxmlformats.org/officeDocument/2006/relationships/tags" Target="../tags/tag404.xml"/><Relationship Id="rId27" Type="http://schemas.openxmlformats.org/officeDocument/2006/relationships/tags" Target="../tags/tag409.xml"/><Relationship Id="rId30" Type="http://schemas.openxmlformats.org/officeDocument/2006/relationships/notesSlide" Target="../notesSlides/notesSlide54.xml"/></Relationships>
</file>

<file path=ppt/slides/_rels/slide72.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tags" Target="../tags/tag423.xml"/><Relationship Id="rId18" Type="http://schemas.openxmlformats.org/officeDocument/2006/relationships/tags" Target="../tags/tag428.xml"/><Relationship Id="rId26" Type="http://schemas.openxmlformats.org/officeDocument/2006/relationships/tags" Target="../tags/tag436.xml"/><Relationship Id="rId3" Type="http://schemas.openxmlformats.org/officeDocument/2006/relationships/tags" Target="../tags/tag413.xml"/><Relationship Id="rId21" Type="http://schemas.openxmlformats.org/officeDocument/2006/relationships/tags" Target="../tags/tag431.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tags" Target="../tags/tag427.xml"/><Relationship Id="rId25" Type="http://schemas.openxmlformats.org/officeDocument/2006/relationships/tags" Target="../tags/tag435.xml"/><Relationship Id="rId2" Type="http://schemas.openxmlformats.org/officeDocument/2006/relationships/tags" Target="../tags/tag412.xml"/><Relationship Id="rId16" Type="http://schemas.openxmlformats.org/officeDocument/2006/relationships/tags" Target="../tags/tag426.xml"/><Relationship Id="rId20" Type="http://schemas.openxmlformats.org/officeDocument/2006/relationships/tags" Target="../tags/tag430.xml"/><Relationship Id="rId29" Type="http://schemas.openxmlformats.org/officeDocument/2006/relationships/slideLayout" Target="../slideLayouts/slideLayout7.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24" Type="http://schemas.openxmlformats.org/officeDocument/2006/relationships/tags" Target="../tags/tag434.xml"/><Relationship Id="rId5" Type="http://schemas.openxmlformats.org/officeDocument/2006/relationships/tags" Target="../tags/tag415.xml"/><Relationship Id="rId15" Type="http://schemas.openxmlformats.org/officeDocument/2006/relationships/tags" Target="../tags/tag425.xml"/><Relationship Id="rId23" Type="http://schemas.openxmlformats.org/officeDocument/2006/relationships/tags" Target="../tags/tag433.xml"/><Relationship Id="rId28" Type="http://schemas.openxmlformats.org/officeDocument/2006/relationships/tags" Target="../tags/tag438.xml"/><Relationship Id="rId10" Type="http://schemas.openxmlformats.org/officeDocument/2006/relationships/tags" Target="../tags/tag420.xml"/><Relationship Id="rId19" Type="http://schemas.openxmlformats.org/officeDocument/2006/relationships/tags" Target="../tags/tag429.xml"/><Relationship Id="rId31" Type="http://schemas.openxmlformats.org/officeDocument/2006/relationships/image" Target="../media/image57.tmp"/><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 Id="rId22" Type="http://schemas.openxmlformats.org/officeDocument/2006/relationships/tags" Target="../tags/tag432.xml"/><Relationship Id="rId27" Type="http://schemas.openxmlformats.org/officeDocument/2006/relationships/tags" Target="../tags/tag437.xml"/><Relationship Id="rId30" Type="http://schemas.openxmlformats.org/officeDocument/2006/relationships/notesSlide" Target="../notesSlides/notesSlide55.xml"/></Relationships>
</file>

<file path=ppt/slides/_rels/slide73.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18" Type="http://schemas.openxmlformats.org/officeDocument/2006/relationships/tags" Target="../tags/tag456.xml"/><Relationship Id="rId26" Type="http://schemas.openxmlformats.org/officeDocument/2006/relationships/tags" Target="../tags/tag464.xml"/><Relationship Id="rId3" Type="http://schemas.openxmlformats.org/officeDocument/2006/relationships/tags" Target="../tags/tag441.xml"/><Relationship Id="rId21" Type="http://schemas.openxmlformats.org/officeDocument/2006/relationships/tags" Target="../tags/tag459.xml"/><Relationship Id="rId7" Type="http://schemas.openxmlformats.org/officeDocument/2006/relationships/tags" Target="../tags/tag445.xml"/><Relationship Id="rId12" Type="http://schemas.openxmlformats.org/officeDocument/2006/relationships/tags" Target="../tags/tag450.xml"/><Relationship Id="rId17" Type="http://schemas.openxmlformats.org/officeDocument/2006/relationships/tags" Target="../tags/tag455.xml"/><Relationship Id="rId25" Type="http://schemas.openxmlformats.org/officeDocument/2006/relationships/tags" Target="../tags/tag463.xml"/><Relationship Id="rId2" Type="http://schemas.openxmlformats.org/officeDocument/2006/relationships/tags" Target="../tags/tag440.xml"/><Relationship Id="rId16" Type="http://schemas.openxmlformats.org/officeDocument/2006/relationships/tags" Target="../tags/tag454.xml"/><Relationship Id="rId20" Type="http://schemas.openxmlformats.org/officeDocument/2006/relationships/tags" Target="../tags/tag458.xml"/><Relationship Id="rId29" Type="http://schemas.openxmlformats.org/officeDocument/2006/relationships/slideLayout" Target="../slideLayouts/slideLayout7.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24" Type="http://schemas.openxmlformats.org/officeDocument/2006/relationships/tags" Target="../tags/tag462.xml"/><Relationship Id="rId5" Type="http://schemas.openxmlformats.org/officeDocument/2006/relationships/tags" Target="../tags/tag443.xml"/><Relationship Id="rId15" Type="http://schemas.openxmlformats.org/officeDocument/2006/relationships/tags" Target="../tags/tag453.xml"/><Relationship Id="rId23" Type="http://schemas.openxmlformats.org/officeDocument/2006/relationships/tags" Target="../tags/tag461.xml"/><Relationship Id="rId28" Type="http://schemas.openxmlformats.org/officeDocument/2006/relationships/tags" Target="../tags/tag466.xml"/><Relationship Id="rId10" Type="http://schemas.openxmlformats.org/officeDocument/2006/relationships/tags" Target="../tags/tag448.xml"/><Relationship Id="rId19" Type="http://schemas.openxmlformats.org/officeDocument/2006/relationships/tags" Target="../tags/tag457.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 Id="rId22" Type="http://schemas.openxmlformats.org/officeDocument/2006/relationships/tags" Target="../tags/tag460.xml"/><Relationship Id="rId27" Type="http://schemas.openxmlformats.org/officeDocument/2006/relationships/tags" Target="../tags/tag465.xml"/><Relationship Id="rId30" Type="http://schemas.openxmlformats.org/officeDocument/2006/relationships/image" Target="../media/image57.tmp"/></Relationships>
</file>

<file path=ppt/slides/_rels/slide74.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tags" Target="../tags/tag479.xml"/><Relationship Id="rId18" Type="http://schemas.openxmlformats.org/officeDocument/2006/relationships/tags" Target="../tags/tag484.xml"/><Relationship Id="rId26" Type="http://schemas.openxmlformats.org/officeDocument/2006/relationships/tags" Target="../tags/tag492.xml"/><Relationship Id="rId3" Type="http://schemas.openxmlformats.org/officeDocument/2006/relationships/tags" Target="../tags/tag469.xml"/><Relationship Id="rId21" Type="http://schemas.openxmlformats.org/officeDocument/2006/relationships/tags" Target="../tags/tag487.xml"/><Relationship Id="rId7" Type="http://schemas.openxmlformats.org/officeDocument/2006/relationships/tags" Target="../tags/tag473.xml"/><Relationship Id="rId12" Type="http://schemas.openxmlformats.org/officeDocument/2006/relationships/tags" Target="../tags/tag478.xml"/><Relationship Id="rId17" Type="http://schemas.openxmlformats.org/officeDocument/2006/relationships/tags" Target="../tags/tag483.xml"/><Relationship Id="rId25" Type="http://schemas.openxmlformats.org/officeDocument/2006/relationships/tags" Target="../tags/tag491.xml"/><Relationship Id="rId2" Type="http://schemas.openxmlformats.org/officeDocument/2006/relationships/tags" Target="../tags/tag468.xml"/><Relationship Id="rId16" Type="http://schemas.openxmlformats.org/officeDocument/2006/relationships/tags" Target="../tags/tag482.xml"/><Relationship Id="rId20" Type="http://schemas.openxmlformats.org/officeDocument/2006/relationships/tags" Target="../tags/tag486.xml"/><Relationship Id="rId29" Type="http://schemas.openxmlformats.org/officeDocument/2006/relationships/slideLayout" Target="../slideLayouts/slideLayout7.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tags" Target="../tags/tag477.xml"/><Relationship Id="rId24" Type="http://schemas.openxmlformats.org/officeDocument/2006/relationships/tags" Target="../tags/tag490.xml"/><Relationship Id="rId5" Type="http://schemas.openxmlformats.org/officeDocument/2006/relationships/tags" Target="../tags/tag471.xml"/><Relationship Id="rId15" Type="http://schemas.openxmlformats.org/officeDocument/2006/relationships/tags" Target="../tags/tag481.xml"/><Relationship Id="rId23" Type="http://schemas.openxmlformats.org/officeDocument/2006/relationships/tags" Target="../tags/tag489.xml"/><Relationship Id="rId28" Type="http://schemas.openxmlformats.org/officeDocument/2006/relationships/tags" Target="../tags/tag494.xml"/><Relationship Id="rId10" Type="http://schemas.openxmlformats.org/officeDocument/2006/relationships/tags" Target="../tags/tag476.xml"/><Relationship Id="rId19" Type="http://schemas.openxmlformats.org/officeDocument/2006/relationships/tags" Target="../tags/tag485.xml"/><Relationship Id="rId31" Type="http://schemas.openxmlformats.org/officeDocument/2006/relationships/image" Target="../media/image57.tmp"/><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tags" Target="../tags/tag480.xml"/><Relationship Id="rId22" Type="http://schemas.openxmlformats.org/officeDocument/2006/relationships/tags" Target="../tags/tag488.xml"/><Relationship Id="rId27" Type="http://schemas.openxmlformats.org/officeDocument/2006/relationships/tags" Target="../tags/tag493.xml"/><Relationship Id="rId30"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8" Type="http://schemas.openxmlformats.org/officeDocument/2006/relationships/tags" Target="../tags/tag502.xml"/><Relationship Id="rId13" Type="http://schemas.openxmlformats.org/officeDocument/2006/relationships/tags" Target="../tags/tag507.xml"/><Relationship Id="rId18" Type="http://schemas.openxmlformats.org/officeDocument/2006/relationships/tags" Target="../tags/tag512.xml"/><Relationship Id="rId26" Type="http://schemas.openxmlformats.org/officeDocument/2006/relationships/tags" Target="../tags/tag520.xml"/><Relationship Id="rId3" Type="http://schemas.openxmlformats.org/officeDocument/2006/relationships/tags" Target="../tags/tag497.xml"/><Relationship Id="rId21" Type="http://schemas.openxmlformats.org/officeDocument/2006/relationships/tags" Target="../tags/tag515.xml"/><Relationship Id="rId7" Type="http://schemas.openxmlformats.org/officeDocument/2006/relationships/tags" Target="../tags/tag501.xml"/><Relationship Id="rId12" Type="http://schemas.openxmlformats.org/officeDocument/2006/relationships/tags" Target="../tags/tag506.xml"/><Relationship Id="rId17" Type="http://schemas.openxmlformats.org/officeDocument/2006/relationships/tags" Target="../tags/tag511.xml"/><Relationship Id="rId25" Type="http://schemas.openxmlformats.org/officeDocument/2006/relationships/tags" Target="../tags/tag519.xml"/><Relationship Id="rId2" Type="http://schemas.openxmlformats.org/officeDocument/2006/relationships/tags" Target="../tags/tag496.xml"/><Relationship Id="rId16" Type="http://schemas.openxmlformats.org/officeDocument/2006/relationships/tags" Target="../tags/tag510.xml"/><Relationship Id="rId20" Type="http://schemas.openxmlformats.org/officeDocument/2006/relationships/tags" Target="../tags/tag514.xml"/><Relationship Id="rId29" Type="http://schemas.openxmlformats.org/officeDocument/2006/relationships/slideLayout" Target="../slideLayouts/slideLayout7.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24" Type="http://schemas.openxmlformats.org/officeDocument/2006/relationships/tags" Target="../tags/tag518.xml"/><Relationship Id="rId5" Type="http://schemas.openxmlformats.org/officeDocument/2006/relationships/tags" Target="../tags/tag499.xml"/><Relationship Id="rId15" Type="http://schemas.openxmlformats.org/officeDocument/2006/relationships/tags" Target="../tags/tag509.xml"/><Relationship Id="rId23" Type="http://schemas.openxmlformats.org/officeDocument/2006/relationships/tags" Target="../tags/tag517.xml"/><Relationship Id="rId28" Type="http://schemas.openxmlformats.org/officeDocument/2006/relationships/tags" Target="../tags/tag522.xml"/><Relationship Id="rId10" Type="http://schemas.openxmlformats.org/officeDocument/2006/relationships/tags" Target="../tags/tag504.xml"/><Relationship Id="rId19" Type="http://schemas.openxmlformats.org/officeDocument/2006/relationships/tags" Target="../tags/tag513.xml"/><Relationship Id="rId31" Type="http://schemas.openxmlformats.org/officeDocument/2006/relationships/image" Target="../media/image57.tmp"/><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 Id="rId22" Type="http://schemas.openxmlformats.org/officeDocument/2006/relationships/tags" Target="../tags/tag516.xml"/><Relationship Id="rId27" Type="http://schemas.openxmlformats.org/officeDocument/2006/relationships/tags" Target="../tags/tag521.xml"/><Relationship Id="rId30"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8" Type="http://schemas.openxmlformats.org/officeDocument/2006/relationships/tags" Target="../tags/tag530.xml"/><Relationship Id="rId13" Type="http://schemas.openxmlformats.org/officeDocument/2006/relationships/tags" Target="../tags/tag535.xml"/><Relationship Id="rId18" Type="http://schemas.openxmlformats.org/officeDocument/2006/relationships/tags" Target="../tags/tag540.xml"/><Relationship Id="rId26" Type="http://schemas.openxmlformats.org/officeDocument/2006/relationships/tags" Target="../tags/tag548.xml"/><Relationship Id="rId3" Type="http://schemas.openxmlformats.org/officeDocument/2006/relationships/tags" Target="../tags/tag525.xml"/><Relationship Id="rId21" Type="http://schemas.openxmlformats.org/officeDocument/2006/relationships/tags" Target="../tags/tag543.xml"/><Relationship Id="rId7" Type="http://schemas.openxmlformats.org/officeDocument/2006/relationships/tags" Target="../tags/tag529.xml"/><Relationship Id="rId12" Type="http://schemas.openxmlformats.org/officeDocument/2006/relationships/tags" Target="../tags/tag534.xml"/><Relationship Id="rId17" Type="http://schemas.openxmlformats.org/officeDocument/2006/relationships/tags" Target="../tags/tag539.xml"/><Relationship Id="rId25" Type="http://schemas.openxmlformats.org/officeDocument/2006/relationships/tags" Target="../tags/tag547.xml"/><Relationship Id="rId2" Type="http://schemas.openxmlformats.org/officeDocument/2006/relationships/tags" Target="../tags/tag524.xml"/><Relationship Id="rId16" Type="http://schemas.openxmlformats.org/officeDocument/2006/relationships/tags" Target="../tags/tag538.xml"/><Relationship Id="rId20" Type="http://schemas.openxmlformats.org/officeDocument/2006/relationships/tags" Target="../tags/tag542.xml"/><Relationship Id="rId29" Type="http://schemas.openxmlformats.org/officeDocument/2006/relationships/slideLayout" Target="../slideLayouts/slideLayout7.xml"/><Relationship Id="rId1" Type="http://schemas.openxmlformats.org/officeDocument/2006/relationships/tags" Target="../tags/tag523.xml"/><Relationship Id="rId6" Type="http://schemas.openxmlformats.org/officeDocument/2006/relationships/tags" Target="../tags/tag528.xml"/><Relationship Id="rId11" Type="http://schemas.openxmlformats.org/officeDocument/2006/relationships/tags" Target="../tags/tag533.xml"/><Relationship Id="rId24" Type="http://schemas.openxmlformats.org/officeDocument/2006/relationships/tags" Target="../tags/tag546.xml"/><Relationship Id="rId5" Type="http://schemas.openxmlformats.org/officeDocument/2006/relationships/tags" Target="../tags/tag527.xml"/><Relationship Id="rId15" Type="http://schemas.openxmlformats.org/officeDocument/2006/relationships/tags" Target="../tags/tag537.xml"/><Relationship Id="rId23" Type="http://schemas.openxmlformats.org/officeDocument/2006/relationships/tags" Target="../tags/tag545.xml"/><Relationship Id="rId28" Type="http://schemas.openxmlformats.org/officeDocument/2006/relationships/tags" Target="../tags/tag550.xml"/><Relationship Id="rId10" Type="http://schemas.openxmlformats.org/officeDocument/2006/relationships/tags" Target="../tags/tag532.xml"/><Relationship Id="rId19" Type="http://schemas.openxmlformats.org/officeDocument/2006/relationships/tags" Target="../tags/tag541.xml"/><Relationship Id="rId31" Type="http://schemas.openxmlformats.org/officeDocument/2006/relationships/image" Target="../media/image57.tmp"/><Relationship Id="rId4" Type="http://schemas.openxmlformats.org/officeDocument/2006/relationships/tags" Target="../tags/tag526.xml"/><Relationship Id="rId9" Type="http://schemas.openxmlformats.org/officeDocument/2006/relationships/tags" Target="../tags/tag531.xml"/><Relationship Id="rId14" Type="http://schemas.openxmlformats.org/officeDocument/2006/relationships/tags" Target="../tags/tag536.xml"/><Relationship Id="rId22" Type="http://schemas.openxmlformats.org/officeDocument/2006/relationships/tags" Target="../tags/tag544.xml"/><Relationship Id="rId27" Type="http://schemas.openxmlformats.org/officeDocument/2006/relationships/tags" Target="../tags/tag549.xml"/><Relationship Id="rId30"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8" Type="http://schemas.openxmlformats.org/officeDocument/2006/relationships/tags" Target="../tags/tag558.xml"/><Relationship Id="rId13" Type="http://schemas.openxmlformats.org/officeDocument/2006/relationships/tags" Target="../tags/tag563.xml"/><Relationship Id="rId18" Type="http://schemas.openxmlformats.org/officeDocument/2006/relationships/tags" Target="../tags/tag568.xml"/><Relationship Id="rId26" Type="http://schemas.openxmlformats.org/officeDocument/2006/relationships/tags" Target="../tags/tag576.xml"/><Relationship Id="rId3" Type="http://schemas.openxmlformats.org/officeDocument/2006/relationships/tags" Target="../tags/tag553.xml"/><Relationship Id="rId21" Type="http://schemas.openxmlformats.org/officeDocument/2006/relationships/tags" Target="../tags/tag571.xml"/><Relationship Id="rId7" Type="http://schemas.openxmlformats.org/officeDocument/2006/relationships/tags" Target="../tags/tag557.xml"/><Relationship Id="rId12" Type="http://schemas.openxmlformats.org/officeDocument/2006/relationships/tags" Target="../tags/tag562.xml"/><Relationship Id="rId17" Type="http://schemas.openxmlformats.org/officeDocument/2006/relationships/tags" Target="../tags/tag567.xml"/><Relationship Id="rId25" Type="http://schemas.openxmlformats.org/officeDocument/2006/relationships/tags" Target="../tags/tag575.xml"/><Relationship Id="rId2" Type="http://schemas.openxmlformats.org/officeDocument/2006/relationships/tags" Target="../tags/tag552.xml"/><Relationship Id="rId16" Type="http://schemas.openxmlformats.org/officeDocument/2006/relationships/tags" Target="../tags/tag566.xml"/><Relationship Id="rId20" Type="http://schemas.openxmlformats.org/officeDocument/2006/relationships/tags" Target="../tags/tag570.xml"/><Relationship Id="rId29" Type="http://schemas.openxmlformats.org/officeDocument/2006/relationships/slideLayout" Target="../slideLayouts/slideLayout7.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24" Type="http://schemas.openxmlformats.org/officeDocument/2006/relationships/tags" Target="../tags/tag574.xml"/><Relationship Id="rId32" Type="http://schemas.openxmlformats.org/officeDocument/2006/relationships/image" Target="../media/image57.tmp"/><Relationship Id="rId5" Type="http://schemas.openxmlformats.org/officeDocument/2006/relationships/tags" Target="../tags/tag555.xml"/><Relationship Id="rId15" Type="http://schemas.openxmlformats.org/officeDocument/2006/relationships/tags" Target="../tags/tag565.xml"/><Relationship Id="rId23" Type="http://schemas.openxmlformats.org/officeDocument/2006/relationships/tags" Target="../tags/tag573.xml"/><Relationship Id="rId28" Type="http://schemas.openxmlformats.org/officeDocument/2006/relationships/tags" Target="../tags/tag578.xml"/><Relationship Id="rId10" Type="http://schemas.openxmlformats.org/officeDocument/2006/relationships/tags" Target="../tags/tag560.xml"/><Relationship Id="rId19" Type="http://schemas.openxmlformats.org/officeDocument/2006/relationships/tags" Target="../tags/tag569.xml"/><Relationship Id="rId31" Type="http://schemas.openxmlformats.org/officeDocument/2006/relationships/image" Target="../media/image60.png"/><Relationship Id="rId4" Type="http://schemas.openxmlformats.org/officeDocument/2006/relationships/tags" Target="../tags/tag554.xml"/><Relationship Id="rId9" Type="http://schemas.openxmlformats.org/officeDocument/2006/relationships/tags" Target="../tags/tag559.xml"/><Relationship Id="rId14" Type="http://schemas.openxmlformats.org/officeDocument/2006/relationships/tags" Target="../tags/tag564.xml"/><Relationship Id="rId22" Type="http://schemas.openxmlformats.org/officeDocument/2006/relationships/tags" Target="../tags/tag572.xml"/><Relationship Id="rId27" Type="http://schemas.openxmlformats.org/officeDocument/2006/relationships/tags" Target="../tags/tag577.xml"/><Relationship Id="rId30"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305C9-58DD-451B-8EAF-EB7209E0F8E6}"/>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4602C0D9-D503-453D-8CEA-5214C73F5AF6}"/>
              </a:ext>
            </a:extLst>
          </p:cNvPr>
          <p:cNvSpPr>
            <a:spLocks noGrp="1"/>
          </p:cNvSpPr>
          <p:nvPr>
            <p:ph idx="1"/>
          </p:nvPr>
        </p:nvSpPr>
        <p:spPr>
          <a:xfrm>
            <a:off x="487821" y="1738858"/>
            <a:ext cx="10515599" cy="4076431"/>
          </a:xfrm>
        </p:spPr>
        <p:txBody>
          <a:bodyPr>
            <a:normAutofit fontScale="85000" lnSpcReduction="20000"/>
          </a:bodyPr>
          <a:lstStyle/>
          <a:p>
            <a:pPr algn="ctr"/>
            <a:r>
              <a:rPr lang="zh-CN" altLang="en-US" sz="4800" b="1" dirty="0"/>
              <a:t>计算机组成原理 </a:t>
            </a:r>
            <a:endParaRPr lang="en-US" altLang="zh-CN" sz="4800" b="1" dirty="0"/>
          </a:p>
          <a:p>
            <a:pPr algn="ctr"/>
            <a:r>
              <a:rPr lang="zh-CN" altLang="en-US" sz="4800" b="1" dirty="0"/>
              <a:t>期末复习</a:t>
            </a:r>
            <a:endParaRPr lang="en-US" altLang="zh-CN" sz="4800" b="1" dirty="0"/>
          </a:p>
          <a:p>
            <a:pPr marL="0" indent="0" algn="ctr">
              <a:buNone/>
            </a:pPr>
            <a:endParaRPr lang="en-US" altLang="zh-CN" sz="3600" b="1" dirty="0"/>
          </a:p>
          <a:p>
            <a:pPr marL="0" indent="0" algn="ctr">
              <a:buNone/>
            </a:pPr>
            <a:endParaRPr lang="en-US" altLang="zh-CN" sz="3600" b="1" dirty="0"/>
          </a:p>
          <a:p>
            <a:pPr algn="ctr"/>
            <a:r>
              <a:rPr lang="zh-CN" altLang="en-US" sz="2800" b="1" dirty="0"/>
              <a:t>区块链工程</a:t>
            </a:r>
            <a:r>
              <a:rPr lang="en-US" altLang="zh-CN" sz="2800" b="1" dirty="0"/>
              <a:t>20</a:t>
            </a:r>
            <a:r>
              <a:rPr lang="zh-CN" altLang="en-US" sz="2800" b="1" dirty="0"/>
              <a:t>级</a:t>
            </a:r>
          </a:p>
        </p:txBody>
      </p:sp>
    </p:spTree>
    <p:extLst>
      <p:ext uri="{BB962C8B-B14F-4D97-AF65-F5344CB8AC3E}">
        <p14:creationId xmlns:p14="http://schemas.microsoft.com/office/powerpoint/2010/main" val="493495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r>
              <a:rPr lang="en-US" altLang="zh-CN" dirty="0"/>
              <a:t>1</a:t>
            </a:r>
            <a:endParaRPr lang="zh-CN" altLang="en-US" dirty="0"/>
          </a:p>
        </p:txBody>
      </p:sp>
      <p:sp>
        <p:nvSpPr>
          <p:cNvPr id="3" name="内容占位符 2"/>
          <p:cNvSpPr>
            <a:spLocks noGrp="1"/>
          </p:cNvSpPr>
          <p:nvPr>
            <p:ph idx="4294967295"/>
          </p:nvPr>
        </p:nvSpPr>
        <p:spPr>
          <a:xfrm>
            <a:off x="487680" y="1049655"/>
            <a:ext cx="11410315" cy="1537970"/>
          </a:xfrm>
        </p:spPr>
        <p:txBody>
          <a:bodyPr>
            <a:normAutofit fontScale="92500"/>
          </a:bodyPr>
          <a:lstStyle/>
          <a:p>
            <a:r>
              <a:rPr lang="en-US" altLang="zh-CN" dirty="0"/>
              <a:t>754</a:t>
            </a:r>
            <a:r>
              <a:rPr lang="zh-CN" altLang="en-US" dirty="0"/>
              <a:t>标准单精度浮点数的值为，</a:t>
            </a:r>
            <a:r>
              <a:rPr lang="en-US" altLang="zh-CN" dirty="0"/>
              <a:t>C0A00000 </a:t>
            </a:r>
            <a:r>
              <a:rPr lang="zh-CN" altLang="en-US" dirty="0"/>
              <a:t>，写出其十进制浮点数的值。</a:t>
            </a:r>
          </a:p>
          <a:p>
            <a:pPr marL="0" indent="0">
              <a:buNone/>
            </a:pPr>
            <a:endParaRPr lang="en-US" altLang="zh-CN" sz="2800" dirty="0">
              <a:sym typeface="+mn-ea"/>
            </a:endParaRPr>
          </a:p>
          <a:p>
            <a:pPr marL="0" indent="0">
              <a:buNone/>
            </a:pPr>
            <a:r>
              <a:rPr lang="en-US" altLang="zh-CN" dirty="0">
                <a:sym typeface="+mn-ea"/>
              </a:rPr>
              <a:t>	</a:t>
            </a:r>
            <a:r>
              <a:rPr lang="zh-CN" altLang="en-US" dirty="0">
                <a:sym typeface="+mn-ea"/>
              </a:rPr>
              <a:t>思路：</a:t>
            </a:r>
            <a:r>
              <a:rPr lang="pt-BR" altLang="zh-CN" dirty="0">
                <a:sym typeface="+mn-ea"/>
              </a:rPr>
              <a:t>=(-1)</a:t>
            </a:r>
            <a:r>
              <a:rPr lang="pt-BR" altLang="zh-CN" baseline="30000" dirty="0">
                <a:sym typeface="+mn-ea"/>
              </a:rPr>
              <a:t>S</a:t>
            </a:r>
            <a:r>
              <a:rPr lang="pt-BR" altLang="zh-CN" dirty="0">
                <a:sym typeface="+mn-ea"/>
              </a:rPr>
              <a:t>×2</a:t>
            </a:r>
            <a:r>
              <a:rPr lang="pt-BR" altLang="zh-CN" baseline="30000" dirty="0">
                <a:sym typeface="+mn-ea"/>
              </a:rPr>
              <a:t>E-127</a:t>
            </a:r>
            <a:r>
              <a:rPr lang="pt-BR" altLang="zh-CN" dirty="0">
                <a:sym typeface="+mn-ea"/>
              </a:rPr>
              <a:t>×</a:t>
            </a:r>
            <a:r>
              <a:rPr lang="en-US" altLang="zh-CN" dirty="0">
                <a:sym typeface="+mn-ea"/>
              </a:rPr>
              <a:t>1.M</a:t>
            </a:r>
            <a:r>
              <a:rPr lang="zh-CN" altLang="en-US" dirty="0"/>
              <a:t>，求出</a:t>
            </a:r>
            <a:r>
              <a:rPr lang="en-US" altLang="zh-CN" dirty="0"/>
              <a:t>s,</a:t>
            </a:r>
            <a:r>
              <a:rPr lang="zh-CN" altLang="en-US" dirty="0"/>
              <a:t> </a:t>
            </a:r>
            <a:r>
              <a:rPr lang="en-US" altLang="zh-CN" dirty="0"/>
              <a:t>e, M</a:t>
            </a:r>
            <a:r>
              <a:rPr lang="zh-CN" altLang="en-US" dirty="0"/>
              <a:t>按权展开</a:t>
            </a:r>
            <a:endParaRPr lang="zh-CN" altLang="en-US" sz="2200" dirty="0"/>
          </a:p>
        </p:txBody>
      </p:sp>
      <p:sp>
        <p:nvSpPr>
          <p:cNvPr id="7" name="内容占位符 2"/>
          <p:cNvSpPr txBox="1"/>
          <p:nvPr/>
        </p:nvSpPr>
        <p:spPr>
          <a:xfrm>
            <a:off x="487822" y="3030681"/>
            <a:ext cx="10765533" cy="3569705"/>
          </a:xfrm>
          <a:prstGeom prst="rect">
            <a:avLst/>
          </a:prstGeom>
        </p:spPr>
        <p:txBody>
          <a:bodyPr vert="horz" lIns="91440" tIns="45720" rIns="91440" bIns="45720" rtlCol="0">
            <a:normAutofit fontScale="92500"/>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先写成二进制：</a:t>
            </a:r>
            <a:r>
              <a:rPr lang="en-US" altLang="zh-CN" dirty="0">
                <a:solidFill>
                  <a:srgbClr val="F33799"/>
                </a:solidFill>
              </a:rPr>
              <a:t>1</a:t>
            </a:r>
            <a:r>
              <a:rPr lang="en-US" altLang="zh-CN" dirty="0">
                <a:solidFill>
                  <a:srgbClr val="0000FF"/>
                </a:solidFill>
              </a:rPr>
              <a:t>100 0000 1  </a:t>
            </a:r>
            <a:r>
              <a:rPr lang="en-US" altLang="zh-CN" dirty="0"/>
              <a:t>010 0000 0000 0000 0000 0000</a:t>
            </a:r>
          </a:p>
          <a:p>
            <a:r>
              <a:rPr lang="zh-CN" altLang="en-US" dirty="0"/>
              <a:t>数符：</a:t>
            </a:r>
            <a:r>
              <a:rPr lang="en-US" altLang="zh-CN" dirty="0"/>
              <a:t>S=1</a:t>
            </a:r>
            <a:r>
              <a:rPr lang="zh-CN" altLang="en-US" dirty="0"/>
              <a:t>，负数。</a:t>
            </a:r>
          </a:p>
          <a:p>
            <a:r>
              <a:rPr lang="zh-CN" altLang="en-US" dirty="0"/>
              <a:t>阶码字段值</a:t>
            </a:r>
            <a:r>
              <a:rPr lang="en-US" altLang="zh-CN" dirty="0"/>
              <a:t>E</a:t>
            </a:r>
            <a:r>
              <a:rPr lang="zh-CN" altLang="en-US" dirty="0"/>
              <a:t>为 </a:t>
            </a:r>
            <a:r>
              <a:rPr lang="en-US" altLang="zh-CN" dirty="0"/>
              <a:t>100 0000 1 </a:t>
            </a:r>
            <a:r>
              <a:rPr lang="zh-CN" altLang="en-US" dirty="0"/>
              <a:t>，十进制为</a:t>
            </a:r>
            <a:r>
              <a:rPr lang="en-US" altLang="zh-CN" dirty="0"/>
              <a:t>129</a:t>
            </a:r>
            <a:r>
              <a:rPr lang="zh-CN" altLang="en-US" dirty="0"/>
              <a:t>，阶码的原码为：</a:t>
            </a:r>
            <a:r>
              <a:rPr lang="en-US" altLang="zh-CN" dirty="0"/>
              <a:t>129-127=2</a:t>
            </a:r>
          </a:p>
          <a:p>
            <a:r>
              <a:rPr lang="zh-CN" altLang="en-US" dirty="0"/>
              <a:t>尾数原码</a:t>
            </a:r>
            <a:r>
              <a:rPr lang="en-US" altLang="zh-CN" dirty="0"/>
              <a:t>010 0000 0000 0000 0000 0000</a:t>
            </a:r>
            <a:r>
              <a:rPr lang="zh-CN" altLang="en-US" dirty="0"/>
              <a:t>，十进制为</a:t>
            </a:r>
            <a:r>
              <a:rPr lang="en-US" altLang="zh-CN" dirty="0"/>
              <a:t>0.25</a:t>
            </a:r>
            <a:r>
              <a:rPr lang="zh-CN" altLang="en-US" dirty="0"/>
              <a:t>，实际的值为：</a:t>
            </a:r>
          </a:p>
          <a:p>
            <a:pPr lvl="1"/>
            <a:r>
              <a:rPr lang="en-US" altLang="zh-CN" dirty="0"/>
              <a:t>1.M=1.25</a:t>
            </a:r>
          </a:p>
          <a:p>
            <a:r>
              <a:rPr lang="en-US" altLang="zh-CN" sz="2400" dirty="0">
                <a:solidFill>
                  <a:srgbClr val="0000FF"/>
                </a:solidFill>
                <a:ea typeface="黑体" panose="02010609060101010101" pitchFamily="49" charset="-122"/>
              </a:rPr>
              <a:t>F</a:t>
            </a:r>
            <a:r>
              <a:rPr lang="zh-CN" altLang="en-US" sz="2400" baseline="-25000" dirty="0">
                <a:solidFill>
                  <a:srgbClr val="0000FF"/>
                </a:solidFill>
                <a:ea typeface="黑体" panose="02010609060101010101" pitchFamily="49" charset="-122"/>
              </a:rPr>
              <a:t>真</a:t>
            </a:r>
            <a:r>
              <a:rPr lang="en-US" altLang="zh-CN" sz="2400" dirty="0">
                <a:solidFill>
                  <a:srgbClr val="0000FF"/>
                </a:solidFill>
                <a:ea typeface="黑体" panose="02010609060101010101" pitchFamily="49" charset="-122"/>
              </a:rPr>
              <a:t>=(-1)</a:t>
            </a:r>
            <a:r>
              <a:rPr lang="en-US" altLang="zh-CN" sz="2400" baseline="30000" dirty="0">
                <a:solidFill>
                  <a:srgbClr val="0000FF"/>
                </a:solidFill>
                <a:ea typeface="黑体" panose="02010609060101010101" pitchFamily="49" charset="-122"/>
              </a:rPr>
              <a:t>S</a:t>
            </a:r>
            <a:r>
              <a:rPr lang="en-US" altLang="zh-CN" sz="2400" dirty="0">
                <a:solidFill>
                  <a:srgbClr val="0000FF"/>
                </a:solidFill>
                <a:ea typeface="黑体" panose="02010609060101010101" pitchFamily="49" charset="-122"/>
              </a:rPr>
              <a:t>×(1.M)×2</a:t>
            </a:r>
            <a:r>
              <a:rPr lang="en-US" altLang="zh-CN" sz="2400" baseline="30000" dirty="0">
                <a:solidFill>
                  <a:srgbClr val="0000FF"/>
                </a:solidFill>
                <a:ea typeface="黑体" panose="02010609060101010101" pitchFamily="49" charset="-122"/>
              </a:rPr>
              <a:t>E-127</a:t>
            </a:r>
            <a:r>
              <a:rPr lang="en-US" altLang="zh-CN" sz="2400" dirty="0">
                <a:solidFill>
                  <a:srgbClr val="0000FF"/>
                </a:solidFill>
                <a:ea typeface="黑体" panose="02010609060101010101" pitchFamily="49" charset="-122"/>
              </a:rPr>
              <a:t>= </a:t>
            </a:r>
            <a:r>
              <a:rPr lang="en-US" altLang="zh-CN" sz="2400" b="1" dirty="0">
                <a:latin typeface="+mj-ea"/>
                <a:ea typeface="+mj-ea"/>
              </a:rPr>
              <a:t>-</a:t>
            </a:r>
            <a:r>
              <a:rPr lang="zh-CN" altLang="en-US" sz="2400" dirty="0">
                <a:latin typeface="+mj-ea"/>
                <a:ea typeface="+mj-ea"/>
              </a:rPr>
              <a:t>（</a:t>
            </a:r>
            <a:r>
              <a:rPr lang="en-US" altLang="zh-CN" sz="2400" dirty="0">
                <a:latin typeface="+mj-ea"/>
                <a:ea typeface="+mj-ea"/>
              </a:rPr>
              <a:t>1.25</a:t>
            </a:r>
            <a:r>
              <a:rPr lang="zh-CN" altLang="en-US" sz="2400" dirty="0">
                <a:latin typeface="+mj-ea"/>
                <a:ea typeface="+mj-ea"/>
              </a:rPr>
              <a:t>）*</a:t>
            </a:r>
            <a:r>
              <a:rPr lang="en-US" altLang="zh-CN" sz="2400" dirty="0">
                <a:latin typeface="+mj-ea"/>
                <a:ea typeface="+mj-ea"/>
              </a:rPr>
              <a:t>2</a:t>
            </a:r>
            <a:r>
              <a:rPr lang="en-US" altLang="zh-CN" sz="2400" baseline="30000" dirty="0">
                <a:latin typeface="+mj-ea"/>
                <a:ea typeface="+mj-ea"/>
              </a:rPr>
              <a:t>2</a:t>
            </a:r>
            <a:r>
              <a:rPr lang="en-US" altLang="zh-CN" sz="2400" dirty="0">
                <a:latin typeface="+mj-ea"/>
                <a:ea typeface="+mj-ea"/>
              </a:rPr>
              <a:t>=-5.0</a:t>
            </a:r>
          </a:p>
          <a:p>
            <a:pPr marL="0" indent="0">
              <a:buNone/>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a:t>
            </a:r>
            <a:r>
              <a:rPr lang="zh-CN" altLang="en-US" dirty="0"/>
              <a:t>奇偶校验</a:t>
            </a:r>
          </a:p>
        </p:txBody>
      </p:sp>
      <p:sp>
        <p:nvSpPr>
          <p:cNvPr id="3" name="内容占位符 2"/>
          <p:cNvSpPr>
            <a:spLocks noGrp="1"/>
          </p:cNvSpPr>
          <p:nvPr>
            <p:ph idx="1"/>
          </p:nvPr>
        </p:nvSpPr>
        <p:spPr>
          <a:xfrm>
            <a:off x="487680" y="1659890"/>
            <a:ext cx="11592560" cy="5046980"/>
          </a:xfrm>
        </p:spPr>
        <p:txBody>
          <a:bodyPr>
            <a:normAutofit lnSpcReduction="10000"/>
          </a:bodyPr>
          <a:lstStyle/>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a:t>
            </a:r>
            <a:r>
              <a:rPr lang="en-US" altLang="zh-CN" sz="2200" dirty="0"/>
              <a:t>/</a:t>
            </a:r>
            <a:r>
              <a:rPr lang="zh-CN" altLang="en-US" sz="2200" dirty="0"/>
              <a:t>偶数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0001 </a:t>
            </a:r>
            <a:r>
              <a:rPr lang="en-US" altLang="zh-CN" sz="2200" dirty="0">
                <a:sym typeface="Symbol" panose="05050102010706020507" pitchFamily="18" charset="2"/>
              </a:rPr>
              <a:t> 0001</a:t>
            </a:r>
            <a:r>
              <a:rPr lang="en-US" altLang="zh-CN" sz="2200" dirty="0">
                <a:solidFill>
                  <a:srgbClr val="0000FF"/>
                </a:solidFill>
                <a:sym typeface="Symbol" panose="05050102010706020507" pitchFamily="18" charset="2"/>
              </a:rPr>
              <a:t>0 </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0001  0001</a:t>
            </a:r>
            <a:r>
              <a:rPr lang="en-US" altLang="zh-CN" sz="2200" dirty="0">
                <a:solidFill>
                  <a:srgbClr val="0000FF"/>
                </a:solidFill>
                <a:sym typeface="Symbol" panose="05050102010706020507" pitchFamily="18" charset="2"/>
              </a:rPr>
              <a:t>1 </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p>
          <a:p>
            <a:pPr marL="457200" lvl="1" indent="0">
              <a:lnSpc>
                <a:spcPct val="150000"/>
              </a:lnSpc>
              <a:buNone/>
            </a:pPr>
            <a:r>
              <a:rPr lang="zh-CN" altLang="en-US" sz="2200" dirty="0">
                <a:solidFill>
                  <a:schemeClr val="tx1"/>
                </a:solidFill>
                <a:sym typeface="Symbol" panose="05050102010706020507" pitchFamily="18" charset="2"/>
              </a:rPr>
              <a:t>例如，关于奇校验：</a:t>
            </a:r>
            <a:endParaRPr lang="en-US" altLang="zh-CN" sz="2200" dirty="0">
              <a:solidFill>
                <a:schemeClr val="tx1"/>
              </a:solidFill>
              <a:sym typeface="Symbol" panose="05050102010706020507" pitchFamily="18" charset="2"/>
            </a:endParaRPr>
          </a:p>
          <a:p>
            <a:pPr marL="457200" lvl="1" indent="0">
              <a:lnSpc>
                <a:spcPct val="150000"/>
              </a:lnSpc>
              <a:buNone/>
            </a:pPr>
            <a:r>
              <a:rPr lang="en-US" altLang="zh-CN" sz="2200" dirty="0">
                <a:solidFill>
                  <a:schemeClr val="tx1"/>
                </a:solidFill>
                <a:sym typeface="Symbol" panose="05050102010706020507" pitchFamily="18" charset="2"/>
              </a:rPr>
              <a:t>             A:</a:t>
            </a:r>
            <a:r>
              <a:rPr lang="zh-CN" altLang="en-US" sz="2200" dirty="0">
                <a:solidFill>
                  <a:schemeClr val="tx1"/>
                </a:solidFill>
                <a:sym typeface="Symbol" panose="05050102010706020507" pitchFamily="18" charset="2"/>
              </a:rPr>
              <a:t> 000</a:t>
            </a:r>
            <a:r>
              <a:rPr lang="zh-CN" altLang="en-US" sz="2200" dirty="0">
                <a:solidFill>
                  <a:srgbClr val="C00000"/>
                </a:solidFill>
                <a:sym typeface="Symbol" panose="05050102010706020507" pitchFamily="18" charset="2"/>
              </a:rPr>
              <a:t>1</a:t>
            </a:r>
            <a:r>
              <a:rPr lang="zh-CN" altLang="en-US" sz="2200" dirty="0">
                <a:solidFill>
                  <a:schemeClr val="tx1"/>
                </a:solidFill>
                <a:sym typeface="Symbol" panose="05050102010706020507" pitchFamily="18" charset="2"/>
              </a:rPr>
              <a:t>0   （1的个数为1）    </a:t>
            </a:r>
          </a:p>
          <a:p>
            <a:pPr marL="0" lvl="1" indent="0">
              <a:lnSpc>
                <a:spcPct val="150000"/>
              </a:lnSpc>
              <a:buNone/>
            </a:pPr>
            <a:r>
              <a:rPr lang="zh-CN" altLang="en-US" sz="2200" dirty="0">
                <a:solidFill>
                  <a:schemeClr val="tx1"/>
                </a:solidFill>
                <a:sym typeface="Symbol" panose="05050102010706020507" pitchFamily="18" charset="2"/>
              </a:rPr>
              <a:t>                   </a:t>
            </a:r>
            <a:r>
              <a:rPr lang="en-US" altLang="zh-CN" sz="2200" dirty="0">
                <a:solidFill>
                  <a:schemeClr val="tx1"/>
                </a:solidFill>
                <a:sym typeface="Symbol" panose="05050102010706020507" pitchFamily="18" charset="2"/>
              </a:rPr>
              <a:t>B: </a:t>
            </a:r>
            <a:r>
              <a:rPr lang="en-US" altLang="zh-CN" sz="2200" dirty="0">
                <a:solidFill>
                  <a:srgbClr val="C00000"/>
                </a:solidFill>
                <a:sym typeface="Symbol" panose="05050102010706020507" pitchFamily="18" charset="2"/>
              </a:rPr>
              <a:t>1</a:t>
            </a:r>
            <a:r>
              <a:rPr lang="zh-CN" altLang="en-US" sz="2200" dirty="0">
                <a:solidFill>
                  <a:schemeClr val="tx1"/>
                </a:solidFill>
                <a:sym typeface="Symbol" panose="05050102010706020507" pitchFamily="18" charset="2"/>
              </a:rPr>
              <a:t>0</a:t>
            </a:r>
            <a:r>
              <a:rPr lang="zh-CN" altLang="en-US" sz="2200" dirty="0">
                <a:solidFill>
                  <a:srgbClr val="C00000"/>
                </a:solidFill>
                <a:sym typeface="Symbol" panose="05050102010706020507" pitchFamily="18" charset="2"/>
              </a:rPr>
              <a:t>1</a:t>
            </a:r>
            <a:r>
              <a:rPr lang="en-US" altLang="zh-CN" sz="2200" dirty="0">
                <a:solidFill>
                  <a:schemeClr val="tx1"/>
                </a:solidFill>
                <a:sym typeface="Symbol" panose="05050102010706020507" pitchFamily="18" charset="2"/>
              </a:rPr>
              <a:t>0</a:t>
            </a:r>
            <a:r>
              <a:rPr lang="zh-CN" altLang="en-US" sz="2200" dirty="0">
                <a:solidFill>
                  <a:srgbClr val="C00000"/>
                </a:solidFill>
                <a:sym typeface="Symbol" panose="05050102010706020507" pitchFamily="18" charset="2"/>
              </a:rPr>
              <a:t>1</a:t>
            </a:r>
            <a:r>
              <a:rPr lang="zh-CN" altLang="en-US" sz="2200" dirty="0">
                <a:solidFill>
                  <a:schemeClr val="tx1"/>
                </a:solidFill>
                <a:sym typeface="Symbol" panose="05050102010706020507" pitchFamily="18" charset="2"/>
              </a:rPr>
              <a:t>   （1的个数为3）    </a:t>
            </a:r>
          </a:p>
          <a:p>
            <a:pPr marL="0" lvl="1" indent="0">
              <a:lnSpc>
                <a:spcPct val="150000"/>
              </a:lnSpc>
              <a:buNone/>
            </a:pPr>
            <a:r>
              <a:rPr lang="zh-CN" altLang="en-US" sz="2200" dirty="0">
                <a:solidFill>
                  <a:schemeClr val="tx1"/>
                </a:solidFill>
                <a:sym typeface="Symbol" panose="05050102010706020507" pitchFamily="18" charset="2"/>
              </a:rPr>
              <a:t>                   </a:t>
            </a:r>
            <a:r>
              <a:rPr lang="en-US" altLang="zh-CN" sz="2200" dirty="0">
                <a:solidFill>
                  <a:schemeClr val="tx1"/>
                </a:solidFill>
                <a:sym typeface="Symbol" panose="05050102010706020507" pitchFamily="18" charset="2"/>
              </a:rPr>
              <a:t>C: </a:t>
            </a:r>
            <a:r>
              <a:rPr lang="zh-CN" altLang="en-US" sz="2200" dirty="0">
                <a:solidFill>
                  <a:srgbClr val="C00000"/>
                </a:solidFill>
                <a:sym typeface="Symbol" panose="05050102010706020507" pitchFamily="18" charset="2"/>
              </a:rPr>
              <a:t>11111</a:t>
            </a:r>
            <a:r>
              <a:rPr lang="zh-CN" altLang="en-US" sz="2200" dirty="0">
                <a:solidFill>
                  <a:schemeClr val="tx1"/>
                </a:solidFill>
                <a:sym typeface="Symbol" panose="05050102010706020507" pitchFamily="18" charset="2"/>
              </a:rPr>
              <a:t>   （1的个数为5）  </a:t>
            </a:r>
            <a:r>
              <a:rPr lang="zh-CN" altLang="en-US" sz="2200" dirty="0">
                <a:sym typeface="Symbol" panose="05050102010706020507" pitchFamily="18" charset="2"/>
              </a:rPr>
              <a:t>  </a:t>
            </a:r>
          </a:p>
          <a:p>
            <a:pPr marL="0" lvl="1" indent="0">
              <a:lnSpc>
                <a:spcPct val="150000"/>
              </a:lnSpc>
              <a:buNone/>
            </a:pPr>
            <a:r>
              <a:rPr lang="zh-CN" altLang="en-US" dirty="0">
                <a:solidFill>
                  <a:schemeClr val="tx1"/>
                </a:solidFill>
                <a:sym typeface="Symbol" panose="05050102010706020507" pitchFamily="18" charset="2"/>
              </a:rPr>
              <a:t>     </a:t>
            </a:r>
            <a:r>
              <a:rPr lang="en-US" altLang="zh-CN" dirty="0">
                <a:solidFill>
                  <a:schemeClr val="tx1"/>
                </a:solidFill>
                <a:sym typeface="Symbol" panose="05050102010706020507" pitchFamily="18" charset="2"/>
              </a:rPr>
              <a:t>A</a:t>
            </a:r>
            <a:r>
              <a:rPr lang="zh-CN" altLang="zh-CN" dirty="0">
                <a:solidFill>
                  <a:schemeClr val="tx1"/>
                </a:solidFill>
                <a:sym typeface="Symbol" panose="05050102010706020507" pitchFamily="18" charset="2"/>
              </a:rPr>
              <a:t>与</a:t>
            </a:r>
            <a:r>
              <a:rPr lang="en-US" altLang="zh-CN" dirty="0">
                <a:solidFill>
                  <a:schemeClr val="tx1"/>
                </a:solidFill>
                <a:sym typeface="Symbol" panose="05050102010706020507" pitchFamily="18" charset="2"/>
              </a:rPr>
              <a:t>B</a:t>
            </a:r>
            <a:r>
              <a:rPr lang="zh-CN" altLang="en-US" dirty="0">
                <a:solidFill>
                  <a:schemeClr val="tx1"/>
                </a:solidFill>
                <a:sym typeface="Symbol" panose="05050102010706020507" pitchFamily="18" charset="2"/>
              </a:rPr>
              <a:t>的距离为</a:t>
            </a:r>
            <a:r>
              <a:rPr lang="en-US" altLang="zh-CN" dirty="0">
                <a:solidFill>
                  <a:schemeClr val="tx1"/>
                </a:solidFill>
                <a:sym typeface="Symbol" panose="05050102010706020507" pitchFamily="18" charset="2"/>
              </a:rPr>
              <a:t>4</a:t>
            </a:r>
            <a:r>
              <a:rPr lang="zh-CN" altLang="en-US" dirty="0">
                <a:solidFill>
                  <a:schemeClr val="tx1"/>
                </a:solidFill>
                <a:sym typeface="Symbol" panose="05050102010706020507" pitchFamily="18" charset="2"/>
              </a:rPr>
              <a:t>，</a:t>
            </a:r>
            <a:r>
              <a:rPr lang="en-US" altLang="zh-CN" dirty="0">
                <a:solidFill>
                  <a:schemeClr val="tx1"/>
                </a:solidFill>
                <a:sym typeface="Symbol" panose="05050102010706020507" pitchFamily="18" charset="2"/>
              </a:rPr>
              <a:t>A</a:t>
            </a:r>
            <a:r>
              <a:rPr lang="zh-CN" altLang="en-US" dirty="0">
                <a:solidFill>
                  <a:schemeClr val="tx1"/>
                </a:solidFill>
                <a:sym typeface="Symbol" panose="05050102010706020507" pitchFamily="18" charset="2"/>
              </a:rPr>
              <a:t>与</a:t>
            </a:r>
            <a:r>
              <a:rPr lang="en-US" altLang="zh-CN" dirty="0">
                <a:solidFill>
                  <a:schemeClr val="tx1"/>
                </a:solidFill>
                <a:sym typeface="Symbol" panose="05050102010706020507" pitchFamily="18" charset="2"/>
              </a:rPr>
              <a:t>C</a:t>
            </a:r>
            <a:r>
              <a:rPr lang="zh-CN" altLang="en-US" dirty="0">
                <a:solidFill>
                  <a:schemeClr val="tx1"/>
                </a:solidFill>
                <a:sym typeface="Symbol" panose="05050102010706020507" pitchFamily="18" charset="2"/>
              </a:rPr>
              <a:t>的距离为</a:t>
            </a:r>
            <a:r>
              <a:rPr lang="en-US" altLang="zh-CN" dirty="0">
                <a:solidFill>
                  <a:schemeClr val="tx1"/>
                </a:solidFill>
                <a:sym typeface="Symbol" panose="05050102010706020507" pitchFamily="18" charset="2"/>
              </a:rPr>
              <a:t>4</a:t>
            </a:r>
            <a:r>
              <a:rPr lang="zh-CN" altLang="en-US" dirty="0">
                <a:solidFill>
                  <a:schemeClr val="tx1"/>
                </a:solidFill>
                <a:sym typeface="Symbol" panose="05050102010706020507" pitchFamily="18" charset="2"/>
              </a:rPr>
              <a:t>；                   </a:t>
            </a:r>
            <a:r>
              <a:rPr lang="en-US" altLang="zh-CN" sz="3200" b="1" dirty="0">
                <a:solidFill>
                  <a:srgbClr val="C00000"/>
                </a:solidFill>
                <a:sym typeface="Symbol" panose="05050102010706020507" pitchFamily="18" charset="2"/>
              </a:rPr>
              <a:t>B</a:t>
            </a:r>
            <a:r>
              <a:rPr lang="zh-CN" altLang="en-US" sz="3200" b="1" dirty="0">
                <a:solidFill>
                  <a:srgbClr val="C00000"/>
                </a:solidFill>
                <a:sym typeface="Symbol" panose="05050102010706020507" pitchFamily="18" charset="2"/>
              </a:rPr>
              <a:t>与</a:t>
            </a:r>
            <a:r>
              <a:rPr lang="en-US" altLang="zh-CN" sz="3200" b="1" dirty="0">
                <a:solidFill>
                  <a:srgbClr val="C00000"/>
                </a:solidFill>
                <a:sym typeface="Symbol" panose="05050102010706020507" pitchFamily="18" charset="2"/>
              </a:rPr>
              <a:t>C</a:t>
            </a:r>
            <a:r>
              <a:rPr lang="zh-CN" altLang="en-US" sz="3200" b="1" dirty="0">
                <a:solidFill>
                  <a:srgbClr val="C00000"/>
                </a:solidFill>
                <a:sym typeface="Symbol" panose="05050102010706020507" pitchFamily="18" charset="2"/>
              </a:rPr>
              <a:t>的距离是多少</a:t>
            </a:r>
            <a:r>
              <a:rPr lang="en-US" altLang="zh-CN" sz="3200" b="1" dirty="0">
                <a:solidFill>
                  <a:srgbClr val="C00000"/>
                </a:solidFill>
                <a:sym typeface="Symbol" panose="05050102010706020507" pitchFamily="18" charset="2"/>
              </a:rPr>
              <a:t>?</a:t>
            </a:r>
            <a:r>
              <a:rPr lang="zh-CN" altLang="en-US" sz="3200" b="1" dirty="0">
                <a:solidFill>
                  <a:srgbClr val="C00000"/>
                </a:solidFill>
                <a:sym typeface="Symbol" panose="05050102010706020507" pitchFamily="18" charset="2"/>
              </a:rPr>
              <a:t>？</a:t>
            </a:r>
            <a:endParaRPr lang="zh-CN" altLang="en-US" dirty="0">
              <a:solidFill>
                <a:schemeClr val="tx1"/>
              </a:solidFill>
              <a:sym typeface="Symbol" panose="05050102010706020507" pitchFamily="18" charset="2"/>
            </a:endParaRPr>
          </a:p>
          <a:p>
            <a:pPr marL="0" lvl="1" indent="0">
              <a:lnSpc>
                <a:spcPct val="150000"/>
              </a:lnSpc>
              <a:buNone/>
            </a:pPr>
            <a:r>
              <a:rPr lang="zh-CN" altLang="en-US" dirty="0">
                <a:solidFill>
                  <a:schemeClr val="tx1"/>
                </a:solidFill>
                <a:sym typeface="Symbol" panose="05050102010706020507" pitchFamily="18" charset="2"/>
              </a:rPr>
              <a:t>     两组合法代码，最小的距离为</a:t>
            </a:r>
            <a:r>
              <a:rPr lang="en-US" altLang="zh-CN" dirty="0">
                <a:solidFill>
                  <a:schemeClr val="tx1"/>
                </a:solidFill>
                <a:sym typeface="Symbol" panose="05050102010706020507" pitchFamily="18" charset="2"/>
              </a:rPr>
              <a:t>2</a:t>
            </a:r>
            <a:r>
              <a:rPr lang="zh-CN" altLang="zh-CN" dirty="0">
                <a:solidFill>
                  <a:schemeClr val="tx1"/>
                </a:solidFill>
                <a:sym typeface="Symbol" panose="05050102010706020507" pitchFamily="18" charset="2"/>
              </a:rPr>
              <a:t>，因此</a:t>
            </a:r>
            <a:r>
              <a:rPr lang="zh-CN" altLang="zh-CN" b="1" dirty="0">
                <a:solidFill>
                  <a:srgbClr val="C00000"/>
                </a:solidFill>
                <a:sym typeface="Symbol" panose="05050102010706020507" pitchFamily="18" charset="2"/>
              </a:rPr>
              <a:t>码距</a:t>
            </a:r>
            <a:r>
              <a:rPr lang="zh-CN" altLang="zh-CN" dirty="0">
                <a:solidFill>
                  <a:schemeClr val="tx1"/>
                </a:solidFill>
                <a:sym typeface="Symbol" panose="05050102010706020507" pitchFamily="18" charset="2"/>
              </a:rPr>
              <a:t>为</a:t>
            </a:r>
            <a:r>
              <a:rPr lang="en-US" altLang="zh-CN" dirty="0">
                <a:solidFill>
                  <a:schemeClr val="tx1"/>
                </a:solidFill>
                <a:sym typeface="Symbol" panose="05050102010706020507" pitchFamily="18" charset="2"/>
              </a:rPr>
              <a:t>2</a:t>
            </a:r>
          </a:p>
          <a:p>
            <a:pPr marL="457200" lvl="1" indent="0">
              <a:lnSpc>
                <a:spcPct val="150000"/>
              </a:lnSpc>
              <a:buNone/>
            </a:pPr>
            <a:endParaRPr lang="en-US" altLang="zh-CN" dirty="0">
              <a:solidFill>
                <a:schemeClr val="tx1"/>
              </a:solidFill>
              <a:sym typeface="Symbol" panose="05050102010706020507" pitchFamily="18" charset="2"/>
            </a:endParaRPr>
          </a:p>
        </p:txBody>
      </p:sp>
      <p:grpSp>
        <p:nvGrpSpPr>
          <p:cNvPr id="16" name="组合 4179"/>
          <p:cNvGrpSpPr/>
          <p:nvPr/>
        </p:nvGrpSpPr>
        <p:grpSpPr bwMode="auto">
          <a:xfrm>
            <a:off x="578780" y="925597"/>
            <a:ext cx="5280892" cy="505251"/>
            <a:chOff x="-96346" y="0"/>
            <a:chExt cx="5282511" cy="505407"/>
          </a:xfrm>
        </p:grpSpPr>
        <p:sp>
          <p:nvSpPr>
            <p:cNvPr id="17" name="椭圆 4181"/>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1</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8"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9" name="文本框 4183"/>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奇偶校验的基本原理</a:t>
              </a:r>
            </a:p>
          </p:txBody>
        </p:sp>
      </p:grpSp>
      <p:grpSp>
        <p:nvGrpSpPr>
          <p:cNvPr id="20" name="组合 19"/>
          <p:cNvGrpSpPr/>
          <p:nvPr/>
        </p:nvGrpSpPr>
        <p:grpSpPr>
          <a:xfrm>
            <a:off x="4401110" y="1753666"/>
            <a:ext cx="3623250" cy="461666"/>
            <a:chOff x="2337792" y="2608213"/>
            <a:chExt cx="3295129" cy="461666"/>
          </a:xfrm>
        </p:grpSpPr>
        <p:sp>
          <p:nvSpPr>
            <p:cNvPr id="21" name="矩形 20"/>
            <p:cNvSpPr/>
            <p:nvPr/>
          </p:nvSpPr>
          <p:spPr>
            <a:xfrm>
              <a:off x="2337792" y="2608214"/>
              <a:ext cx="164660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latin typeface="微软雅黑" panose="020B0503020204020204" pitchFamily="34" charset="-122"/>
                  <a:ea typeface="微软雅黑" panose="020B0503020204020204" pitchFamily="34" charset="-122"/>
                </a:rPr>
                <a:t>有效信息</a:t>
              </a:r>
              <a:r>
                <a:rPr lang="en-US" altLang="zh-CN" kern="100" dirty="0">
                  <a:latin typeface="微软雅黑" panose="020B0503020204020204" pitchFamily="34" charset="-122"/>
                  <a:ea typeface="微软雅黑" panose="020B0503020204020204" pitchFamily="34" charset="-122"/>
                </a:rPr>
                <a:t>(k</a:t>
              </a:r>
              <a:r>
                <a:rPr lang="zh-CN" altLang="en-US" kern="100" dirty="0">
                  <a:latin typeface="微软雅黑" panose="020B0503020204020204" pitchFamily="34" charset="-122"/>
                  <a:ea typeface="微软雅黑" panose="020B0503020204020204" pitchFamily="34" charset="-122"/>
                </a:rPr>
                <a:t>位</a:t>
              </a:r>
              <a:r>
                <a:rPr lang="en-US" altLang="zh-CN" kern="100" dirty="0">
                  <a:latin typeface="微软雅黑" panose="020B0503020204020204" pitchFamily="34" charset="-122"/>
                  <a:ea typeface="微软雅黑" panose="020B0503020204020204" pitchFamily="34" charset="-122"/>
                </a:rPr>
                <a:t>)</a:t>
              </a:r>
              <a:endParaRPr lang="zh-CN" altLang="en-US" sz="2400" kern="100" dirty="0">
                <a:effectLst/>
                <a:latin typeface="微软雅黑" panose="020B0503020204020204" pitchFamily="34" charset="-122"/>
                <a:ea typeface="微软雅黑" panose="020B0503020204020204" pitchFamily="34" charset="-122"/>
              </a:endParaRPr>
            </a:p>
          </p:txBody>
        </p:sp>
        <p:sp>
          <p:nvSpPr>
            <p:cNvPr id="22" name="矩形 21"/>
            <p:cNvSpPr/>
            <p:nvPr/>
          </p:nvSpPr>
          <p:spPr>
            <a:xfrm>
              <a:off x="3916758" y="2608213"/>
              <a:ext cx="1716163"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solidFill>
                    <a:schemeClr val="bg1"/>
                  </a:solidFill>
                  <a:latin typeface="微软雅黑" panose="020B0503020204020204" pitchFamily="34" charset="-122"/>
                  <a:ea typeface="微软雅黑" panose="020B0503020204020204" pitchFamily="34" charset="-122"/>
                </a:rPr>
                <a:t>校验信息</a:t>
              </a:r>
              <a:r>
                <a:rPr lang="en-US" altLang="zh-CN" kern="100" dirty="0">
                  <a:solidFill>
                    <a:schemeClr val="bg1"/>
                  </a:solidFill>
                  <a:latin typeface="微软雅黑" panose="020B0503020204020204" pitchFamily="34" charset="-122"/>
                  <a:ea typeface="微软雅黑" panose="020B0503020204020204" pitchFamily="34" charset="-122"/>
                </a:rPr>
                <a:t>(r=1</a:t>
              </a:r>
              <a:r>
                <a:rPr lang="zh-CN" altLang="en-US" kern="100" dirty="0">
                  <a:solidFill>
                    <a:schemeClr val="bg1"/>
                  </a:solidFill>
                  <a:latin typeface="微软雅黑" panose="020B0503020204020204" pitchFamily="34" charset="-122"/>
                  <a:ea typeface="微软雅黑" panose="020B0503020204020204" pitchFamily="34" charset="-122"/>
                </a:rPr>
                <a:t>位</a:t>
              </a:r>
              <a:r>
                <a:rPr lang="en-US" altLang="zh-CN" kern="100" dirty="0">
                  <a:solidFill>
                    <a:schemeClr val="bg1"/>
                  </a:solidFill>
                  <a:latin typeface="微软雅黑" panose="020B0503020204020204" pitchFamily="34" charset="-122"/>
                  <a:ea typeface="微软雅黑" panose="020B0503020204020204" pitchFamily="34" charset="-122"/>
                </a:rPr>
                <a:t>)</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溢出的硬件判断逻辑</a:t>
            </a:r>
            <a:r>
              <a:rPr lang="en-US" altLang="zh-CN" dirty="0"/>
              <a:t>3——</a:t>
            </a:r>
            <a:r>
              <a:rPr lang="zh-CN" altLang="en-US" dirty="0"/>
              <a:t>双符号溢出检测方法</a:t>
            </a:r>
          </a:p>
        </p:txBody>
      </p:sp>
      <p:grpSp>
        <p:nvGrpSpPr>
          <p:cNvPr id="53" name="组合 52"/>
          <p:cNvGrpSpPr/>
          <p:nvPr/>
        </p:nvGrpSpPr>
        <p:grpSpPr>
          <a:xfrm>
            <a:off x="623604" y="1167915"/>
            <a:ext cx="5199055" cy="2192271"/>
            <a:chOff x="647700" y="1190851"/>
            <a:chExt cx="5199055" cy="2192271"/>
          </a:xfrm>
        </p:grpSpPr>
        <p:sp>
          <p:nvSpPr>
            <p:cNvPr id="41" name="圆角矩形 40"/>
            <p:cNvSpPr/>
            <p:nvPr/>
          </p:nvSpPr>
          <p:spPr>
            <a:xfrm>
              <a:off x="647700" y="1190851"/>
              <a:ext cx="5199055"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Group 4"/>
            <p:cNvGrpSpPr>
              <a:grpSpLocks/>
            </p:cNvGrpSpPr>
            <p:nvPr/>
          </p:nvGrpSpPr>
          <p:grpSpPr bwMode="auto">
            <a:xfrm>
              <a:off x="2129745" y="1325721"/>
              <a:ext cx="3594289" cy="2057401"/>
              <a:chOff x="16" y="-13"/>
              <a:chExt cx="1922" cy="1296"/>
            </a:xfrm>
          </p:grpSpPr>
          <p:sp>
            <p:nvSpPr>
              <p:cNvPr id="5" name="Line 4"/>
              <p:cNvSpPr>
                <a:spLocks noChangeShapeType="1"/>
              </p:cNvSpPr>
              <p:nvPr/>
            </p:nvSpPr>
            <p:spPr bwMode="auto">
              <a:xfrm flipV="1">
                <a:off x="31" y="680"/>
                <a:ext cx="1747" cy="0"/>
              </a:xfrm>
              <a:prstGeom prst="line">
                <a:avLst/>
              </a:prstGeom>
              <a:noFill/>
              <a:ln w="3810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6" name="Text Box 5"/>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7" name="Rectangle 6"/>
              <p:cNvSpPr>
                <a:spLocks noChangeArrowheads="1"/>
              </p:cNvSpPr>
              <p:nvPr/>
            </p:nvSpPr>
            <p:spPr bwMode="auto">
              <a:xfrm>
                <a:off x="259" y="-13"/>
                <a:ext cx="1560" cy="330"/>
              </a:xfrm>
              <a:prstGeom prst="rect">
                <a:avLst/>
              </a:prstGeom>
              <a:noFill/>
              <a:ln w="9525">
                <a:noFill/>
                <a:miter lim="800000"/>
                <a:headEnd/>
                <a:tailEnd/>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p>
            </p:txBody>
          </p:sp>
          <p:sp>
            <p:nvSpPr>
              <p:cNvPr id="8" name="Rectangle 7"/>
              <p:cNvSpPr>
                <a:spLocks noChangeArrowheads="1"/>
              </p:cNvSpPr>
              <p:nvPr/>
            </p:nvSpPr>
            <p:spPr bwMode="auto">
              <a:xfrm>
                <a:off x="16" y="323"/>
                <a:ext cx="204" cy="330"/>
              </a:xfrm>
              <a:prstGeom prst="rect">
                <a:avLst/>
              </a:prstGeom>
              <a:noFill/>
              <a:ln w="9525">
                <a:noFill/>
                <a:miter lim="800000"/>
                <a:headEnd/>
                <a:tailEnd/>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p>
            </p:txBody>
          </p:sp>
          <p:sp>
            <p:nvSpPr>
              <p:cNvPr id="9" name="Rectangle 8"/>
              <p:cNvSpPr>
                <a:spLocks noChangeArrowheads="1"/>
              </p:cNvSpPr>
              <p:nvPr/>
            </p:nvSpPr>
            <p:spPr bwMode="auto">
              <a:xfrm>
                <a:off x="255" y="318"/>
                <a:ext cx="1575" cy="330"/>
              </a:xfrm>
              <a:prstGeom prst="rect">
                <a:avLst/>
              </a:prstGeom>
              <a:noFill/>
              <a:ln w="9525">
                <a:noFill/>
                <a:miter lim="800000"/>
                <a:headEnd/>
                <a:tailEnd/>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0 0 0</a:t>
                </a:r>
              </a:p>
            </p:txBody>
          </p:sp>
          <p:sp>
            <p:nvSpPr>
              <p:cNvPr id="10" name="Rectangle 9"/>
              <p:cNvSpPr>
                <a:spLocks noChangeArrowheads="1"/>
              </p:cNvSpPr>
              <p:nvPr/>
            </p:nvSpPr>
            <p:spPr bwMode="auto">
              <a:xfrm>
                <a:off x="258" y="711"/>
                <a:ext cx="1680" cy="330"/>
              </a:xfrm>
              <a:prstGeom prst="rect">
                <a:avLst/>
              </a:prstGeom>
              <a:noFill/>
              <a:ln w="9525">
                <a:noFill/>
                <a:miter lim="800000"/>
                <a:headEnd/>
                <a:tailEnd/>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p>
            </p:txBody>
          </p:sp>
        </p:grpSp>
      </p:grpSp>
      <p:grpSp>
        <p:nvGrpSpPr>
          <p:cNvPr id="51" name="组合 50"/>
          <p:cNvGrpSpPr/>
          <p:nvPr/>
        </p:nvGrpSpPr>
        <p:grpSpPr>
          <a:xfrm>
            <a:off x="623604" y="3399159"/>
            <a:ext cx="5199055" cy="2056088"/>
            <a:chOff x="647700" y="3967773"/>
            <a:chExt cx="5199055" cy="2056088"/>
          </a:xfrm>
        </p:grpSpPr>
        <p:sp>
          <p:nvSpPr>
            <p:cNvPr id="48" name="圆角矩形 47"/>
            <p:cNvSpPr/>
            <p:nvPr/>
          </p:nvSpPr>
          <p:spPr>
            <a:xfrm>
              <a:off x="647700" y="3967773"/>
              <a:ext cx="5199055"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 name="Group 11"/>
            <p:cNvGrpSpPr>
              <a:grpSpLocks/>
            </p:cNvGrpSpPr>
            <p:nvPr/>
          </p:nvGrpSpPr>
          <p:grpSpPr bwMode="auto">
            <a:xfrm>
              <a:off x="2116732" y="4058537"/>
              <a:ext cx="3582991" cy="1965324"/>
              <a:chOff x="-161" y="0"/>
              <a:chExt cx="2257" cy="1238"/>
            </a:xfrm>
          </p:grpSpPr>
          <p:sp>
            <p:nvSpPr>
              <p:cNvPr id="12" name="Line 11"/>
              <p:cNvSpPr>
                <a:spLocks noChangeShapeType="1"/>
              </p:cNvSpPr>
              <p:nvPr/>
            </p:nvSpPr>
            <p:spPr bwMode="auto">
              <a:xfrm flipV="1">
                <a:off x="-135" y="675"/>
                <a:ext cx="2026" cy="0"/>
              </a:xfrm>
              <a:prstGeom prst="line">
                <a:avLst/>
              </a:prstGeom>
              <a:noFill/>
              <a:ln w="3810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13" name="Text Box 12"/>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14" name="Rectangle 13"/>
              <p:cNvSpPr>
                <a:spLocks noChangeArrowheads="1"/>
              </p:cNvSpPr>
              <p:nvPr/>
            </p:nvSpPr>
            <p:spPr bwMode="auto">
              <a:xfrm>
                <a:off x="117" y="0"/>
                <a:ext cx="1948" cy="330"/>
              </a:xfrm>
              <a:prstGeom prst="rect">
                <a:avLst/>
              </a:prstGeom>
              <a:noFill/>
              <a:ln w="9525">
                <a:noFill/>
                <a:miter lim="800000"/>
                <a:headEnd/>
                <a:tailEnd/>
              </a:ln>
            </p:spPr>
            <p:txBody>
              <a:bodyPr wrap="squar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p>
            </p:txBody>
          </p:sp>
          <p:sp>
            <p:nvSpPr>
              <p:cNvPr id="15" name="Rectangle 14"/>
              <p:cNvSpPr>
                <a:spLocks noChangeArrowheads="1"/>
              </p:cNvSpPr>
              <p:nvPr/>
            </p:nvSpPr>
            <p:spPr bwMode="auto">
              <a:xfrm>
                <a:off x="-161" y="329"/>
                <a:ext cx="241" cy="330"/>
              </a:xfrm>
              <a:prstGeom prst="rect">
                <a:avLst/>
              </a:prstGeom>
              <a:noFill/>
              <a:ln w="9525">
                <a:noFill/>
                <a:miter lim="800000"/>
                <a:headEnd/>
                <a:tailEnd/>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p>
            </p:txBody>
          </p:sp>
          <p:sp>
            <p:nvSpPr>
              <p:cNvPr id="16" name="Rectangle 15"/>
              <p:cNvSpPr>
                <a:spLocks noChangeArrowheads="1"/>
              </p:cNvSpPr>
              <p:nvPr/>
            </p:nvSpPr>
            <p:spPr bwMode="auto">
              <a:xfrm>
                <a:off x="116" y="334"/>
                <a:ext cx="1855" cy="330"/>
              </a:xfrm>
              <a:prstGeom prst="rect">
                <a:avLst/>
              </a:prstGeom>
              <a:noFill/>
              <a:ln w="9525">
                <a:noFill/>
                <a:miter lim="800000"/>
                <a:headEnd/>
                <a:tailEnd/>
              </a:ln>
            </p:spPr>
            <p:txBody>
              <a:bodyPr wrap="none">
                <a:spAutoFit/>
              </a:bodyPr>
              <a:lstStyle/>
              <a:p>
                <a:pPr eaLnBrk="1" hangingPunct="1">
                  <a:defRPr/>
                </a:pP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p>
            </p:txBody>
          </p:sp>
          <p:sp>
            <p:nvSpPr>
              <p:cNvPr id="17" name="Rectangle 16"/>
              <p:cNvSpPr>
                <a:spLocks noChangeArrowheads="1"/>
              </p:cNvSpPr>
              <p:nvPr/>
            </p:nvSpPr>
            <p:spPr bwMode="auto">
              <a:xfrm>
                <a:off x="-132" y="716"/>
                <a:ext cx="2228" cy="330"/>
              </a:xfrm>
              <a:prstGeom prst="rect">
                <a:avLst/>
              </a:prstGeom>
              <a:noFill/>
              <a:ln w="9525">
                <a:noFill/>
                <a:miter lim="800000"/>
                <a:headEnd/>
                <a:tailEnd/>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0</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p>
            </p:txBody>
          </p:sp>
        </p:grpSp>
      </p:grpSp>
      <p:grpSp>
        <p:nvGrpSpPr>
          <p:cNvPr id="52" name="组合 51"/>
          <p:cNvGrpSpPr/>
          <p:nvPr/>
        </p:nvGrpSpPr>
        <p:grpSpPr>
          <a:xfrm>
            <a:off x="6274407" y="3415768"/>
            <a:ext cx="5321996" cy="2044910"/>
            <a:chOff x="6298503" y="3984382"/>
            <a:chExt cx="5321996" cy="2044910"/>
          </a:xfrm>
        </p:grpSpPr>
        <p:sp>
          <p:nvSpPr>
            <p:cNvPr id="49" name="圆角矩形 48"/>
            <p:cNvSpPr/>
            <p:nvPr/>
          </p:nvSpPr>
          <p:spPr>
            <a:xfrm>
              <a:off x="6298503" y="3984382"/>
              <a:ext cx="5321996" cy="1951599"/>
            </a:xfrm>
            <a:prstGeom prst="roundRect">
              <a:avLst>
                <a:gd name="adj" fmla="val 359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27"/>
            <p:cNvGrpSpPr>
              <a:grpSpLocks/>
            </p:cNvGrpSpPr>
            <p:nvPr/>
          </p:nvGrpSpPr>
          <p:grpSpPr bwMode="auto">
            <a:xfrm>
              <a:off x="6768665" y="4063968"/>
              <a:ext cx="3638553" cy="1965324"/>
              <a:chOff x="70" y="0"/>
              <a:chExt cx="2292" cy="1238"/>
            </a:xfrm>
          </p:grpSpPr>
          <p:sp>
            <p:nvSpPr>
              <p:cNvPr id="28" name="Line 27"/>
              <p:cNvSpPr>
                <a:spLocks noChangeShapeType="1"/>
              </p:cNvSpPr>
              <p:nvPr/>
            </p:nvSpPr>
            <p:spPr bwMode="auto">
              <a:xfrm flipV="1">
                <a:off x="106" y="674"/>
                <a:ext cx="2116" cy="0"/>
              </a:xfrm>
              <a:prstGeom prst="line">
                <a:avLst/>
              </a:prstGeom>
              <a:noFill/>
              <a:ln w="3810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sp>
            <p:nvSpPr>
              <p:cNvPr id="29" name="Text Box 28"/>
              <p:cNvSpPr txBox="1">
                <a:spLocks noChangeArrowheads="1"/>
              </p:cNvSpPr>
              <p:nvPr/>
            </p:nvSpPr>
            <p:spPr bwMode="auto">
              <a:xfrm>
                <a:off x="272" y="908"/>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30" name="Rectangle 29"/>
              <p:cNvSpPr>
                <a:spLocks noChangeArrowheads="1"/>
              </p:cNvSpPr>
              <p:nvPr/>
            </p:nvSpPr>
            <p:spPr bwMode="auto">
              <a:xfrm>
                <a:off x="363" y="0"/>
                <a:ext cx="1999" cy="330"/>
              </a:xfrm>
              <a:prstGeom prst="rect">
                <a:avLst/>
              </a:prstGeom>
              <a:noFill/>
              <a:ln w="9525">
                <a:noFill/>
                <a:miter lim="800000"/>
                <a:headEnd/>
                <a:tailEnd/>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0 1 0 1</a:t>
                </a:r>
              </a:p>
            </p:txBody>
          </p:sp>
          <p:sp>
            <p:nvSpPr>
              <p:cNvPr id="31" name="Rectangle 30"/>
              <p:cNvSpPr>
                <a:spLocks noChangeArrowheads="1"/>
              </p:cNvSpPr>
              <p:nvPr/>
            </p:nvSpPr>
            <p:spPr bwMode="auto">
              <a:xfrm>
                <a:off x="70" y="322"/>
                <a:ext cx="241" cy="330"/>
              </a:xfrm>
              <a:prstGeom prst="rect">
                <a:avLst/>
              </a:prstGeom>
              <a:noFill/>
              <a:ln w="9525">
                <a:noFill/>
                <a:miter lim="800000"/>
                <a:headEnd/>
                <a:tailEnd/>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p>
            </p:txBody>
          </p:sp>
          <p:sp>
            <p:nvSpPr>
              <p:cNvPr id="32" name="Rectangle 31"/>
              <p:cNvSpPr>
                <a:spLocks noChangeArrowheads="1"/>
              </p:cNvSpPr>
              <p:nvPr/>
            </p:nvSpPr>
            <p:spPr bwMode="auto">
              <a:xfrm>
                <a:off x="367" y="326"/>
                <a:ext cx="1855" cy="330"/>
              </a:xfrm>
              <a:prstGeom prst="rect">
                <a:avLst/>
              </a:prstGeom>
              <a:noFill/>
              <a:ln w="9525">
                <a:noFill/>
                <a:miter lim="800000"/>
                <a:headEnd/>
                <a:tailEnd/>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p>
            </p:txBody>
          </p:sp>
          <p:sp>
            <p:nvSpPr>
              <p:cNvPr id="33" name="Rectangle 32"/>
              <p:cNvSpPr>
                <a:spLocks noChangeArrowheads="1"/>
              </p:cNvSpPr>
              <p:nvPr/>
            </p:nvSpPr>
            <p:spPr bwMode="auto">
              <a:xfrm>
                <a:off x="125" y="726"/>
                <a:ext cx="2228" cy="330"/>
              </a:xfrm>
              <a:prstGeom prst="rect">
                <a:avLst/>
              </a:prstGeom>
              <a:noFill/>
              <a:ln w="9525">
                <a:noFill/>
                <a:miter lim="800000"/>
                <a:headEnd/>
                <a:tailEnd/>
              </a:ln>
            </p:spPr>
            <p:txBody>
              <a:bodyPr wrap="none">
                <a:spAutoFit/>
              </a:bodyPr>
              <a:lstStyle/>
              <a:p>
                <a:pPr eaLnBrk="1" hangingPunct="1">
                  <a:defRPr/>
                </a:pP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a:t>
                </a: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a:t>
                </a:r>
                <a:r>
                  <a:rPr lang="en-US" sz="2800" b="1" dirty="0">
                    <a:solidFill>
                      <a:srgbClr val="0066FF"/>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p>
            </p:txBody>
          </p:sp>
          <p:sp>
            <p:nvSpPr>
              <p:cNvPr id="35" name="Rectangle 34"/>
              <p:cNvSpPr>
                <a:spLocks noChangeArrowheads="1"/>
              </p:cNvSpPr>
              <p:nvPr/>
            </p:nvSpPr>
            <p:spPr bwMode="auto">
              <a:xfrm>
                <a:off x="111" y="720"/>
                <a:ext cx="240" cy="335"/>
              </a:xfrm>
              <a:prstGeom prst="rect">
                <a:avLst/>
              </a:prstGeom>
              <a:solidFill>
                <a:srgbClr val="FF6600"/>
              </a:solidFill>
              <a:ln w="12700" cmpd="sng">
                <a:solidFill>
                  <a:srgbClr val="0000CC"/>
                </a:solidFill>
                <a:prstDash val="dash"/>
                <a:miter lim="800000"/>
                <a:headEnd/>
                <a:tailEnd/>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p>
            </p:txBody>
          </p:sp>
        </p:grpSp>
      </p:grpSp>
      <p:sp>
        <p:nvSpPr>
          <p:cNvPr id="36" name="Text Box 35"/>
          <p:cNvSpPr txBox="1">
            <a:spLocks noChangeArrowheads="1"/>
          </p:cNvSpPr>
          <p:nvPr/>
        </p:nvSpPr>
        <p:spPr bwMode="auto">
          <a:xfrm>
            <a:off x="487822" y="4673668"/>
            <a:ext cx="18750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b="1" dirty="0">
                <a:latin typeface="Consolas" panose="020B0609020204030204" pitchFamily="49" charset="0"/>
                <a:ea typeface="微软雅黑" panose="020B0503020204020204" pitchFamily="34" charset="-122"/>
                <a:cs typeface="Segoe UI Black" panose="020B0A02040204020203" pitchFamily="34" charset="0"/>
              </a:rPr>
              <a:t>正溢出</a:t>
            </a:r>
          </a:p>
        </p:txBody>
      </p:sp>
      <p:sp>
        <p:nvSpPr>
          <p:cNvPr id="37" name="Text Box 36"/>
          <p:cNvSpPr txBox="1">
            <a:spLocks noChangeArrowheads="1"/>
          </p:cNvSpPr>
          <p:nvPr/>
        </p:nvSpPr>
        <p:spPr bwMode="auto">
          <a:xfrm>
            <a:off x="9797794" y="4665715"/>
            <a:ext cx="19966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dirty="0"/>
              <a:t>负溢出</a:t>
            </a:r>
          </a:p>
        </p:txBody>
      </p:sp>
      <p:sp>
        <p:nvSpPr>
          <p:cNvPr id="38" name="Text Box 37"/>
          <p:cNvSpPr txBox="1">
            <a:spLocks noChangeArrowheads="1"/>
          </p:cNvSpPr>
          <p:nvPr/>
        </p:nvSpPr>
        <p:spPr bwMode="auto">
          <a:xfrm>
            <a:off x="589460" y="2467736"/>
            <a:ext cx="171670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zh-CN" altLang="en-US" sz="2200" dirty="0">
                <a:latin typeface="Consolas" panose="020B0609020204030204" pitchFamily="49" charset="0"/>
                <a:ea typeface="微软雅黑" panose="020B0503020204020204" pitchFamily="34" charset="-122"/>
                <a:cs typeface="Segoe UI Black" panose="020B0A02040204020203" pitchFamily="34" charset="0"/>
              </a:rPr>
              <a:t>未溢出</a:t>
            </a:r>
          </a:p>
        </p:txBody>
      </p:sp>
      <p:grpSp>
        <p:nvGrpSpPr>
          <p:cNvPr id="50" name="组合 49"/>
          <p:cNvGrpSpPr/>
          <p:nvPr/>
        </p:nvGrpSpPr>
        <p:grpSpPr>
          <a:xfrm>
            <a:off x="6274406" y="1161995"/>
            <a:ext cx="5321997" cy="2185015"/>
            <a:chOff x="6298502" y="1184931"/>
            <a:chExt cx="5321997" cy="2185015"/>
          </a:xfrm>
        </p:grpSpPr>
        <p:sp>
          <p:nvSpPr>
            <p:cNvPr id="43" name="圆角矩形 42"/>
            <p:cNvSpPr/>
            <p:nvPr/>
          </p:nvSpPr>
          <p:spPr>
            <a:xfrm>
              <a:off x="6298502" y="1184931"/>
              <a:ext cx="5321997" cy="1951599"/>
            </a:xfrm>
            <a:prstGeom prst="roundRect">
              <a:avLst>
                <a:gd name="adj" fmla="val 3591"/>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Group 19"/>
            <p:cNvGrpSpPr>
              <a:grpSpLocks/>
            </p:cNvGrpSpPr>
            <p:nvPr/>
          </p:nvGrpSpPr>
          <p:grpSpPr bwMode="auto">
            <a:xfrm>
              <a:off x="6768665" y="1333183"/>
              <a:ext cx="3711576" cy="2036763"/>
              <a:chOff x="64" y="0"/>
              <a:chExt cx="2338" cy="1283"/>
            </a:xfrm>
          </p:grpSpPr>
          <p:sp>
            <p:nvSpPr>
              <p:cNvPr id="21" name="Text Box 20"/>
              <p:cNvSpPr txBox="1">
                <a:spLocks noChangeArrowheads="1"/>
              </p:cNvSpPr>
              <p:nvPr/>
            </p:nvSpPr>
            <p:spPr bwMode="auto">
              <a:xfrm>
                <a:off x="272" y="953"/>
                <a:ext cx="5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endParaRPr lang="zh-CN" altLang="en-US" sz="2800" b="1">
                  <a:latin typeface="Consolas" panose="020B0609020204030204" pitchFamily="49" charset="0"/>
                  <a:ea typeface="宋体" panose="02010600030101010101" pitchFamily="2" charset="-122"/>
                  <a:cs typeface="Segoe UI Black" panose="020B0A02040204020203" pitchFamily="34" charset="0"/>
                </a:endParaRPr>
              </a:p>
            </p:txBody>
          </p:sp>
          <p:sp>
            <p:nvSpPr>
              <p:cNvPr id="22" name="Rectangle 21"/>
              <p:cNvSpPr>
                <a:spLocks noChangeArrowheads="1"/>
              </p:cNvSpPr>
              <p:nvPr/>
            </p:nvSpPr>
            <p:spPr bwMode="auto">
              <a:xfrm>
                <a:off x="363" y="0"/>
                <a:ext cx="2039" cy="330"/>
              </a:xfrm>
              <a:prstGeom prst="rect">
                <a:avLst/>
              </a:prstGeom>
              <a:noFill/>
              <a:ln w="9525">
                <a:noFill/>
                <a:miter lim="800000"/>
                <a:headEnd/>
                <a:tailEnd/>
              </a:ln>
            </p:spPr>
            <p:txBody>
              <a:bodyPr wrap="squar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0 1 0 1</a:t>
                </a:r>
              </a:p>
            </p:txBody>
          </p:sp>
          <p:sp>
            <p:nvSpPr>
              <p:cNvPr id="23" name="Rectangle 22"/>
              <p:cNvSpPr>
                <a:spLocks noChangeArrowheads="1"/>
              </p:cNvSpPr>
              <p:nvPr/>
            </p:nvSpPr>
            <p:spPr bwMode="auto">
              <a:xfrm>
                <a:off x="64" y="318"/>
                <a:ext cx="241" cy="330"/>
              </a:xfrm>
              <a:prstGeom prst="rect">
                <a:avLst/>
              </a:prstGeom>
              <a:noFill/>
              <a:ln w="9525">
                <a:noFill/>
                <a:miter lim="800000"/>
                <a:headEnd/>
                <a:tailEnd/>
              </a:ln>
            </p:spPr>
            <p:txBody>
              <a:bodyPr wrap="none">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a:t>
                </a:r>
              </a:p>
            </p:txBody>
          </p:sp>
          <p:sp>
            <p:nvSpPr>
              <p:cNvPr id="24" name="Rectangle 23"/>
              <p:cNvSpPr>
                <a:spLocks noChangeArrowheads="1"/>
              </p:cNvSpPr>
              <p:nvPr/>
            </p:nvSpPr>
            <p:spPr bwMode="auto">
              <a:xfrm>
                <a:off x="367" y="318"/>
                <a:ext cx="1855" cy="330"/>
              </a:xfrm>
              <a:prstGeom prst="rect">
                <a:avLst/>
              </a:prstGeom>
              <a:noFill/>
              <a:ln w="9525">
                <a:noFill/>
                <a:miter lim="800000"/>
                <a:headEnd/>
                <a:tailEnd/>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.1 1 0 0 0</a:t>
                </a:r>
              </a:p>
            </p:txBody>
          </p:sp>
          <p:sp>
            <p:nvSpPr>
              <p:cNvPr id="25" name="Rectangle 24"/>
              <p:cNvSpPr>
                <a:spLocks noChangeArrowheads="1"/>
              </p:cNvSpPr>
              <p:nvPr/>
            </p:nvSpPr>
            <p:spPr bwMode="auto">
              <a:xfrm>
                <a:off x="377" y="720"/>
                <a:ext cx="1979" cy="330"/>
              </a:xfrm>
              <a:prstGeom prst="rect">
                <a:avLst/>
              </a:prstGeom>
              <a:noFill/>
              <a:ln w="9525">
                <a:noFill/>
                <a:miter lim="800000"/>
                <a:headEnd/>
                <a:tailEnd/>
              </a:ln>
            </p:spPr>
            <p:txBody>
              <a:bodyPr wrap="none">
                <a:spAutoFit/>
              </a:bodyPr>
              <a:lstStyle/>
              <a:p>
                <a:pPr eaLnBrk="1" hangingPunct="1">
                  <a:defRPr/>
                </a:pPr>
                <a:r>
                  <a:rPr lang="en-US" sz="2800" b="1" dirty="0">
                    <a:solidFill>
                      <a:srgbClr val="C00000"/>
                    </a:solidFill>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1 1</a:t>
                </a:r>
                <a:r>
                  <a:rPr lang="en-US" sz="2800" b="1" dirty="0">
                    <a:effectLst>
                      <a:outerShdw blurRad="38100" dist="38100" dir="2700000" algn="tl">
                        <a:srgbClr val="C0C0C0"/>
                      </a:outerShdw>
                    </a:effectLst>
                    <a:latin typeface="Consolas" panose="020B0609020204030204" pitchFamily="49" charset="0"/>
                    <a:ea typeface="Segoe UI Black" panose="020B0A02040204020203" pitchFamily="34" charset="0"/>
                    <a:cs typeface="Segoe UI Black" panose="020B0A02040204020203" pitchFamily="34" charset="0"/>
                  </a:rPr>
                  <a:t> .0 1 1 0 1</a:t>
                </a:r>
                <a:r>
                  <a:rPr lang="en-US" sz="2800" b="1" dirty="0">
                    <a:latin typeface="Consolas" panose="020B0609020204030204" pitchFamily="49" charset="0"/>
                    <a:ea typeface="Segoe UI Black" panose="020B0A02040204020203" pitchFamily="34" charset="0"/>
                    <a:cs typeface="Segoe UI Black" panose="020B0A02040204020203" pitchFamily="34" charset="0"/>
                  </a:rPr>
                  <a:t> </a:t>
                </a:r>
              </a:p>
            </p:txBody>
          </p:sp>
          <p:sp>
            <p:nvSpPr>
              <p:cNvPr id="26" name="Rectangle 25"/>
              <p:cNvSpPr>
                <a:spLocks noChangeArrowheads="1"/>
              </p:cNvSpPr>
              <p:nvPr/>
            </p:nvSpPr>
            <p:spPr bwMode="auto">
              <a:xfrm>
                <a:off x="137" y="719"/>
                <a:ext cx="240" cy="335"/>
              </a:xfrm>
              <a:prstGeom prst="rect">
                <a:avLst/>
              </a:prstGeom>
              <a:solidFill>
                <a:srgbClr val="FF6600"/>
              </a:solidFill>
              <a:ln w="12700" cmpd="sng">
                <a:solidFill>
                  <a:srgbClr val="0000CC"/>
                </a:solidFill>
                <a:prstDash val="dash"/>
                <a:miter lim="800000"/>
                <a:headEnd/>
                <a:tailEnd/>
              </a:ln>
            </p:spPr>
            <p:txBody>
              <a:bodyPr>
                <a:spAutoFit/>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defRPr/>
                </a:pPr>
                <a:r>
                  <a:rPr lang="en-US" altLang="zh-CN" sz="2800" u="none" dirty="0">
                    <a:solidFill>
                      <a:schemeClr val="tx1"/>
                    </a:solidFill>
                    <a:effectLst>
                      <a:outerShdw blurRad="38100" dist="38100" dir="2700000" algn="tl">
                        <a:srgbClr val="FFFFFF"/>
                      </a:outerShdw>
                    </a:effectLst>
                    <a:latin typeface="Consolas" panose="020B0609020204030204" pitchFamily="49" charset="0"/>
                    <a:ea typeface="Segoe UI Black" panose="020B0A02040204020203" pitchFamily="34" charset="0"/>
                    <a:cs typeface="Segoe UI Black" panose="020B0A02040204020203" pitchFamily="34" charset="0"/>
                  </a:rPr>
                  <a:t>1</a:t>
                </a:r>
              </a:p>
            </p:txBody>
          </p:sp>
        </p:grpSp>
        <p:sp>
          <p:nvSpPr>
            <p:cNvPr id="47" name="Line 4"/>
            <p:cNvSpPr>
              <a:spLocks noChangeShapeType="1"/>
            </p:cNvSpPr>
            <p:nvPr/>
          </p:nvSpPr>
          <p:spPr bwMode="auto">
            <a:xfrm flipV="1">
              <a:off x="6776071" y="2387692"/>
              <a:ext cx="3408897" cy="0"/>
            </a:xfrm>
            <a:prstGeom prst="line">
              <a:avLst/>
            </a:prstGeom>
            <a:noFill/>
            <a:ln w="3810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b="1">
                <a:latin typeface="Consolas" panose="020B0609020204030204" pitchFamily="49" charset="0"/>
                <a:cs typeface="Segoe UI Black" panose="020B0A02040204020203" pitchFamily="34" charset="0"/>
              </a:endParaRPr>
            </a:p>
          </p:txBody>
        </p:sp>
      </p:grpSp>
      <p:sp>
        <p:nvSpPr>
          <p:cNvPr id="39" name="Text Box 38"/>
          <p:cNvSpPr txBox="1">
            <a:spLocks noChangeArrowheads="1"/>
          </p:cNvSpPr>
          <p:nvPr/>
        </p:nvSpPr>
        <p:spPr bwMode="auto">
          <a:xfrm>
            <a:off x="9986410" y="2511509"/>
            <a:ext cx="168661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spcBef>
                <a:spcPct val="50000"/>
              </a:spcBef>
              <a:buClrTx/>
              <a:buFontTx/>
              <a:buNone/>
              <a:defRPr sz="2200" b="1">
                <a:latin typeface="Consolas" panose="020B0609020204030204" pitchFamily="49" charset="0"/>
                <a:ea typeface="微软雅黑" panose="020B0503020204020204" pitchFamily="34" charset="-122"/>
                <a:cs typeface="Segoe UI Black" panose="020B0A02040204020203" pitchFamily="34" charset="0"/>
              </a:defRPr>
            </a:lvl1pPr>
            <a:lvl2pPr marL="742950" indent="-285750">
              <a:lnSpc>
                <a:spcPct val="120000"/>
              </a:lnSpc>
              <a:spcBef>
                <a:spcPct val="20000"/>
              </a:spcBef>
              <a:buClr>
                <a:schemeClr val="accent2"/>
              </a:buClr>
              <a:buFont typeface="Wingdings" panose="05000000000000000000" pitchFamily="2" charset="2"/>
              <a:buChar char="n"/>
              <a:defRPr sz="2600">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latin typeface="Verdana" panose="020B0604030504040204" pitchFamily="34" charset="0"/>
                <a:ea typeface="华文新魏" panose="02010800040101010101" pitchFamily="2" charset="-122"/>
              </a:defRPr>
            </a:lvl9pPr>
          </a:lstStyle>
          <a:p>
            <a:r>
              <a:rPr lang="zh-CN" altLang="en-US" b="0" dirty="0"/>
              <a:t>未溢出</a:t>
            </a:r>
          </a:p>
        </p:txBody>
      </p:sp>
      <p:sp>
        <p:nvSpPr>
          <p:cNvPr id="65" name="圆角矩形 64"/>
          <p:cNvSpPr/>
          <p:nvPr/>
        </p:nvSpPr>
        <p:spPr>
          <a:xfrm>
            <a:off x="6274405" y="5593395"/>
            <a:ext cx="5321997" cy="660328"/>
          </a:xfrm>
          <a:prstGeom prst="roundRect">
            <a:avLst>
              <a:gd name="adj" fmla="val 705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Overflow = f</a:t>
            </a:r>
            <a:r>
              <a:rPr lang="en-US" altLang="zh-CN" sz="3200" b="1" i="1" baseline="-25000" dirty="0">
                <a:solidFill>
                  <a:schemeClr val="tx1"/>
                </a:solidFill>
                <a:latin typeface="Times New Roman" panose="02020603050405020304" pitchFamily="18" charset="0"/>
                <a:cs typeface="Times New Roman" panose="02020603050405020304" pitchFamily="18" charset="0"/>
              </a:rPr>
              <a:t>1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f</a:t>
            </a:r>
            <a:r>
              <a:rPr lang="en-US" altLang="zh-CN" sz="3200" b="1" i="1" baseline="-25000" dirty="0">
                <a:solidFill>
                  <a:schemeClr val="tx1"/>
                </a:solidFill>
                <a:latin typeface="Times New Roman" panose="02020603050405020304" pitchFamily="18" charset="0"/>
                <a:cs typeface="Times New Roman" panose="02020603050405020304" pitchFamily="18" charset="0"/>
              </a:rPr>
              <a:t>2</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66" name="圆角矩形 65"/>
          <p:cNvSpPr/>
          <p:nvPr/>
        </p:nvSpPr>
        <p:spPr>
          <a:xfrm>
            <a:off x="2516219" y="4640540"/>
            <a:ext cx="721130" cy="488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7253623" y="4648229"/>
            <a:ext cx="721130" cy="48895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67"/>
          <p:cNvSpPr/>
          <p:nvPr/>
        </p:nvSpPr>
        <p:spPr>
          <a:xfrm>
            <a:off x="487822" y="5622656"/>
            <a:ext cx="5599659" cy="703524"/>
          </a:xfrm>
          <a:prstGeom prst="roundRect">
            <a:avLst>
              <a:gd name="adj" fmla="val 58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zh-CN" altLang="en-US" sz="2400" b="1" dirty="0">
                <a:solidFill>
                  <a:schemeClr val="tx1"/>
                </a:solidFill>
                <a:ea typeface="微软雅黑" panose="020B0503020204020204" pitchFamily="34" charset="-122"/>
              </a:rPr>
              <a:t>双符号位最高位永远是正确符号位</a:t>
            </a:r>
            <a:endParaRPr lang="zh-CN" altLang="en-US" sz="2400" b="1" baseline="-25000" dirty="0">
              <a:solidFill>
                <a:schemeClr val="tx1"/>
              </a:solidFill>
              <a:ea typeface="微软雅黑" panose="020B0503020204020204" pitchFamily="34" charset="-122"/>
            </a:endParaRPr>
          </a:p>
        </p:txBody>
      </p:sp>
    </p:spTree>
    <p:extLst>
      <p:ext uri="{BB962C8B-B14F-4D97-AF65-F5344CB8AC3E}">
        <p14:creationId xmlns:p14="http://schemas.microsoft.com/office/powerpoint/2010/main" val="34480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并行加法器进位链</a:t>
            </a:r>
            <a:r>
              <a:rPr lang="en-US" altLang="zh-CN" dirty="0"/>
              <a:t>(carry-lookahead)</a:t>
            </a:r>
            <a:endParaRPr lang="zh-CN" altLang="en-US" dirty="0"/>
          </a:p>
        </p:txBody>
      </p:sp>
      <p:sp>
        <p:nvSpPr>
          <p:cNvPr id="4" name="Rectangle 3"/>
          <p:cNvSpPr txBox="1">
            <a:spLocks noChangeArrowheads="1"/>
          </p:cNvSpPr>
          <p:nvPr/>
        </p:nvSpPr>
        <p:spPr>
          <a:xfrm>
            <a:off x="1350575" y="1327001"/>
            <a:ext cx="3960812" cy="573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spc="300" dirty="0">
                <a:latin typeface="Courier New" panose="02070309020205020404" pitchFamily="49" charset="0"/>
                <a:cs typeface="Courier New" panose="02070309020205020404" pitchFamily="49" charset="0"/>
              </a:rPr>
              <a:t>S</a:t>
            </a:r>
            <a:r>
              <a:rPr lang="en-US" altLang="zh-CN" b="1" spc="300" baseline="-25000" dirty="0">
                <a:latin typeface="Courier New" panose="02070309020205020404" pitchFamily="49" charset="0"/>
                <a:cs typeface="Courier New" panose="02070309020205020404" pitchFamily="49" charset="0"/>
              </a:rPr>
              <a:t>i </a:t>
            </a:r>
            <a:r>
              <a:rPr lang="en-US" altLang="zh-CN" b="1" spc="300" dirty="0">
                <a:latin typeface="Courier New" panose="02070309020205020404" pitchFamily="49" charset="0"/>
                <a:cs typeface="Courier New" panose="02070309020205020404" pitchFamily="49" charset="0"/>
              </a:rPr>
              <a:t>= </a:t>
            </a:r>
            <a:r>
              <a:rPr lang="en-US" altLang="zh-CN" b="1" spc="300" dirty="0">
                <a:solidFill>
                  <a:srgbClr val="C00000"/>
                </a:solidFill>
                <a:latin typeface="Courier New" panose="02070309020205020404" pitchFamily="49" charset="0"/>
                <a:cs typeface="Courier New" panose="02070309020205020404" pitchFamily="49" charset="0"/>
              </a:rPr>
              <a:t>X</a:t>
            </a:r>
            <a:r>
              <a:rPr lang="en-US" altLang="zh-CN" b="1" spc="300" baseline="-25000" dirty="0">
                <a:solidFill>
                  <a:srgbClr val="C00000"/>
                </a:solidFill>
                <a:latin typeface="Courier New" panose="02070309020205020404" pitchFamily="49" charset="0"/>
                <a:cs typeface="Courier New" panose="02070309020205020404" pitchFamily="49" charset="0"/>
              </a:rPr>
              <a:t>i</a:t>
            </a:r>
            <a:r>
              <a:rPr lang="en-US" altLang="zh-CN" b="1" spc="300" dirty="0">
                <a:solidFill>
                  <a:srgbClr val="C00000"/>
                </a:solidFill>
                <a:latin typeface="Courier New" panose="02070309020205020404" pitchFamily="49" charset="0"/>
                <a:cs typeface="Courier New" panose="02070309020205020404" pitchFamily="49" charset="0"/>
              </a:rPr>
              <a:t>⊕Y</a:t>
            </a:r>
            <a:r>
              <a:rPr lang="en-US" altLang="zh-CN" b="1" spc="300" baseline="-25000" dirty="0">
                <a:solidFill>
                  <a:srgbClr val="C00000"/>
                </a:solidFill>
                <a:latin typeface="Courier New" panose="02070309020205020404" pitchFamily="49" charset="0"/>
                <a:cs typeface="Courier New" panose="02070309020205020404" pitchFamily="49" charset="0"/>
              </a:rPr>
              <a:t>i</a:t>
            </a:r>
            <a:r>
              <a:rPr lang="en-US" altLang="zh-CN" b="1" spc="300" dirty="0">
                <a:latin typeface="Courier New" panose="02070309020205020404" pitchFamily="49" charset="0"/>
                <a:cs typeface="Courier New" panose="02070309020205020404" pitchFamily="49" charset="0"/>
              </a:rPr>
              <a:t>⊕</a:t>
            </a:r>
            <a:r>
              <a:rPr lang="en-US" altLang="zh-CN" b="1" spc="300" dirty="0">
                <a:solidFill>
                  <a:srgbClr val="00B050"/>
                </a:solidFill>
                <a:latin typeface="Courier New" panose="02070309020205020404" pitchFamily="49" charset="0"/>
                <a:cs typeface="Courier New" panose="02070309020205020404" pitchFamily="49" charset="0"/>
              </a:rPr>
              <a:t>C</a:t>
            </a:r>
            <a:r>
              <a:rPr lang="en-US" altLang="zh-CN" b="1" spc="300" baseline="-25000" dirty="0">
                <a:solidFill>
                  <a:srgbClr val="00B050"/>
                </a:solidFill>
                <a:latin typeface="Courier New" panose="02070309020205020404" pitchFamily="49" charset="0"/>
                <a:cs typeface="Courier New" panose="02070309020205020404" pitchFamily="49" charset="0"/>
              </a:rPr>
              <a:t>i-1</a:t>
            </a:r>
            <a:endParaRPr lang="en-US" altLang="zh-CN" b="1" spc="300" dirty="0">
              <a:solidFill>
                <a:srgbClr val="00B050"/>
              </a:solidFill>
              <a:latin typeface="Courier New" panose="02070309020205020404" pitchFamily="49" charset="0"/>
              <a:cs typeface="Courier New" panose="02070309020205020404" pitchFamily="49" charset="0"/>
            </a:endParaRPr>
          </a:p>
        </p:txBody>
      </p:sp>
      <p:sp>
        <p:nvSpPr>
          <p:cNvPr id="5" name="Rectangle 4"/>
          <p:cNvSpPr>
            <a:spLocks noChangeArrowheads="1"/>
          </p:cNvSpPr>
          <p:nvPr/>
        </p:nvSpPr>
        <p:spPr bwMode="auto">
          <a:xfrm>
            <a:off x="1350575" y="2108376"/>
            <a:ext cx="6013102" cy="77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p>
        </p:txBody>
      </p:sp>
      <p:sp>
        <p:nvSpPr>
          <p:cNvPr id="6" name="Rectangle 9"/>
          <p:cNvSpPr>
            <a:spLocks noChangeArrowheads="1"/>
          </p:cNvSpPr>
          <p:nvPr/>
        </p:nvSpPr>
        <p:spPr bwMode="auto">
          <a:xfrm>
            <a:off x="1363146" y="3925053"/>
            <a:ext cx="2665412" cy="70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X</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endPar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7" name="Rectangle 10"/>
          <p:cNvSpPr>
            <a:spLocks noChangeArrowheads="1"/>
          </p:cNvSpPr>
          <p:nvPr/>
        </p:nvSpPr>
        <p:spPr bwMode="auto">
          <a:xfrm>
            <a:off x="4183937" y="3119040"/>
            <a:ext cx="437223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zh-CN" altLang="en-US" sz="2400"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进位生成函数 </a:t>
            </a:r>
            <a:r>
              <a:rPr lang="en-US" altLang="zh-CN" sz="24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Generate</a:t>
            </a:r>
          </a:p>
        </p:txBody>
      </p:sp>
      <p:sp>
        <p:nvSpPr>
          <p:cNvPr id="8" name="Rectangle 11"/>
          <p:cNvSpPr>
            <a:spLocks noChangeArrowheads="1"/>
          </p:cNvSpPr>
          <p:nvPr/>
        </p:nvSpPr>
        <p:spPr bwMode="auto">
          <a:xfrm>
            <a:off x="4183937" y="4035658"/>
            <a:ext cx="48711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zh-CN" altLang="en-US" sz="2400"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进位传递函数 </a:t>
            </a:r>
            <a:r>
              <a:rPr lang="en-US" altLang="zh-CN" sz="24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Propagate</a:t>
            </a:r>
          </a:p>
        </p:txBody>
      </p:sp>
      <p:grpSp>
        <p:nvGrpSpPr>
          <p:cNvPr id="20" name="组合 19"/>
          <p:cNvGrpSpPr/>
          <p:nvPr/>
        </p:nvGrpSpPr>
        <p:grpSpPr>
          <a:xfrm>
            <a:off x="1350575" y="4806402"/>
            <a:ext cx="5712698" cy="793750"/>
            <a:chOff x="1350575" y="4806402"/>
            <a:chExt cx="5712698" cy="793750"/>
          </a:xfrm>
        </p:grpSpPr>
        <p:sp>
          <p:nvSpPr>
            <p:cNvPr id="19" name="圆角矩形 18"/>
            <p:cNvSpPr/>
            <p:nvPr/>
          </p:nvSpPr>
          <p:spPr>
            <a:xfrm>
              <a:off x="1350575" y="4879054"/>
              <a:ext cx="4349185" cy="719299"/>
            </a:xfrm>
            <a:prstGeom prst="roundRect">
              <a:avLst>
                <a:gd name="adj" fmla="val 773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2"/>
            <p:cNvSpPr>
              <a:spLocks noChangeArrowheads="1"/>
            </p:cNvSpPr>
            <p:nvPr/>
          </p:nvSpPr>
          <p:spPr bwMode="auto">
            <a:xfrm>
              <a:off x="1357054" y="4806402"/>
              <a:ext cx="5706219"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6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36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6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endPar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endParaRPr>
            </a:p>
          </p:txBody>
        </p:sp>
      </p:grpSp>
      <p:sp>
        <p:nvSpPr>
          <p:cNvPr id="10" name="Rectangle 9"/>
          <p:cNvSpPr>
            <a:spLocks noChangeArrowheads="1"/>
          </p:cNvSpPr>
          <p:nvPr/>
        </p:nvSpPr>
        <p:spPr bwMode="auto">
          <a:xfrm>
            <a:off x="1357054" y="3022079"/>
            <a:ext cx="2665412" cy="64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 X</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28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Y</a:t>
            </a:r>
            <a:r>
              <a:rPr lang="en-US" altLang="zh-CN" sz="28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p>
        </p:txBody>
      </p:sp>
      <p:cxnSp>
        <p:nvCxnSpPr>
          <p:cNvPr id="22" name="直接连接符 21"/>
          <p:cNvCxnSpPr/>
          <p:nvPr/>
        </p:nvCxnSpPr>
        <p:spPr>
          <a:xfrm>
            <a:off x="2514600" y="2705100"/>
            <a:ext cx="800100"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783887" y="2705100"/>
            <a:ext cx="130881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312" y="910973"/>
            <a:ext cx="2892070" cy="3720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69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并行加法器进位链</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a:xfrm>
            <a:off x="1413267" y="4248139"/>
            <a:ext cx="5564636" cy="2071288"/>
          </a:xfrm>
        </p:spPr>
        <p:txBody>
          <a:bodyPr/>
          <a:lstStyle/>
          <a:p>
            <a:pPr algn="l">
              <a:defRPr/>
            </a:pPr>
            <a:r>
              <a:rPr lang="zh-CN" altLang="en-US" sz="2400" dirty="0">
                <a:latin typeface="+mn-ea"/>
              </a:rPr>
              <a:t>高位运算</a:t>
            </a:r>
            <a:r>
              <a:rPr lang="zh-CN" altLang="en-US" sz="2400" b="1" dirty="0">
                <a:latin typeface="+mn-ea"/>
              </a:rPr>
              <a:t>依赖</a:t>
            </a:r>
            <a:r>
              <a:rPr lang="zh-CN" altLang="en-US" sz="2400" dirty="0">
                <a:latin typeface="+mn-ea"/>
              </a:rPr>
              <a:t>于低位进位</a:t>
            </a:r>
          </a:p>
          <a:p>
            <a:pPr lvl="1">
              <a:defRPr/>
            </a:pPr>
            <a:r>
              <a:rPr lang="zh-CN" altLang="en-US" u="sng" dirty="0">
                <a:latin typeface="+mn-ea"/>
              </a:rPr>
              <a:t>计算不能并行</a:t>
            </a:r>
          </a:p>
          <a:p>
            <a:pPr algn="l">
              <a:defRPr/>
            </a:pPr>
            <a:r>
              <a:rPr lang="zh-CN" altLang="en-US" sz="2400" dirty="0">
                <a:latin typeface="+mn-ea"/>
              </a:rPr>
              <a:t> 能否提前得到各位的进位输入</a:t>
            </a:r>
            <a:r>
              <a:rPr lang="en-US" altLang="zh-CN" sz="2400" dirty="0">
                <a:latin typeface="+mn-ea"/>
              </a:rPr>
              <a:t>??</a:t>
            </a:r>
          </a:p>
          <a:p>
            <a:endParaRPr lang="zh-CN" altLang="en-US" dirty="0"/>
          </a:p>
        </p:txBody>
      </p:sp>
      <p:sp>
        <p:nvSpPr>
          <p:cNvPr id="8" name="Rectangle 3"/>
          <p:cNvSpPr>
            <a:spLocks noChangeArrowheads="1"/>
          </p:cNvSpPr>
          <p:nvPr/>
        </p:nvSpPr>
        <p:spPr bwMode="auto">
          <a:xfrm>
            <a:off x="1413268" y="1104628"/>
            <a:ext cx="463919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err="1">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n-1</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9" name="Rectangle 4"/>
          <p:cNvSpPr>
            <a:spLocks noChangeArrowheads="1"/>
          </p:cNvSpPr>
          <p:nvPr/>
        </p:nvSpPr>
        <p:spPr bwMode="auto">
          <a:xfrm>
            <a:off x="1413267" y="1788477"/>
            <a:ext cx="569873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n-1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n-2</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Rectangle 7"/>
          <p:cNvSpPr>
            <a:spLocks noChangeArrowheads="1"/>
          </p:cNvSpPr>
          <p:nvPr/>
        </p:nvSpPr>
        <p:spPr bwMode="auto">
          <a:xfrm>
            <a:off x="1477816" y="2367030"/>
            <a:ext cx="4180709" cy="47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endParaRPr lang="en-US" altLang="zh-CN" sz="2800" b="1" spc="300" dirty="0">
              <a:solidFill>
                <a:srgbClr val="66CCFF"/>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1" name="Rectangle 8"/>
          <p:cNvSpPr>
            <a:spLocks noChangeArrowheads="1"/>
          </p:cNvSpPr>
          <p:nvPr/>
        </p:nvSpPr>
        <p:spPr bwMode="auto">
          <a:xfrm>
            <a:off x="1413267" y="3461961"/>
            <a:ext cx="463919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  </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2" name="Rectangle 8"/>
          <p:cNvSpPr>
            <a:spLocks noChangeArrowheads="1"/>
          </p:cNvSpPr>
          <p:nvPr/>
        </p:nvSpPr>
        <p:spPr bwMode="auto">
          <a:xfrm>
            <a:off x="1415054" y="2869629"/>
            <a:ext cx="463919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   </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  </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1</a:t>
            </a:r>
            <a:endPar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00" y="946216"/>
            <a:ext cx="5027919" cy="233222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4845" y="3461961"/>
            <a:ext cx="2169571" cy="283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6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iterate type="lt">
                                    <p:tmPct val="50000"/>
                                  </p:iterate>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iterate type="lt">
                                    <p:tmPct val="20000"/>
                                  </p:iterate>
                                  <p:childTnLst>
                                    <p:set>
                                      <p:cBhvr>
                                        <p:cTn id="13" dur="1" fill="hold">
                                          <p:stCondLst>
                                            <p:cond delay="0"/>
                                          </p:stCondLst>
                                        </p:cTn>
                                        <p:tgtEl>
                                          <p:spTgt spid="9">
                                            <p:txEl>
                                              <p:pRg st="0" end="0"/>
                                            </p:txEl>
                                          </p:spTgt>
                                        </p:tgtEl>
                                        <p:attrNameLst>
                                          <p:attrName>style.visibility</p:attrName>
                                        </p:attrNameLst>
                                      </p:cBhvr>
                                      <p:to>
                                        <p:strVal val="visible"/>
                                      </p:to>
                                    </p:set>
                                    <p:anim calcmode="lin" valueType="num">
                                      <p:cBhvr>
                                        <p:cTn id="14" dur="5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15" dur="5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iterate type="lt">
                                    <p:tmPct val="20000"/>
                                  </p:iterate>
                                  <p:childTnLst>
                                    <p:set>
                                      <p:cBhvr>
                                        <p:cTn id="20" dur="1" fill="hold">
                                          <p:stCondLst>
                                            <p:cond delay="0"/>
                                          </p:stCondLst>
                                        </p:cTn>
                                        <p:tgtEl>
                                          <p:spTgt spid="10">
                                            <p:txEl>
                                              <p:pRg st="0" end="0"/>
                                            </p:txEl>
                                          </p:spTgt>
                                        </p:tgtEl>
                                        <p:attrNameLst>
                                          <p:attrName>style.visibility</p:attrName>
                                        </p:attrNameLst>
                                      </p:cBhvr>
                                      <p:to>
                                        <p:strVal val="visible"/>
                                      </p:to>
                                    </p:set>
                                    <p:anim calcmode="lin" valueType="num">
                                      <p:cBhvr>
                                        <p:cTn id="21" dur="5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22" dur="5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iterate type="lt">
                                    <p:tmPct val="2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p:cTn id="28" dur="500" fill="hold"/>
                                        <p:tgtEl>
                                          <p:spTgt spid="12">
                                            <p:txEl>
                                              <p:pRg st="0" end="0"/>
                                            </p:txEl>
                                          </p:spTgt>
                                        </p:tgtEl>
                                        <p:attrNameLst>
                                          <p:attrName>ppt_w</p:attrName>
                                        </p:attrNameLst>
                                      </p:cBhvr>
                                      <p:tavLst>
                                        <p:tav tm="0">
                                          <p:val>
                                            <p:strVal val="#ppt_w*0.70"/>
                                          </p:val>
                                        </p:tav>
                                        <p:tav tm="100000">
                                          <p:val>
                                            <p:strVal val="#ppt_w"/>
                                          </p:val>
                                        </p:tav>
                                      </p:tavLst>
                                    </p:anim>
                                    <p:anim calcmode="lin" valueType="num">
                                      <p:cBhvr>
                                        <p:cTn id="29" dur="500" fill="hold"/>
                                        <p:tgtEl>
                                          <p:spTgt spid="12">
                                            <p:txEl>
                                              <p:pRg st="0" end="0"/>
                                            </p:txEl>
                                          </p:spTgt>
                                        </p:tgtEl>
                                        <p:attrNameLst>
                                          <p:attrName>ppt_h</p:attrName>
                                        </p:attrNameLst>
                                      </p:cBhvr>
                                      <p:tavLst>
                                        <p:tav tm="0">
                                          <p:val>
                                            <p:strVal val="#ppt_h"/>
                                          </p:val>
                                        </p:tav>
                                        <p:tav tm="100000">
                                          <p:val>
                                            <p:strVal val="#ppt_h"/>
                                          </p:val>
                                        </p:tav>
                                      </p:tavLst>
                                    </p:anim>
                                    <p:animEffect transition="in" filter="fade">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iterate type="lt">
                                    <p:tmPct val="20000"/>
                                  </p:iterate>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p:cTn id="35" dur="500" fill="hold"/>
                                        <p:tgtEl>
                                          <p:spTgt spid="11">
                                            <p:txEl>
                                              <p:pRg st="0" end="0"/>
                                            </p:txEl>
                                          </p:spTgt>
                                        </p:tgtEl>
                                        <p:attrNameLst>
                                          <p:attrName>ppt_w</p:attrName>
                                        </p:attrNameLst>
                                      </p:cBhvr>
                                      <p:tavLst>
                                        <p:tav tm="0">
                                          <p:val>
                                            <p:strVal val="#ppt_w*0.70"/>
                                          </p:val>
                                        </p:tav>
                                        <p:tav tm="100000">
                                          <p:val>
                                            <p:strVal val="#ppt_w"/>
                                          </p:val>
                                        </p:tav>
                                      </p:tavLst>
                                    </p:anim>
                                    <p:anim calcmode="lin" valueType="num">
                                      <p:cBhvr>
                                        <p:cTn id="36" dur="500" fill="hold"/>
                                        <p:tgtEl>
                                          <p:spTgt spid="11">
                                            <p:txEl>
                                              <p:pRg st="0" end="0"/>
                                            </p:txEl>
                                          </p:spTgt>
                                        </p:tgtEl>
                                        <p:attrNameLst>
                                          <p:attrName>ppt_h</p:attrName>
                                        </p:attrNameLst>
                                      </p:cBhvr>
                                      <p:tavLst>
                                        <p:tav tm="0">
                                          <p:val>
                                            <p:strVal val="#ppt_h"/>
                                          </p:val>
                                        </p:tav>
                                        <p:tav tm="100000">
                                          <p:val>
                                            <p:strVal val="#ppt_h"/>
                                          </p:val>
                                        </p:tav>
                                      </p:tavLst>
                                    </p:anim>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wipe(left)">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wipe(left)">
                                      <p:cBhvr>
                                        <p:cTn id="47" dur="500"/>
                                        <p:tgtEl>
                                          <p:spTgt spid="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2" end="2"/>
                                            </p:txEl>
                                          </p:spTgt>
                                        </p:tgtEl>
                                        <p:attrNameLst>
                                          <p:attrName>style.visibility</p:attrName>
                                        </p:attrNameLst>
                                      </p:cBhvr>
                                      <p:to>
                                        <p:strVal val="visible"/>
                                      </p:to>
                                    </p:set>
                                    <p:animEffect transition="in" filter="wipe(left)">
                                      <p:cBhvr>
                                        <p:cTn id="5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并行加法器进位链</a:t>
            </a:r>
            <a:r>
              <a:rPr lang="en-US" altLang="zh-CN" dirty="0">
                <a:latin typeface="Arial" panose="020B0604020202020204" pitchFamily="34" charset="0"/>
              </a:rPr>
              <a:t>…</a:t>
            </a:r>
            <a:endParaRPr lang="zh-CN" altLang="en-US" dirty="0"/>
          </a:p>
        </p:txBody>
      </p:sp>
      <p:sp>
        <p:nvSpPr>
          <p:cNvPr id="12" name="Rectangle 3"/>
          <p:cNvSpPr>
            <a:spLocks noChangeArrowheads="1"/>
          </p:cNvSpPr>
          <p:nvPr/>
        </p:nvSpPr>
        <p:spPr bwMode="auto">
          <a:xfrm>
            <a:off x="1022972" y="1157221"/>
            <a:ext cx="64611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sp>
        <p:nvSpPr>
          <p:cNvPr id="13" name="Rectangle 4"/>
          <p:cNvSpPr>
            <a:spLocks noChangeArrowheads="1"/>
          </p:cNvSpPr>
          <p:nvPr/>
        </p:nvSpPr>
        <p:spPr bwMode="auto">
          <a:xfrm>
            <a:off x="1022972" y="2113732"/>
            <a:ext cx="95567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1  </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sp>
        <p:nvSpPr>
          <p:cNvPr id="15" name="Rectangle 6"/>
          <p:cNvSpPr>
            <a:spLocks noChangeArrowheads="1"/>
          </p:cNvSpPr>
          <p:nvPr/>
        </p:nvSpPr>
        <p:spPr bwMode="auto">
          <a:xfrm>
            <a:off x="1022972" y="3625032"/>
            <a:ext cx="10238884" cy="216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a:p>
            <a:pPr algn="l" eaLnBrk="1" hangingPunct="1">
              <a:lnSpc>
                <a:spcPct val="150000"/>
              </a:lnSpc>
              <a:buFont typeface="Wingdings" panose="05000000000000000000" pitchFamily="2" charset="2"/>
              <a:buNone/>
            </a:pP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 name="直接连接符 6"/>
          <p:cNvCxnSpPr/>
          <p:nvPr/>
        </p:nvCxnSpPr>
        <p:spPr>
          <a:xfrm>
            <a:off x="2046514" y="1834245"/>
            <a:ext cx="14369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87914" y="2813964"/>
            <a:ext cx="3955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8944" y="1834245"/>
            <a:ext cx="2169571" cy="283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22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wipe(left)">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left)">
                                      <p:cBhvr>
                                        <p:cTn id="32" dur="500"/>
                                        <p:tgtEl>
                                          <p:spTgt spid="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animEffect transition="in" filter="wipe(left)">
                                      <p:cBhvr>
                                        <p:cTn id="37" dur="500"/>
                                        <p:tgtEl>
                                          <p:spTgt spid="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
                                            <p:txEl>
                                              <p:pRg st="2" end="2"/>
                                            </p:txEl>
                                          </p:spTgt>
                                        </p:tgtEl>
                                        <p:attrNameLst>
                                          <p:attrName>style.visibility</p:attrName>
                                        </p:attrNameLst>
                                      </p:cBhvr>
                                      <p:to>
                                        <p:strVal val="visible"/>
                                      </p:to>
                                    </p:set>
                                    <p:animEffect transition="in" filter="wipe(left)">
                                      <p:cBhvr>
                                        <p:cTn id="4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并行加法器进位链</a:t>
            </a:r>
            <a:r>
              <a:rPr lang="en-US" altLang="zh-CN" dirty="0">
                <a:latin typeface="Arial" panose="020B0604020202020204" pitchFamily="34" charset="0"/>
              </a:rPr>
              <a:t>…</a:t>
            </a:r>
            <a:endParaRPr lang="zh-CN" altLang="en-US" dirty="0"/>
          </a:p>
        </p:txBody>
      </p:sp>
      <p:sp>
        <p:nvSpPr>
          <p:cNvPr id="4" name="Rectangle 4"/>
          <p:cNvSpPr>
            <a:spLocks noChangeArrowheads="1"/>
          </p:cNvSpPr>
          <p:nvPr/>
        </p:nvSpPr>
        <p:spPr bwMode="auto">
          <a:xfrm>
            <a:off x="767368" y="1316622"/>
            <a:ext cx="11036300" cy="674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None/>
            </a:pPr>
            <a:r>
              <a:rPr lang="en-US" altLang="zh-CN" b="1" dirty="0">
                <a:latin typeface="Courier New" panose="02070309020205020404" pitchFamily="49" charset="0"/>
                <a:ea typeface="微软雅黑" panose="020B0503020204020204" pitchFamily="34" charset="-122"/>
                <a:cs typeface="Courier New" panose="02070309020205020404" pitchFamily="49" charset="0"/>
              </a:rPr>
              <a:t>C</a:t>
            </a:r>
            <a:r>
              <a:rPr lang="en-US" altLang="zh-CN" b="1" baseline="-25000" dirty="0">
                <a:latin typeface="Courier New" panose="02070309020205020404" pitchFamily="49" charset="0"/>
                <a:ea typeface="微软雅黑" panose="020B0503020204020204" pitchFamily="34" charset="-122"/>
                <a:cs typeface="Courier New" panose="02070309020205020404" pitchFamily="49" charset="0"/>
              </a:rPr>
              <a:t>n </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b="1"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dirty="0" err="1">
                <a:solidFill>
                  <a:srgbClr val="0000CC"/>
                </a:solidFill>
                <a:latin typeface="Courier New" panose="02070309020205020404" pitchFamily="49" charset="0"/>
                <a:ea typeface="微软雅黑" panose="020B0503020204020204" pitchFamily="34" charset="-122"/>
                <a:cs typeface="Courier New" panose="02070309020205020404" pitchFamily="49" charset="0"/>
              </a:rPr>
              <a:t>n</a:t>
            </a: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n-1</a:t>
            </a: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n-2</a:t>
            </a: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n-2</a:t>
            </a:r>
            <a:r>
              <a:rPr lang="en-US" altLang="zh-CN"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n-3 </a:t>
            </a:r>
            <a:r>
              <a:rPr lang="en-US" altLang="zh-CN" b="1"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n-1</a:t>
            </a:r>
            <a:r>
              <a:rPr lang="en-US" altLang="zh-CN"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a:p>
            <a:pPr>
              <a:buNone/>
            </a:pPr>
            <a:endParaRPr lang="en-US" altLang="zh-CN"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a:p>
            <a:pPr algn="l" eaLnBrk="1" hangingPunct="1">
              <a:buFont typeface="Wingdings" panose="05000000000000000000" pitchFamily="2" charset="2"/>
              <a:buNone/>
            </a:pPr>
            <a:endParaRPr lang="en-US" altLang="zh-CN" baseline="-25000" dirty="0">
              <a:solidFill>
                <a:srgbClr val="008000"/>
              </a:solidFill>
              <a:latin typeface="Arial Rounded MT Bold" panose="020F0704030504030204" pitchFamily="34" charset="0"/>
              <a:ea typeface="微软雅黑" panose="020B0503020204020204" pitchFamily="34" charset="-122"/>
            </a:endParaRPr>
          </a:p>
        </p:txBody>
      </p:sp>
      <p:sp>
        <p:nvSpPr>
          <p:cNvPr id="7" name="内容占位符 2"/>
          <p:cNvSpPr>
            <a:spLocks noGrp="1"/>
          </p:cNvSpPr>
          <p:nvPr>
            <p:ph idx="1"/>
          </p:nvPr>
        </p:nvSpPr>
        <p:spPr>
          <a:xfrm>
            <a:off x="767368" y="2195658"/>
            <a:ext cx="10515599" cy="3204679"/>
          </a:xfrm>
        </p:spPr>
        <p:txBody>
          <a:bodyPr>
            <a:noAutofit/>
          </a:bodyPr>
          <a:lstStyle/>
          <a:p>
            <a:r>
              <a:rPr lang="zh-CN" altLang="en-US" dirty="0">
                <a:latin typeface="Arial Rounded MT Bold" panose="020F0704030504030204" pitchFamily="34" charset="0"/>
              </a:rPr>
              <a:t>各个进位</a:t>
            </a:r>
            <a:r>
              <a:rPr lang="en-US" altLang="zh-CN" b="1" dirty="0" err="1">
                <a:latin typeface="Courier New" panose="02070309020205020404" pitchFamily="49" charset="0"/>
                <a:cs typeface="Courier New" panose="02070309020205020404" pitchFamily="49" charset="0"/>
              </a:rPr>
              <a:t>C</a:t>
            </a:r>
            <a:r>
              <a:rPr lang="en-US" altLang="zh-CN" b="1" baseline="-25000" dirty="0" err="1">
                <a:latin typeface="Courier New" panose="02070309020205020404" pitchFamily="49" charset="0"/>
                <a:cs typeface="Courier New" panose="02070309020205020404" pitchFamily="49" charset="0"/>
              </a:rPr>
              <a:t>n</a:t>
            </a:r>
            <a:r>
              <a:rPr lang="zh-CN" altLang="en-US" dirty="0">
                <a:latin typeface="Arial Rounded MT Bold" panose="020F0704030504030204" pitchFamily="34" charset="0"/>
              </a:rPr>
              <a:t>独立生成</a:t>
            </a:r>
            <a:endParaRPr lang="en-US" altLang="zh-CN" dirty="0">
              <a:latin typeface="Arial Rounded MT Bold" panose="020F0704030504030204" pitchFamily="34" charset="0"/>
            </a:endParaRPr>
          </a:p>
          <a:p>
            <a:pPr lvl="1"/>
            <a:r>
              <a:rPr lang="zh-CN" altLang="en-US" dirty="0">
                <a:latin typeface="Arial Rounded MT Bold" panose="020F0704030504030204" pitchFamily="34" charset="0"/>
              </a:rPr>
              <a:t>仅与参与运算的</a:t>
            </a:r>
            <a:r>
              <a:rPr lang="en-US" altLang="zh-CN" dirty="0">
                <a:latin typeface="Arial Rounded MT Bold" panose="020F0704030504030204" pitchFamily="34" charset="0"/>
              </a:rPr>
              <a:t>X</a:t>
            </a:r>
            <a:r>
              <a:rPr lang="zh-CN" altLang="en-US" dirty="0">
                <a:latin typeface="Arial Rounded MT Bold" panose="020F0704030504030204" pitchFamily="34" charset="0"/>
              </a:rPr>
              <a:t>和</a:t>
            </a:r>
            <a:r>
              <a:rPr lang="en-US" altLang="zh-CN" dirty="0">
                <a:latin typeface="Arial Rounded MT Bold" panose="020F0704030504030204" pitchFamily="34" charset="0"/>
              </a:rPr>
              <a:t>Y</a:t>
            </a:r>
            <a:r>
              <a:rPr lang="zh-CN" altLang="en-US" dirty="0">
                <a:latin typeface="Arial Rounded MT Bold" panose="020F0704030504030204" pitchFamily="34" charset="0"/>
              </a:rPr>
              <a:t>以及最低位进位输入</a:t>
            </a:r>
            <a:r>
              <a:rPr lang="en-US" altLang="zh-CN" dirty="0">
                <a:solidFill>
                  <a:srgbClr val="00B050"/>
                </a:solidFill>
                <a:latin typeface="Arial Rounded MT Bold" panose="020F0704030504030204" pitchFamily="34" charset="0"/>
              </a:rPr>
              <a:t>C</a:t>
            </a:r>
            <a:r>
              <a:rPr lang="en-US" altLang="zh-CN" baseline="-25000" dirty="0">
                <a:solidFill>
                  <a:srgbClr val="00B050"/>
                </a:solidFill>
                <a:latin typeface="Arial Rounded MT Bold" panose="020F0704030504030204" pitchFamily="34" charset="0"/>
              </a:rPr>
              <a:t>0</a:t>
            </a:r>
            <a:r>
              <a:rPr lang="zh-CN" altLang="en-US" dirty="0">
                <a:latin typeface="Arial Rounded MT Bold" panose="020F0704030504030204" pitchFamily="34" charset="0"/>
              </a:rPr>
              <a:t>有关</a:t>
            </a:r>
            <a:endParaRPr lang="en-US" altLang="zh-CN" dirty="0">
              <a:latin typeface="Arial Rounded MT Bold" panose="020F0704030504030204" pitchFamily="34" charset="0"/>
            </a:endParaRPr>
          </a:p>
          <a:p>
            <a:pPr lvl="1"/>
            <a:r>
              <a:rPr lang="zh-CN" altLang="en-US" dirty="0">
                <a:latin typeface="Arial Rounded MT Bold" panose="020F0704030504030204" pitchFamily="34" charset="0"/>
              </a:rPr>
              <a:t>参与运算</a:t>
            </a:r>
            <a:r>
              <a:rPr lang="en-US" altLang="zh-CN" dirty="0">
                <a:latin typeface="Arial Rounded MT Bold" panose="020F0704030504030204" pitchFamily="34" charset="0"/>
              </a:rPr>
              <a:t>X</a:t>
            </a:r>
            <a:r>
              <a:rPr lang="en-US" altLang="zh-CN" baseline="-25000" dirty="0">
                <a:latin typeface="Arial Rounded MT Bold" panose="020F0704030504030204" pitchFamily="34" charset="0"/>
              </a:rPr>
              <a:t>n</a:t>
            </a:r>
            <a:r>
              <a:rPr lang="zh-CN" altLang="en-US" dirty="0">
                <a:latin typeface="Arial Rounded MT Bold" panose="020F0704030504030204" pitchFamily="34" charset="0"/>
              </a:rPr>
              <a:t>、</a:t>
            </a:r>
            <a:r>
              <a:rPr lang="en-US" altLang="zh-CN" dirty="0">
                <a:latin typeface="Arial Rounded MT Bold" panose="020F0704030504030204" pitchFamily="34" charset="0"/>
              </a:rPr>
              <a:t>Y</a:t>
            </a:r>
            <a:r>
              <a:rPr lang="en-US" altLang="zh-CN" baseline="-25000" dirty="0">
                <a:latin typeface="Arial Rounded MT Bold" panose="020F0704030504030204" pitchFamily="34" charset="0"/>
              </a:rPr>
              <a:t>n</a:t>
            </a:r>
            <a:r>
              <a:rPr lang="zh-CN" altLang="en-US" dirty="0">
                <a:latin typeface="Arial Rounded MT Bold" panose="020F0704030504030204" pitchFamily="34" charset="0"/>
              </a:rPr>
              <a:t>以及</a:t>
            </a:r>
            <a:r>
              <a:rPr lang="en-US" altLang="zh-CN" dirty="0">
                <a:solidFill>
                  <a:srgbClr val="00B050"/>
                </a:solidFill>
                <a:latin typeface="Arial Rounded MT Bold" panose="020F0704030504030204" pitchFamily="34" charset="0"/>
              </a:rPr>
              <a:t>C</a:t>
            </a:r>
            <a:r>
              <a:rPr lang="en-US" altLang="zh-CN" baseline="-25000" dirty="0">
                <a:solidFill>
                  <a:srgbClr val="00B050"/>
                </a:solidFill>
                <a:latin typeface="Arial Rounded MT Bold" panose="020F0704030504030204" pitchFamily="34" charset="0"/>
              </a:rPr>
              <a:t>0</a:t>
            </a:r>
            <a:r>
              <a:rPr lang="zh-CN" altLang="en-US" dirty="0">
                <a:latin typeface="Arial Rounded MT Bold" panose="020F0704030504030204" pitchFamily="34" charset="0"/>
              </a:rPr>
              <a:t>稳定后，可以立即生成所有的</a:t>
            </a:r>
            <a:r>
              <a:rPr lang="en-US" altLang="zh-CN" b="1" dirty="0" err="1">
                <a:solidFill>
                  <a:srgbClr val="0000CC"/>
                </a:solidFill>
                <a:latin typeface="Courier New" panose="02070309020205020404" pitchFamily="49" charset="0"/>
                <a:cs typeface="Courier New" panose="02070309020205020404" pitchFamily="49" charset="0"/>
              </a:rPr>
              <a:t>G</a:t>
            </a:r>
            <a:r>
              <a:rPr lang="en-US" altLang="zh-CN" b="1" baseline="-25000" dirty="0" err="1">
                <a:solidFill>
                  <a:srgbClr val="0000CC"/>
                </a:solidFill>
                <a:latin typeface="Courier New" panose="02070309020205020404" pitchFamily="49" charset="0"/>
                <a:cs typeface="Courier New" panose="02070309020205020404" pitchFamily="49" charset="0"/>
              </a:rPr>
              <a:t>n</a:t>
            </a:r>
            <a:r>
              <a:rPr lang="zh-CN" altLang="en-US" dirty="0">
                <a:latin typeface="Arial Rounded MT Bold" panose="020F0704030504030204" pitchFamily="34" charset="0"/>
              </a:rPr>
              <a:t>和</a:t>
            </a:r>
            <a:r>
              <a:rPr lang="en-US" altLang="zh-CN" b="1" dirty="0" err="1">
                <a:latin typeface="Courier New" panose="02070309020205020404" pitchFamily="49" charset="0"/>
                <a:cs typeface="Courier New" panose="02070309020205020404" pitchFamily="49" charset="0"/>
              </a:rPr>
              <a:t>P</a:t>
            </a:r>
            <a:r>
              <a:rPr lang="en-US" altLang="zh-CN" b="1" baseline="-25000" dirty="0" err="1">
                <a:latin typeface="Courier New" panose="02070309020205020404" pitchFamily="49" charset="0"/>
                <a:cs typeface="Courier New" panose="02070309020205020404" pitchFamily="49" charset="0"/>
              </a:rPr>
              <a:t>n</a:t>
            </a:r>
            <a:r>
              <a:rPr lang="zh-CN" altLang="en-US" dirty="0">
                <a:latin typeface="Arial Rounded MT Bold" panose="020F0704030504030204" pitchFamily="34" charset="0"/>
              </a:rPr>
              <a:t>和以及</a:t>
            </a:r>
            <a:r>
              <a:rPr lang="en-US" altLang="zh-CN" b="1" dirty="0" err="1">
                <a:solidFill>
                  <a:srgbClr val="00B050"/>
                </a:solidFill>
                <a:latin typeface="Courier New" panose="02070309020205020404" pitchFamily="49" charset="0"/>
                <a:cs typeface="Courier New" panose="02070309020205020404" pitchFamily="49" charset="0"/>
              </a:rPr>
              <a:t>C</a:t>
            </a:r>
            <a:r>
              <a:rPr lang="en-US" altLang="zh-CN" b="1" baseline="-25000" dirty="0" err="1">
                <a:solidFill>
                  <a:srgbClr val="00B050"/>
                </a:solidFill>
                <a:latin typeface="Courier New" panose="02070309020205020404" pitchFamily="49" charset="0"/>
                <a:cs typeface="Courier New" panose="02070309020205020404" pitchFamily="49" charset="0"/>
              </a:rPr>
              <a:t>n</a:t>
            </a:r>
            <a:r>
              <a:rPr lang="en-US" altLang="zh-CN" b="1" baseline="-25000" dirty="0">
                <a:latin typeface="Courier New" panose="02070309020205020404" pitchFamily="49" charset="0"/>
                <a:cs typeface="Courier New" panose="02070309020205020404" pitchFamily="49" charset="0"/>
              </a:rPr>
              <a:t> </a:t>
            </a:r>
            <a:endParaRPr lang="en-US" altLang="zh-CN" dirty="0">
              <a:latin typeface="Arial Rounded MT Bold" panose="020F0704030504030204" pitchFamily="34" charset="0"/>
            </a:endParaRPr>
          </a:p>
          <a:p>
            <a:r>
              <a:rPr lang="zh-CN" altLang="en-US" dirty="0">
                <a:latin typeface="Arial Rounded MT Bold" panose="020F0704030504030204" pitchFamily="34" charset="0"/>
              </a:rPr>
              <a:t>位数越长，进位链电路复杂度越高</a:t>
            </a:r>
          </a:p>
          <a:p>
            <a:r>
              <a:rPr lang="zh-CN" altLang="en-US" dirty="0">
                <a:latin typeface="Arial Rounded MT Bold" panose="020F0704030504030204" pitchFamily="34" charset="0"/>
              </a:rPr>
              <a:t>通常按照</a:t>
            </a:r>
            <a:r>
              <a:rPr lang="en-US" altLang="zh-CN" dirty="0">
                <a:latin typeface="Arial Rounded MT Bold" panose="020F0704030504030204" pitchFamily="34" charset="0"/>
              </a:rPr>
              <a:t>4</a:t>
            </a:r>
            <a:r>
              <a:rPr lang="zh-CN" altLang="en-US" dirty="0">
                <a:latin typeface="Arial Rounded MT Bold" panose="020F0704030504030204" pitchFamily="34" charset="0"/>
              </a:rPr>
              <a:t>位一组进行分组运算</a:t>
            </a:r>
          </a:p>
        </p:txBody>
      </p:sp>
      <p:sp>
        <p:nvSpPr>
          <p:cNvPr id="3" name="矩形 2">
            <a:extLst>
              <a:ext uri="{FF2B5EF4-FFF2-40B4-BE49-F238E27FC236}">
                <a16:creationId xmlns:a16="http://schemas.microsoft.com/office/drawing/2014/main" id="{2290C2DB-69BD-4598-AC41-31D98C162358}"/>
              </a:ext>
            </a:extLst>
          </p:cNvPr>
          <p:cNvSpPr/>
          <p:nvPr/>
        </p:nvSpPr>
        <p:spPr>
          <a:xfrm>
            <a:off x="767368" y="5373288"/>
            <a:ext cx="9581469" cy="584775"/>
          </a:xfrm>
          <a:prstGeom prst="rect">
            <a:avLst/>
          </a:prstGeom>
        </p:spPr>
        <p:txBody>
          <a:bodyPr wrap="none">
            <a:spAutoFit/>
          </a:bodyPr>
          <a:lstStyle/>
          <a:p>
            <a:pPr>
              <a:buNone/>
            </a:pP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3200" b="1" spc="300" baseline="-25000" dirty="0">
                <a:latin typeface="Courier New" panose="02070309020205020404" pitchFamily="49" charset="0"/>
                <a:ea typeface="微软雅黑" panose="020B0503020204020204" pitchFamily="34" charset="-122"/>
                <a:cs typeface="Courier New" panose="02070309020205020404" pitchFamily="49" charset="0"/>
              </a:rPr>
              <a:t>4 </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3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3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3200" b="1" spc="3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2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9250" y="2271488"/>
            <a:ext cx="2169571" cy="283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73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wipe(left)">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left)">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wipe(left)">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uiExpand="1" build="p"/>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与门异或门电路</a:t>
            </a:r>
            <a:endParaRPr lang="zh-CN" altLang="en-US" dirty="0"/>
          </a:p>
        </p:txBody>
      </p:sp>
      <p:sp>
        <p:nvSpPr>
          <p:cNvPr id="65" name="内容占位符 2"/>
          <p:cNvSpPr txBox="1">
            <a:spLocks/>
          </p:cNvSpPr>
          <p:nvPr/>
        </p:nvSpPr>
        <p:spPr>
          <a:xfrm>
            <a:off x="4574664" y="5415671"/>
            <a:ext cx="3249232" cy="49365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1 </a:t>
            </a:r>
            <a:r>
              <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级门电路延迟</a:t>
            </a:r>
          </a:p>
          <a:p>
            <a:pPr algn="ct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14" name="组合 113"/>
          <p:cNvGrpSpPr/>
          <p:nvPr/>
        </p:nvGrpSpPr>
        <p:grpSpPr>
          <a:xfrm>
            <a:off x="2470200" y="1424940"/>
            <a:ext cx="7162800" cy="3389282"/>
            <a:chOff x="2470200" y="1424940"/>
            <a:chExt cx="7162800" cy="3389282"/>
          </a:xfrm>
        </p:grpSpPr>
        <p:sp>
          <p:nvSpPr>
            <p:cNvPr id="4" name="Rectangle 2"/>
            <p:cNvSpPr>
              <a:spLocks noChangeArrowheads="1"/>
            </p:cNvSpPr>
            <p:nvPr/>
          </p:nvSpPr>
          <p:spPr bwMode="auto">
            <a:xfrm>
              <a:off x="2470200" y="2244839"/>
              <a:ext cx="7162800" cy="1916778"/>
            </a:xfrm>
            <a:prstGeom prst="rect">
              <a:avLst/>
            </a:prstGeom>
            <a:solidFill>
              <a:srgbClr val="99FFCC"/>
            </a:solidFill>
            <a:ln w="19050">
              <a:solidFill>
                <a:schemeClr val="accent2"/>
              </a:solidFill>
              <a:miter lim="800000"/>
              <a:headEnd/>
              <a:tailEnd/>
            </a:ln>
            <a:effectLst>
              <a:outerShdw blurRad="50800" dist="635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sz="360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3" name="Rectangle 138"/>
            <p:cNvSpPr>
              <a:spLocks noChangeArrowheads="1"/>
            </p:cNvSpPr>
            <p:nvPr/>
          </p:nvSpPr>
          <p:spPr bwMode="auto">
            <a:xfrm>
              <a:off x="2908425"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4    </a:t>
              </a: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4</a:t>
              </a:r>
            </a:p>
          </p:txBody>
        </p:sp>
        <p:grpSp>
          <p:nvGrpSpPr>
            <p:cNvPr id="3" name="组合 2"/>
            <p:cNvGrpSpPr/>
            <p:nvPr/>
          </p:nvGrpSpPr>
          <p:grpSpPr>
            <a:xfrm>
              <a:off x="2823260" y="1882140"/>
              <a:ext cx="1424940" cy="2898918"/>
              <a:chOff x="2823260" y="1882140"/>
              <a:chExt cx="1424940" cy="2898918"/>
            </a:xfrm>
          </p:grpSpPr>
          <p:sp>
            <p:nvSpPr>
              <p:cNvPr id="51"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4</a:t>
                </a: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4</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55"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56" name="Line 141"/>
              <p:cNvSpPr>
                <a:spLocks noChangeShapeType="1"/>
              </p:cNvSpPr>
              <p:nvPr/>
            </p:nvSpPr>
            <p:spPr bwMode="auto">
              <a:xfrm>
                <a:off x="30290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7" name="Line 142"/>
              <p:cNvSpPr>
                <a:spLocks noChangeShapeType="1"/>
              </p:cNvSpPr>
              <p:nvPr/>
            </p:nvSpPr>
            <p:spPr bwMode="auto">
              <a:xfrm>
                <a:off x="33338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8" name="Line 143"/>
              <p:cNvSpPr>
                <a:spLocks noChangeShapeType="1"/>
              </p:cNvSpPr>
              <p:nvPr/>
            </p:nvSpPr>
            <p:spPr bwMode="auto">
              <a:xfrm>
                <a:off x="3029000" y="34748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59" name="Line 144"/>
              <p:cNvSpPr>
                <a:spLocks noChangeShapeType="1"/>
              </p:cNvSpPr>
              <p:nvPr/>
            </p:nvSpPr>
            <p:spPr bwMode="auto">
              <a:xfrm>
                <a:off x="3332897" y="37034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0" name="Line 145"/>
              <p:cNvSpPr>
                <a:spLocks noChangeShapeType="1"/>
              </p:cNvSpPr>
              <p:nvPr/>
            </p:nvSpPr>
            <p:spPr bwMode="auto">
              <a:xfrm>
                <a:off x="3791000" y="3170064"/>
                <a:ext cx="0" cy="3048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1" name="Line 146"/>
              <p:cNvSpPr>
                <a:spLocks noChangeShapeType="1"/>
              </p:cNvSpPr>
              <p:nvPr/>
            </p:nvSpPr>
            <p:spPr bwMode="auto">
              <a:xfrm>
                <a:off x="4095800" y="3170064"/>
                <a:ext cx="0" cy="5334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2"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64"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6"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4"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67"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4499659" y="1915304"/>
              <a:ext cx="1424940" cy="2898918"/>
              <a:chOff x="2823260" y="1882140"/>
              <a:chExt cx="1424940" cy="2898918"/>
            </a:xfrm>
          </p:grpSpPr>
          <p:sp>
            <p:nvSpPr>
              <p:cNvPr id="69"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3</a:t>
                </a: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3</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70"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71" name="Line 141"/>
              <p:cNvSpPr>
                <a:spLocks noChangeShapeType="1"/>
              </p:cNvSpPr>
              <p:nvPr/>
            </p:nvSpPr>
            <p:spPr bwMode="auto">
              <a:xfrm>
                <a:off x="30290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2" name="Line 142"/>
              <p:cNvSpPr>
                <a:spLocks noChangeShapeType="1"/>
              </p:cNvSpPr>
              <p:nvPr/>
            </p:nvSpPr>
            <p:spPr bwMode="auto">
              <a:xfrm>
                <a:off x="33338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3" name="Line 143"/>
              <p:cNvSpPr>
                <a:spLocks noChangeShapeType="1"/>
              </p:cNvSpPr>
              <p:nvPr/>
            </p:nvSpPr>
            <p:spPr bwMode="auto">
              <a:xfrm>
                <a:off x="3029000" y="34748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4" name="Line 144"/>
              <p:cNvSpPr>
                <a:spLocks noChangeShapeType="1"/>
              </p:cNvSpPr>
              <p:nvPr/>
            </p:nvSpPr>
            <p:spPr bwMode="auto">
              <a:xfrm>
                <a:off x="3332897" y="37034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5" name="Line 145"/>
              <p:cNvSpPr>
                <a:spLocks noChangeShapeType="1"/>
              </p:cNvSpPr>
              <p:nvPr/>
            </p:nvSpPr>
            <p:spPr bwMode="auto">
              <a:xfrm>
                <a:off x="3791000" y="3170064"/>
                <a:ext cx="0" cy="3048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6" name="Line 146"/>
              <p:cNvSpPr>
                <a:spLocks noChangeShapeType="1"/>
              </p:cNvSpPr>
              <p:nvPr/>
            </p:nvSpPr>
            <p:spPr bwMode="auto">
              <a:xfrm>
                <a:off x="4095800" y="3170064"/>
                <a:ext cx="0" cy="5334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7"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78"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9"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0"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81"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6176057" y="1906169"/>
              <a:ext cx="1424940" cy="2898918"/>
              <a:chOff x="2823260" y="1882140"/>
              <a:chExt cx="1424940" cy="2898918"/>
            </a:xfrm>
          </p:grpSpPr>
          <p:sp>
            <p:nvSpPr>
              <p:cNvPr id="83"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2</a:t>
                </a: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2</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84"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85" name="Line 141"/>
              <p:cNvSpPr>
                <a:spLocks noChangeShapeType="1"/>
              </p:cNvSpPr>
              <p:nvPr/>
            </p:nvSpPr>
            <p:spPr bwMode="auto">
              <a:xfrm>
                <a:off x="30290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6" name="Line 142"/>
              <p:cNvSpPr>
                <a:spLocks noChangeShapeType="1"/>
              </p:cNvSpPr>
              <p:nvPr/>
            </p:nvSpPr>
            <p:spPr bwMode="auto">
              <a:xfrm>
                <a:off x="33338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7" name="Line 143"/>
              <p:cNvSpPr>
                <a:spLocks noChangeShapeType="1"/>
              </p:cNvSpPr>
              <p:nvPr/>
            </p:nvSpPr>
            <p:spPr bwMode="auto">
              <a:xfrm>
                <a:off x="3029000" y="34748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8" name="Line 144"/>
              <p:cNvSpPr>
                <a:spLocks noChangeShapeType="1"/>
              </p:cNvSpPr>
              <p:nvPr/>
            </p:nvSpPr>
            <p:spPr bwMode="auto">
              <a:xfrm>
                <a:off x="3332897" y="37034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89" name="Line 145"/>
              <p:cNvSpPr>
                <a:spLocks noChangeShapeType="1"/>
              </p:cNvSpPr>
              <p:nvPr/>
            </p:nvSpPr>
            <p:spPr bwMode="auto">
              <a:xfrm>
                <a:off x="3791000" y="3170064"/>
                <a:ext cx="0" cy="3048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0" name="Line 146"/>
              <p:cNvSpPr>
                <a:spLocks noChangeShapeType="1"/>
              </p:cNvSpPr>
              <p:nvPr/>
            </p:nvSpPr>
            <p:spPr bwMode="auto">
              <a:xfrm>
                <a:off x="4095800" y="3170064"/>
                <a:ext cx="0" cy="5334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1"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92"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3"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4"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95"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grpSp>
          <p:nvGrpSpPr>
            <p:cNvPr id="96" name="组合 95"/>
            <p:cNvGrpSpPr/>
            <p:nvPr/>
          </p:nvGrpSpPr>
          <p:grpSpPr>
            <a:xfrm>
              <a:off x="7852455" y="1909734"/>
              <a:ext cx="1424940" cy="2898918"/>
              <a:chOff x="2823260" y="1882140"/>
              <a:chExt cx="1424940" cy="2898918"/>
            </a:xfrm>
          </p:grpSpPr>
          <p:sp>
            <p:nvSpPr>
              <p:cNvPr id="97" name="Rectangle 136"/>
              <p:cNvSpPr>
                <a:spLocks noChangeArrowheads="1"/>
              </p:cNvSpPr>
              <p:nvPr/>
            </p:nvSpPr>
            <p:spPr bwMode="auto">
              <a:xfrm>
                <a:off x="2823260" y="4400058"/>
                <a:ext cx="1219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X</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1</a:t>
                </a:r>
                <a:r>
                  <a:rPr lang="en-US" altLang="zh-CN" sz="2400" b="1" dirty="0">
                    <a:latin typeface="Courier New" panose="02070309020205020404" pitchFamily="49" charset="0"/>
                    <a:ea typeface="Segoe UI Black" panose="020B0A02040204020203" pitchFamily="34" charset="0"/>
                    <a:cs typeface="Courier New" panose="02070309020205020404" pitchFamily="49" charset="0"/>
                  </a:rPr>
                  <a:t>Y</a:t>
                </a:r>
                <a:r>
                  <a:rPr lang="en-US" altLang="zh-CN" sz="2400" b="1" baseline="-25000" dirty="0">
                    <a:latin typeface="Courier New" panose="02070309020205020404" pitchFamily="49" charset="0"/>
                    <a:ea typeface="Segoe UI Black" panose="020B0A02040204020203" pitchFamily="34" charset="0"/>
                    <a:cs typeface="Courier New" panose="02070309020205020404" pitchFamily="49" charset="0"/>
                  </a:rPr>
                  <a:t>1</a:t>
                </a:r>
                <a:endParaRPr lang="en-US" altLang="zh-CN" sz="2400" b="1" baseline="-25000" dirty="0">
                  <a:solidFill>
                    <a:schemeClr val="folHlink"/>
                  </a:solidFill>
                  <a:latin typeface="Courier New" panose="02070309020205020404" pitchFamily="49" charset="0"/>
                  <a:ea typeface="Segoe UI Black" panose="020B0A02040204020203" pitchFamily="34" charset="0"/>
                  <a:cs typeface="Courier New" panose="02070309020205020404" pitchFamily="49" charset="0"/>
                </a:endParaRPr>
              </a:p>
            </p:txBody>
          </p:sp>
          <p:sp>
            <p:nvSpPr>
              <p:cNvPr id="98" name="Rectangle 140"/>
              <p:cNvSpPr>
                <a:spLocks noChangeArrowheads="1"/>
              </p:cNvSpPr>
              <p:nvPr/>
            </p:nvSpPr>
            <p:spPr bwMode="auto">
              <a:xfrm>
                <a:off x="2876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99" name="Line 141"/>
              <p:cNvSpPr>
                <a:spLocks noChangeShapeType="1"/>
              </p:cNvSpPr>
              <p:nvPr/>
            </p:nvSpPr>
            <p:spPr bwMode="auto">
              <a:xfrm>
                <a:off x="30290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0" name="Line 142"/>
              <p:cNvSpPr>
                <a:spLocks noChangeShapeType="1"/>
              </p:cNvSpPr>
              <p:nvPr/>
            </p:nvSpPr>
            <p:spPr bwMode="auto">
              <a:xfrm>
                <a:off x="3333800" y="3170064"/>
                <a:ext cx="0" cy="12620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1" name="Line 143"/>
              <p:cNvSpPr>
                <a:spLocks noChangeShapeType="1"/>
              </p:cNvSpPr>
              <p:nvPr/>
            </p:nvSpPr>
            <p:spPr bwMode="auto">
              <a:xfrm>
                <a:off x="3029000" y="34748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2" name="Line 144"/>
              <p:cNvSpPr>
                <a:spLocks noChangeShapeType="1"/>
              </p:cNvSpPr>
              <p:nvPr/>
            </p:nvSpPr>
            <p:spPr bwMode="auto">
              <a:xfrm>
                <a:off x="3332897" y="3703464"/>
                <a:ext cx="76200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3" name="Line 145"/>
              <p:cNvSpPr>
                <a:spLocks noChangeShapeType="1"/>
              </p:cNvSpPr>
              <p:nvPr/>
            </p:nvSpPr>
            <p:spPr bwMode="auto">
              <a:xfrm>
                <a:off x="3791000" y="3170064"/>
                <a:ext cx="0" cy="3048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4" name="Line 146"/>
              <p:cNvSpPr>
                <a:spLocks noChangeShapeType="1"/>
              </p:cNvSpPr>
              <p:nvPr/>
            </p:nvSpPr>
            <p:spPr bwMode="auto">
              <a:xfrm>
                <a:off x="4095800" y="3170064"/>
                <a:ext cx="0" cy="53340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5" name="Line 147"/>
              <p:cNvSpPr>
                <a:spLocks noChangeShapeType="1"/>
              </p:cNvSpPr>
              <p:nvPr/>
            </p:nvSpPr>
            <p:spPr bwMode="auto">
              <a:xfrm flipV="1">
                <a:off x="318140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sp>
            <p:nvSpPr>
              <p:cNvPr id="106" name="Oval 149"/>
              <p:cNvSpPr>
                <a:spLocks noChangeArrowheads="1"/>
              </p:cNvSpPr>
              <p:nvPr/>
            </p:nvSpPr>
            <p:spPr bwMode="auto">
              <a:xfrm>
                <a:off x="3303639" y="36729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7" name="Oval 149"/>
              <p:cNvSpPr>
                <a:spLocks noChangeArrowheads="1"/>
              </p:cNvSpPr>
              <p:nvPr/>
            </p:nvSpPr>
            <p:spPr bwMode="auto">
              <a:xfrm>
                <a:off x="2998839" y="3444383"/>
                <a:ext cx="67416" cy="66675"/>
              </a:xfrm>
              <a:prstGeom prst="ellipse">
                <a:avLst/>
              </a:prstGeom>
              <a:solidFill>
                <a:schemeClr val="tx1"/>
              </a:solidFill>
              <a:ln w="19050">
                <a:solidFill>
                  <a:schemeClr val="tx1"/>
                </a:solidFill>
                <a:round/>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6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08" name="Rectangle 139"/>
              <p:cNvSpPr>
                <a:spLocks noChangeArrowheads="1"/>
              </p:cNvSpPr>
              <p:nvPr/>
            </p:nvSpPr>
            <p:spPr bwMode="auto">
              <a:xfrm>
                <a:off x="3638600" y="2789064"/>
                <a:ext cx="609600" cy="3810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0"/>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20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09" name="Line 147"/>
              <p:cNvSpPr>
                <a:spLocks noChangeShapeType="1"/>
              </p:cNvSpPr>
              <p:nvPr/>
            </p:nvSpPr>
            <p:spPr bwMode="auto">
              <a:xfrm flipV="1">
                <a:off x="3928160" y="1882140"/>
                <a:ext cx="0" cy="90692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sz="2800">
                  <a:latin typeface="Segoe UI Black" panose="020B0A02040204020203" pitchFamily="34" charset="0"/>
                  <a:cs typeface="Segoe UI Black" panose="020B0A02040204020203" pitchFamily="34" charset="0"/>
                </a:endParaRPr>
              </a:p>
            </p:txBody>
          </p:sp>
        </p:grpSp>
        <p:sp>
          <p:nvSpPr>
            <p:cNvPr id="111" name="Rectangle 138"/>
            <p:cNvSpPr>
              <a:spLocks noChangeArrowheads="1"/>
            </p:cNvSpPr>
            <p:nvPr/>
          </p:nvSpPr>
          <p:spPr bwMode="auto">
            <a:xfrm>
              <a:off x="4574664"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3    </a:t>
              </a: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3</a:t>
              </a:r>
            </a:p>
          </p:txBody>
        </p:sp>
        <p:sp>
          <p:nvSpPr>
            <p:cNvPr id="112" name="Rectangle 138"/>
            <p:cNvSpPr>
              <a:spLocks noChangeArrowheads="1"/>
            </p:cNvSpPr>
            <p:nvPr/>
          </p:nvSpPr>
          <p:spPr bwMode="auto">
            <a:xfrm>
              <a:off x="6252281"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2    </a:t>
              </a: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2</a:t>
              </a:r>
            </a:p>
          </p:txBody>
        </p:sp>
        <p:sp>
          <p:nvSpPr>
            <p:cNvPr id="113" name="Rectangle 138"/>
            <p:cNvSpPr>
              <a:spLocks noChangeArrowheads="1"/>
            </p:cNvSpPr>
            <p:nvPr/>
          </p:nvSpPr>
          <p:spPr bwMode="auto">
            <a:xfrm>
              <a:off x="7931220" y="1424940"/>
              <a:ext cx="13080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G</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1    </a:t>
              </a:r>
              <a:r>
                <a:rPr lang="en-US" altLang="zh-CN" sz="2400" b="1"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P</a:t>
              </a:r>
              <a:r>
                <a:rPr lang="en-US" altLang="zh-CN" sz="2400" b="1" baseline="-25000" dirty="0">
                  <a:solidFill>
                    <a:schemeClr val="accent2"/>
                  </a:solidFill>
                  <a:latin typeface="Courier New" panose="02070309020205020404" pitchFamily="49" charset="0"/>
                  <a:ea typeface="Segoe UI Black" panose="020B0A02040204020203" pitchFamily="34" charset="0"/>
                  <a:cs typeface="Courier New" panose="02070309020205020404" pitchFamily="49" charset="0"/>
                </a:rPr>
                <a:t>1</a:t>
              </a:r>
            </a:p>
          </p:txBody>
        </p:sp>
      </p:grpSp>
    </p:spTree>
    <p:extLst>
      <p:ext uri="{BB962C8B-B14F-4D97-AF65-F5344CB8AC3E}">
        <p14:creationId xmlns:p14="http://schemas.microsoft.com/office/powerpoint/2010/main" val="203964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先行进位电路</a:t>
            </a:r>
            <a:r>
              <a:rPr lang="en-US" altLang="zh-CN" dirty="0"/>
              <a:t>carry lookahead</a:t>
            </a:r>
            <a:endParaRPr lang="zh-CN" altLang="en-US" dirty="0"/>
          </a:p>
        </p:txBody>
      </p:sp>
      <p:sp>
        <p:nvSpPr>
          <p:cNvPr id="4" name="Rectangle 260"/>
          <p:cNvSpPr>
            <a:spLocks noChangeArrowheads="1"/>
          </p:cNvSpPr>
          <p:nvPr/>
        </p:nvSpPr>
        <p:spPr bwMode="auto">
          <a:xfrm>
            <a:off x="1943712" y="1900447"/>
            <a:ext cx="7940988" cy="3036260"/>
          </a:xfrm>
          <a:prstGeom prst="rect">
            <a:avLst/>
          </a:prstGeom>
          <a:solidFill>
            <a:schemeClr val="accent5">
              <a:lumMod val="20000"/>
              <a:lumOff val="80000"/>
            </a:schemeClr>
          </a:solidFill>
          <a:ln w="12700" cap="sq">
            <a:solidFill>
              <a:schemeClr val="tx1"/>
            </a:solidFill>
            <a:prstDash val="solid"/>
            <a:miter lim="800000"/>
            <a:headEnd/>
            <a:tailEnd/>
          </a:ln>
          <a:effectLst>
            <a:outerShdw blurRad="165100" dist="762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sz="180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5" name="Rectangle 7"/>
          <p:cNvSpPr>
            <a:spLocks noChangeArrowheads="1"/>
          </p:cNvSpPr>
          <p:nvPr/>
        </p:nvSpPr>
        <p:spPr bwMode="auto">
          <a:xfrm>
            <a:off x="9983789" y="3894138"/>
            <a:ext cx="1366837"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0</a:t>
            </a:r>
            <a:r>
              <a:rPr lang="en-US" altLang="zh-CN" sz="1700" baseline="-25000" dirty="0">
                <a:ea typeface="微软雅黑" panose="020B0503020204020204" pitchFamily="34" charset="-122"/>
              </a:rPr>
              <a:t> </a:t>
            </a:r>
            <a:endParaRPr lang="en-US" altLang="zh-CN" sz="1700" baseline="-25000" dirty="0">
              <a:solidFill>
                <a:schemeClr val="folHlink"/>
              </a:solidFill>
              <a:ea typeface="微软雅黑" panose="020B0503020204020204" pitchFamily="34" charset="-122"/>
            </a:endParaRPr>
          </a:p>
        </p:txBody>
      </p:sp>
      <p:sp>
        <p:nvSpPr>
          <p:cNvPr id="6" name="Line 41"/>
          <p:cNvSpPr>
            <a:spLocks noChangeShapeType="1"/>
          </p:cNvSpPr>
          <p:nvPr/>
        </p:nvSpPr>
        <p:spPr bwMode="auto">
          <a:xfrm flipH="1">
            <a:off x="7590606" y="3320632"/>
            <a:ext cx="0" cy="1828800"/>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7" name="Line 50"/>
          <p:cNvSpPr>
            <a:spLocks noChangeShapeType="1"/>
          </p:cNvSpPr>
          <p:nvPr/>
        </p:nvSpPr>
        <p:spPr bwMode="auto">
          <a:xfrm>
            <a:off x="7743006" y="3320632"/>
            <a:ext cx="0" cy="38100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9" name="Line 85"/>
          <p:cNvSpPr>
            <a:spLocks noChangeShapeType="1"/>
          </p:cNvSpPr>
          <p:nvPr/>
        </p:nvSpPr>
        <p:spPr bwMode="auto">
          <a:xfrm flipV="1">
            <a:off x="9343206" y="3320632"/>
            <a:ext cx="0" cy="1828800"/>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nvGrpSpPr>
          <p:cNvPr id="13" name="Group 14"/>
          <p:cNvGrpSpPr>
            <a:grpSpLocks/>
          </p:cNvGrpSpPr>
          <p:nvPr/>
        </p:nvGrpSpPr>
        <p:grpSpPr bwMode="auto">
          <a:xfrm>
            <a:off x="6447606" y="2482432"/>
            <a:ext cx="1308100" cy="2667000"/>
            <a:chOff x="0" y="0"/>
            <a:chExt cx="824" cy="1680"/>
          </a:xfrm>
        </p:grpSpPr>
        <p:sp>
          <p:nvSpPr>
            <p:cNvPr id="14" name="Line 108"/>
            <p:cNvSpPr>
              <a:spLocks noChangeShapeType="1"/>
            </p:cNvSpPr>
            <p:nvPr/>
          </p:nvSpPr>
          <p:spPr bwMode="auto">
            <a:xfrm>
              <a:off x="584" y="0"/>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5" name="Line 104"/>
            <p:cNvSpPr>
              <a:spLocks noChangeShapeType="1"/>
            </p:cNvSpPr>
            <p:nvPr/>
          </p:nvSpPr>
          <p:spPr bwMode="auto">
            <a:xfrm>
              <a:off x="480" y="0"/>
              <a:ext cx="0" cy="33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nvGrpSpPr>
            <p:cNvPr id="16" name="Group 17"/>
            <p:cNvGrpSpPr>
              <a:grpSpLocks/>
            </p:cNvGrpSpPr>
            <p:nvPr/>
          </p:nvGrpSpPr>
          <p:grpSpPr bwMode="auto">
            <a:xfrm>
              <a:off x="0" y="0"/>
              <a:ext cx="384" cy="1680"/>
              <a:chOff x="0" y="0"/>
              <a:chExt cx="384" cy="1680"/>
            </a:xfrm>
          </p:grpSpPr>
          <p:sp>
            <p:nvSpPr>
              <p:cNvPr id="19" name="Line 109"/>
              <p:cNvSpPr>
                <a:spLocks noChangeShapeType="1"/>
              </p:cNvSpPr>
              <p:nvPr/>
            </p:nvSpPr>
            <p:spPr bwMode="auto">
              <a:xfrm>
                <a:off x="384" y="0"/>
                <a:ext cx="0" cy="96"/>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20" name="Line 110"/>
              <p:cNvSpPr>
                <a:spLocks noChangeShapeType="1"/>
              </p:cNvSpPr>
              <p:nvPr/>
            </p:nvSpPr>
            <p:spPr bwMode="auto">
              <a:xfrm>
                <a:off x="0" y="96"/>
                <a:ext cx="384" cy="0"/>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21" name="Line 111"/>
              <p:cNvSpPr>
                <a:spLocks noChangeShapeType="1"/>
              </p:cNvSpPr>
              <p:nvPr/>
            </p:nvSpPr>
            <p:spPr bwMode="auto">
              <a:xfrm>
                <a:off x="0" y="96"/>
                <a:ext cx="0" cy="1584"/>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17" name="Line 112"/>
            <p:cNvSpPr>
              <a:spLocks noChangeShapeType="1"/>
            </p:cNvSpPr>
            <p:nvPr/>
          </p:nvSpPr>
          <p:spPr bwMode="auto">
            <a:xfrm>
              <a:off x="584" y="96"/>
              <a:ext cx="24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8" name="Line 113"/>
            <p:cNvSpPr>
              <a:spLocks noChangeShapeType="1"/>
            </p:cNvSpPr>
            <p:nvPr/>
          </p:nvSpPr>
          <p:spPr bwMode="auto">
            <a:xfrm>
              <a:off x="824" y="96"/>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22" name="Line 128"/>
          <p:cNvSpPr>
            <a:spLocks noChangeShapeType="1"/>
          </p:cNvSpPr>
          <p:nvPr/>
        </p:nvSpPr>
        <p:spPr bwMode="auto">
          <a:xfrm flipH="1">
            <a:off x="4314006" y="3549232"/>
            <a:ext cx="5791200" cy="0"/>
          </a:xfrm>
          <a:prstGeom prst="line">
            <a:avLst/>
          </a:prstGeom>
          <a:noFill/>
          <a:ln w="19050" cap="sq">
            <a:solidFill>
              <a:srgbClr val="0080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3" name="Line 130"/>
          <p:cNvSpPr>
            <a:spLocks noChangeShapeType="1"/>
          </p:cNvSpPr>
          <p:nvPr/>
        </p:nvSpPr>
        <p:spPr bwMode="auto">
          <a:xfrm>
            <a:off x="9648006" y="3320632"/>
            <a:ext cx="0" cy="228600"/>
          </a:xfrm>
          <a:prstGeom prst="line">
            <a:avLst/>
          </a:prstGeom>
          <a:noFill/>
          <a:ln w="19050" cap="sq">
            <a:solidFill>
              <a:srgbClr val="0080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4" name="Line 134"/>
          <p:cNvSpPr>
            <a:spLocks noChangeShapeType="1"/>
          </p:cNvSpPr>
          <p:nvPr/>
        </p:nvSpPr>
        <p:spPr bwMode="auto">
          <a:xfrm>
            <a:off x="7887469" y="3320632"/>
            <a:ext cx="0" cy="228600"/>
          </a:xfrm>
          <a:prstGeom prst="line">
            <a:avLst/>
          </a:prstGeom>
          <a:noFill/>
          <a:ln w="19050" cap="sq">
            <a:solidFill>
              <a:srgbClr val="0080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5" name="Line 137"/>
          <p:cNvSpPr>
            <a:spLocks noChangeShapeType="1"/>
          </p:cNvSpPr>
          <p:nvPr/>
        </p:nvSpPr>
        <p:spPr bwMode="auto">
          <a:xfrm>
            <a:off x="6079306" y="3320632"/>
            <a:ext cx="0" cy="228600"/>
          </a:xfrm>
          <a:prstGeom prst="line">
            <a:avLst/>
          </a:prstGeom>
          <a:noFill/>
          <a:ln w="19050" cap="sq">
            <a:solidFill>
              <a:srgbClr val="0080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6" name="Line 141"/>
          <p:cNvSpPr>
            <a:spLocks noChangeShapeType="1"/>
          </p:cNvSpPr>
          <p:nvPr/>
        </p:nvSpPr>
        <p:spPr bwMode="auto">
          <a:xfrm>
            <a:off x="4237806" y="3701632"/>
            <a:ext cx="5105400" cy="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7" name="Line 143"/>
          <p:cNvSpPr>
            <a:spLocks noChangeShapeType="1"/>
          </p:cNvSpPr>
          <p:nvPr/>
        </p:nvSpPr>
        <p:spPr bwMode="auto">
          <a:xfrm>
            <a:off x="5977706" y="3320632"/>
            <a:ext cx="0" cy="38100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8" name="Line 148"/>
          <p:cNvSpPr>
            <a:spLocks noChangeShapeType="1"/>
          </p:cNvSpPr>
          <p:nvPr/>
        </p:nvSpPr>
        <p:spPr bwMode="auto">
          <a:xfrm>
            <a:off x="3780606" y="3854032"/>
            <a:ext cx="4495800" cy="0"/>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29" name="Line 114"/>
          <p:cNvSpPr>
            <a:spLocks noChangeShapeType="1"/>
          </p:cNvSpPr>
          <p:nvPr/>
        </p:nvSpPr>
        <p:spPr bwMode="auto">
          <a:xfrm>
            <a:off x="7362006" y="3320632"/>
            <a:ext cx="0" cy="533400"/>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0" name="Line 160"/>
          <p:cNvSpPr>
            <a:spLocks noChangeShapeType="1"/>
          </p:cNvSpPr>
          <p:nvPr/>
        </p:nvSpPr>
        <p:spPr bwMode="auto">
          <a:xfrm>
            <a:off x="3704406" y="4006432"/>
            <a:ext cx="3886200" cy="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1" name="Line 90"/>
          <p:cNvSpPr>
            <a:spLocks noChangeShapeType="1"/>
          </p:cNvSpPr>
          <p:nvPr/>
        </p:nvSpPr>
        <p:spPr bwMode="auto">
          <a:xfrm>
            <a:off x="7057206" y="3320632"/>
            <a:ext cx="0" cy="68580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2" name="Line 166"/>
          <p:cNvSpPr>
            <a:spLocks noChangeShapeType="1"/>
          </p:cNvSpPr>
          <p:nvPr/>
        </p:nvSpPr>
        <p:spPr bwMode="auto">
          <a:xfrm>
            <a:off x="5868169" y="3320632"/>
            <a:ext cx="0" cy="68580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33" name="Line 169"/>
          <p:cNvSpPr>
            <a:spLocks noChangeShapeType="1"/>
          </p:cNvSpPr>
          <p:nvPr/>
        </p:nvSpPr>
        <p:spPr bwMode="auto">
          <a:xfrm>
            <a:off x="5749106" y="3320632"/>
            <a:ext cx="0" cy="1828800"/>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nvGrpSpPr>
          <p:cNvPr id="34" name="Group 35"/>
          <p:cNvGrpSpPr>
            <a:grpSpLocks/>
          </p:cNvGrpSpPr>
          <p:nvPr/>
        </p:nvGrpSpPr>
        <p:grpSpPr bwMode="auto">
          <a:xfrm>
            <a:off x="4542606" y="2482432"/>
            <a:ext cx="1371600" cy="2667000"/>
            <a:chOff x="0" y="0"/>
            <a:chExt cx="864" cy="1680"/>
          </a:xfrm>
        </p:grpSpPr>
        <p:sp>
          <p:nvSpPr>
            <p:cNvPr id="35" name="Line 173"/>
            <p:cNvSpPr>
              <a:spLocks noChangeShapeType="1"/>
            </p:cNvSpPr>
            <p:nvPr/>
          </p:nvSpPr>
          <p:spPr bwMode="auto">
            <a:xfrm>
              <a:off x="192" y="192"/>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nvGrpSpPr>
            <p:cNvPr id="36" name="Group 37"/>
            <p:cNvGrpSpPr>
              <a:grpSpLocks/>
            </p:cNvGrpSpPr>
            <p:nvPr/>
          </p:nvGrpSpPr>
          <p:grpSpPr bwMode="auto">
            <a:xfrm>
              <a:off x="0" y="0"/>
              <a:ext cx="864" cy="1680"/>
              <a:chOff x="0" y="0"/>
              <a:chExt cx="864" cy="1680"/>
            </a:xfrm>
          </p:grpSpPr>
          <p:sp>
            <p:nvSpPr>
              <p:cNvPr id="37" name="Line 170"/>
              <p:cNvSpPr>
                <a:spLocks noChangeShapeType="1"/>
              </p:cNvSpPr>
              <p:nvPr/>
            </p:nvSpPr>
            <p:spPr bwMode="auto">
              <a:xfrm>
                <a:off x="432" y="0"/>
                <a:ext cx="0" cy="96"/>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38" name="Line 171"/>
              <p:cNvSpPr>
                <a:spLocks noChangeShapeType="1"/>
              </p:cNvSpPr>
              <p:nvPr/>
            </p:nvSpPr>
            <p:spPr bwMode="auto">
              <a:xfrm>
                <a:off x="0" y="96"/>
                <a:ext cx="432" cy="0"/>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39" name="Line 172"/>
              <p:cNvSpPr>
                <a:spLocks noChangeShapeType="1"/>
              </p:cNvSpPr>
              <p:nvPr/>
            </p:nvSpPr>
            <p:spPr bwMode="auto">
              <a:xfrm>
                <a:off x="0" y="96"/>
                <a:ext cx="0" cy="1584"/>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0" name="Line 174"/>
              <p:cNvSpPr>
                <a:spLocks noChangeShapeType="1"/>
              </p:cNvSpPr>
              <p:nvPr/>
            </p:nvSpPr>
            <p:spPr bwMode="auto">
              <a:xfrm>
                <a:off x="192" y="192"/>
                <a:ext cx="28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1" name="Line 175"/>
              <p:cNvSpPr>
                <a:spLocks noChangeShapeType="1"/>
              </p:cNvSpPr>
              <p:nvPr/>
            </p:nvSpPr>
            <p:spPr bwMode="auto">
              <a:xfrm flipV="1">
                <a:off x="480" y="0"/>
                <a:ext cx="0" cy="192"/>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2" name="Line 176"/>
              <p:cNvSpPr>
                <a:spLocks noChangeShapeType="1"/>
              </p:cNvSpPr>
              <p:nvPr/>
            </p:nvSpPr>
            <p:spPr bwMode="auto">
              <a:xfrm>
                <a:off x="528" y="0"/>
                <a:ext cx="0" cy="33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3" name="Line 177"/>
              <p:cNvSpPr>
                <a:spLocks noChangeShapeType="1"/>
              </p:cNvSpPr>
              <p:nvPr/>
            </p:nvSpPr>
            <p:spPr bwMode="auto">
              <a:xfrm>
                <a:off x="624" y="96"/>
                <a:ext cx="24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4" name="Line 178"/>
              <p:cNvSpPr>
                <a:spLocks noChangeShapeType="1"/>
              </p:cNvSpPr>
              <p:nvPr/>
            </p:nvSpPr>
            <p:spPr bwMode="auto">
              <a:xfrm flipV="1">
                <a:off x="624" y="0"/>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45" name="Line 179"/>
              <p:cNvSpPr>
                <a:spLocks noChangeShapeType="1"/>
              </p:cNvSpPr>
              <p:nvPr/>
            </p:nvSpPr>
            <p:spPr bwMode="auto">
              <a:xfrm>
                <a:off x="864" y="96"/>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grpSp>
        <p:nvGrpSpPr>
          <p:cNvPr id="46" name="Group 47"/>
          <p:cNvGrpSpPr>
            <a:grpSpLocks/>
          </p:cNvGrpSpPr>
          <p:nvPr/>
        </p:nvGrpSpPr>
        <p:grpSpPr bwMode="auto">
          <a:xfrm>
            <a:off x="9114606" y="2482432"/>
            <a:ext cx="381000" cy="533400"/>
            <a:chOff x="0" y="0"/>
            <a:chExt cx="240" cy="336"/>
          </a:xfrm>
        </p:grpSpPr>
        <p:sp>
          <p:nvSpPr>
            <p:cNvPr id="47" name="Line 183"/>
            <p:cNvSpPr>
              <a:spLocks noChangeShapeType="1"/>
            </p:cNvSpPr>
            <p:nvPr/>
          </p:nvSpPr>
          <p:spPr bwMode="auto">
            <a:xfrm>
              <a:off x="0" y="0"/>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48" name="Line 184"/>
            <p:cNvSpPr>
              <a:spLocks noChangeShapeType="1"/>
            </p:cNvSpPr>
            <p:nvPr/>
          </p:nvSpPr>
          <p:spPr bwMode="auto">
            <a:xfrm>
              <a:off x="0" y="96"/>
              <a:ext cx="24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49" name="Line 185"/>
            <p:cNvSpPr>
              <a:spLocks noChangeShapeType="1"/>
            </p:cNvSpPr>
            <p:nvPr/>
          </p:nvSpPr>
          <p:spPr bwMode="auto">
            <a:xfrm>
              <a:off x="240" y="96"/>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50" name="Group 51"/>
          <p:cNvGrpSpPr>
            <a:grpSpLocks/>
          </p:cNvGrpSpPr>
          <p:nvPr/>
        </p:nvGrpSpPr>
        <p:grpSpPr bwMode="auto">
          <a:xfrm>
            <a:off x="8276406" y="2482432"/>
            <a:ext cx="533400" cy="2667000"/>
            <a:chOff x="0" y="0"/>
            <a:chExt cx="336" cy="1680"/>
          </a:xfrm>
        </p:grpSpPr>
        <p:sp>
          <p:nvSpPr>
            <p:cNvPr id="51" name="Line 186"/>
            <p:cNvSpPr>
              <a:spLocks noChangeShapeType="1"/>
            </p:cNvSpPr>
            <p:nvPr/>
          </p:nvSpPr>
          <p:spPr bwMode="auto">
            <a:xfrm>
              <a:off x="336" y="0"/>
              <a:ext cx="0" cy="96"/>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52" name="Line 187"/>
            <p:cNvSpPr>
              <a:spLocks noChangeShapeType="1"/>
            </p:cNvSpPr>
            <p:nvPr/>
          </p:nvSpPr>
          <p:spPr bwMode="auto">
            <a:xfrm>
              <a:off x="0" y="96"/>
              <a:ext cx="336" cy="0"/>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53" name="Line 188"/>
            <p:cNvSpPr>
              <a:spLocks noChangeShapeType="1"/>
            </p:cNvSpPr>
            <p:nvPr/>
          </p:nvSpPr>
          <p:spPr bwMode="auto">
            <a:xfrm>
              <a:off x="0" y="96"/>
              <a:ext cx="0" cy="1584"/>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54" name="Group 55"/>
          <p:cNvGrpSpPr>
            <a:grpSpLocks/>
          </p:cNvGrpSpPr>
          <p:nvPr/>
        </p:nvGrpSpPr>
        <p:grpSpPr bwMode="auto">
          <a:xfrm>
            <a:off x="1937519" y="5143082"/>
            <a:ext cx="7699376" cy="460375"/>
            <a:chOff x="-105" y="92"/>
            <a:chExt cx="4850" cy="290"/>
          </a:xfrm>
        </p:grpSpPr>
        <p:sp>
          <p:nvSpPr>
            <p:cNvPr id="55" name="Rectangle 73"/>
            <p:cNvSpPr>
              <a:spLocks noChangeArrowheads="1"/>
            </p:cNvSpPr>
            <p:nvPr/>
          </p:nvSpPr>
          <p:spPr bwMode="auto">
            <a:xfrm>
              <a:off x="-105" y="92"/>
              <a:ext cx="145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dirty="0">
                  <a:solidFill>
                    <a:srgbClr val="0000CC"/>
                  </a:solidFill>
                  <a:ea typeface="微软雅黑" panose="020B0503020204020204" pitchFamily="34" charset="-122"/>
                </a:rPr>
                <a:t>  G</a:t>
              </a:r>
              <a:r>
                <a:rPr lang="en-US" altLang="zh-CN" sz="1700" baseline="-25000" dirty="0">
                  <a:solidFill>
                    <a:srgbClr val="0000CC"/>
                  </a:solidFill>
                  <a:ea typeface="微软雅黑" panose="020B0503020204020204" pitchFamily="34" charset="-122"/>
                </a:rPr>
                <a:t>4</a:t>
              </a:r>
              <a:r>
                <a:rPr lang="en-US" altLang="zh-CN" sz="1700" baseline="-25000" dirty="0">
                  <a:ea typeface="微软雅黑" panose="020B0503020204020204" pitchFamily="34" charset="-122"/>
                </a:rPr>
                <a:t>                             </a:t>
              </a:r>
              <a:r>
                <a:rPr lang="en-US" altLang="zh-CN" sz="1700" dirty="0">
                  <a:solidFill>
                    <a:schemeClr val="accent2"/>
                  </a:solidFill>
                  <a:ea typeface="微软雅黑" panose="020B0503020204020204" pitchFamily="34" charset="-122"/>
                </a:rPr>
                <a:t>P</a:t>
              </a:r>
              <a:r>
                <a:rPr lang="en-US" altLang="zh-CN" sz="1700" baseline="-25000" dirty="0">
                  <a:solidFill>
                    <a:schemeClr val="accent2"/>
                  </a:solidFill>
                  <a:ea typeface="微软雅黑" panose="020B0503020204020204" pitchFamily="34" charset="-122"/>
                </a:rPr>
                <a:t>4</a:t>
              </a:r>
            </a:p>
          </p:txBody>
        </p:sp>
        <p:sp>
          <p:nvSpPr>
            <p:cNvPr id="56" name="Rectangle 74"/>
            <p:cNvSpPr>
              <a:spLocks noChangeArrowheads="1"/>
            </p:cNvSpPr>
            <p:nvPr/>
          </p:nvSpPr>
          <p:spPr bwMode="auto">
            <a:xfrm>
              <a:off x="1338" y="92"/>
              <a:ext cx="1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dirty="0">
                  <a:solidFill>
                    <a:srgbClr val="0000CC"/>
                  </a:solidFill>
                  <a:ea typeface="微软雅黑" panose="020B0503020204020204" pitchFamily="34" charset="-122"/>
                </a:rPr>
                <a:t>  G</a:t>
              </a:r>
              <a:r>
                <a:rPr lang="en-US" altLang="zh-CN" sz="1700" baseline="-25000" dirty="0">
                  <a:solidFill>
                    <a:srgbClr val="0000CC"/>
                  </a:solidFill>
                  <a:ea typeface="微软雅黑" panose="020B0503020204020204" pitchFamily="34" charset="-122"/>
                </a:rPr>
                <a:t>3</a:t>
              </a:r>
              <a:r>
                <a:rPr lang="en-US" altLang="zh-CN" sz="1700" baseline="-25000" dirty="0">
                  <a:ea typeface="微软雅黑" panose="020B0503020204020204" pitchFamily="34" charset="-122"/>
                </a:rPr>
                <a:t>                  </a:t>
              </a:r>
              <a:r>
                <a:rPr lang="en-US" altLang="zh-CN" sz="1700" dirty="0">
                  <a:solidFill>
                    <a:schemeClr val="accent2"/>
                  </a:solidFill>
                  <a:ea typeface="微软雅黑" panose="020B0503020204020204" pitchFamily="34" charset="-122"/>
                </a:rPr>
                <a:t>P</a:t>
              </a:r>
              <a:r>
                <a:rPr lang="en-US" altLang="zh-CN" sz="1700" baseline="-25000" dirty="0">
                  <a:solidFill>
                    <a:schemeClr val="accent2"/>
                  </a:solidFill>
                  <a:ea typeface="微软雅黑" panose="020B0503020204020204" pitchFamily="34" charset="-122"/>
                </a:rPr>
                <a:t>3</a:t>
              </a:r>
            </a:p>
          </p:txBody>
        </p:sp>
        <p:sp>
          <p:nvSpPr>
            <p:cNvPr id="57" name="Rectangle 75"/>
            <p:cNvSpPr>
              <a:spLocks noChangeArrowheads="1"/>
            </p:cNvSpPr>
            <p:nvPr/>
          </p:nvSpPr>
          <p:spPr bwMode="auto">
            <a:xfrm>
              <a:off x="2541" y="92"/>
              <a:ext cx="112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dirty="0">
                  <a:solidFill>
                    <a:srgbClr val="0000CC"/>
                  </a:solidFill>
                  <a:ea typeface="微软雅黑" panose="020B0503020204020204" pitchFamily="34" charset="-122"/>
                </a:rPr>
                <a:t>  G</a:t>
              </a:r>
              <a:r>
                <a:rPr lang="en-US" altLang="zh-CN" sz="1700" baseline="-25000" dirty="0">
                  <a:solidFill>
                    <a:srgbClr val="0000CC"/>
                  </a:solidFill>
                  <a:ea typeface="微软雅黑" panose="020B0503020204020204" pitchFamily="34" charset="-122"/>
                </a:rPr>
                <a:t>2 </a:t>
              </a:r>
              <a:r>
                <a:rPr lang="en-US" altLang="zh-CN" sz="1700" baseline="-25000" dirty="0">
                  <a:ea typeface="微软雅黑" panose="020B0503020204020204" pitchFamily="34" charset="-122"/>
                </a:rPr>
                <a:t>                </a:t>
              </a:r>
              <a:r>
                <a:rPr lang="en-US" altLang="zh-CN" sz="1700" dirty="0">
                  <a:solidFill>
                    <a:schemeClr val="accent2"/>
                  </a:solidFill>
                  <a:ea typeface="微软雅黑" panose="020B0503020204020204" pitchFamily="34" charset="-122"/>
                </a:rPr>
                <a:t>P</a:t>
              </a:r>
              <a:r>
                <a:rPr lang="en-US" altLang="zh-CN" sz="1700" baseline="-25000" dirty="0">
                  <a:solidFill>
                    <a:schemeClr val="accent2"/>
                  </a:solidFill>
                  <a:ea typeface="微软雅黑" panose="020B0503020204020204" pitchFamily="34" charset="-122"/>
                </a:rPr>
                <a:t>2</a:t>
              </a:r>
            </a:p>
          </p:txBody>
        </p:sp>
        <p:sp>
          <p:nvSpPr>
            <p:cNvPr id="58" name="Rectangle 76"/>
            <p:cNvSpPr>
              <a:spLocks noChangeArrowheads="1"/>
            </p:cNvSpPr>
            <p:nvPr/>
          </p:nvSpPr>
          <p:spPr bwMode="auto">
            <a:xfrm>
              <a:off x="3783" y="94"/>
              <a:ext cx="9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dirty="0">
                  <a:solidFill>
                    <a:srgbClr val="0000CC"/>
                  </a:solidFill>
                  <a:ea typeface="微软雅黑" panose="020B0503020204020204" pitchFamily="34" charset="-122"/>
                </a:rPr>
                <a:t>G</a:t>
              </a:r>
              <a:r>
                <a:rPr lang="en-US" altLang="zh-CN" sz="1700" baseline="-25000" dirty="0">
                  <a:solidFill>
                    <a:srgbClr val="0000CC"/>
                  </a:solidFill>
                  <a:ea typeface="微软雅黑" panose="020B0503020204020204" pitchFamily="34" charset="-122"/>
                </a:rPr>
                <a:t>1</a:t>
              </a:r>
              <a:r>
                <a:rPr lang="en-US" altLang="zh-CN" sz="1700" baseline="-25000" dirty="0">
                  <a:ea typeface="微软雅黑" panose="020B0503020204020204" pitchFamily="34" charset="-122"/>
                </a:rPr>
                <a:t>                </a:t>
              </a:r>
              <a:r>
                <a:rPr lang="en-US" altLang="zh-CN" sz="1700" dirty="0">
                  <a:solidFill>
                    <a:schemeClr val="accent2"/>
                  </a:solidFill>
                  <a:ea typeface="微软雅黑" panose="020B0503020204020204" pitchFamily="34" charset="-122"/>
                </a:rPr>
                <a:t>P</a:t>
              </a:r>
              <a:r>
                <a:rPr lang="en-US" altLang="zh-CN" sz="1700" baseline="-25000" dirty="0">
                  <a:solidFill>
                    <a:schemeClr val="accent2"/>
                  </a:solidFill>
                  <a:ea typeface="微软雅黑" panose="020B0503020204020204" pitchFamily="34" charset="-122"/>
                </a:rPr>
                <a:t>1</a:t>
              </a:r>
            </a:p>
          </p:txBody>
        </p:sp>
      </p:grpSp>
      <p:sp>
        <p:nvSpPr>
          <p:cNvPr id="59" name="Line 190"/>
          <p:cNvSpPr>
            <a:spLocks noChangeShapeType="1"/>
          </p:cNvSpPr>
          <p:nvPr/>
        </p:nvSpPr>
        <p:spPr bwMode="auto">
          <a:xfrm>
            <a:off x="3094806" y="4311232"/>
            <a:ext cx="2667000" cy="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60" name="Group 61"/>
          <p:cNvGrpSpPr>
            <a:grpSpLocks/>
          </p:cNvGrpSpPr>
          <p:nvPr/>
        </p:nvGrpSpPr>
        <p:grpSpPr bwMode="auto">
          <a:xfrm>
            <a:off x="5228406" y="3320632"/>
            <a:ext cx="304800" cy="990600"/>
            <a:chOff x="0" y="0"/>
            <a:chExt cx="192" cy="624"/>
          </a:xfrm>
        </p:grpSpPr>
        <p:sp>
          <p:nvSpPr>
            <p:cNvPr id="61" name="Line 154"/>
            <p:cNvSpPr>
              <a:spLocks noChangeShapeType="1"/>
            </p:cNvSpPr>
            <p:nvPr/>
          </p:nvSpPr>
          <p:spPr bwMode="auto">
            <a:xfrm>
              <a:off x="192" y="0"/>
              <a:ext cx="0" cy="336"/>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2" name="Line 164"/>
            <p:cNvSpPr>
              <a:spLocks noChangeShapeType="1"/>
            </p:cNvSpPr>
            <p:nvPr/>
          </p:nvSpPr>
          <p:spPr bwMode="auto">
            <a:xfrm>
              <a:off x="101" y="0"/>
              <a:ext cx="0" cy="432"/>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3" name="Line 191"/>
            <p:cNvSpPr>
              <a:spLocks noChangeShapeType="1"/>
            </p:cNvSpPr>
            <p:nvPr/>
          </p:nvSpPr>
          <p:spPr bwMode="auto">
            <a:xfrm>
              <a:off x="0" y="0"/>
              <a:ext cx="0" cy="624"/>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sp>
        <p:nvSpPr>
          <p:cNvPr id="64" name="Line 194"/>
          <p:cNvSpPr>
            <a:spLocks noChangeShapeType="1"/>
          </p:cNvSpPr>
          <p:nvPr/>
        </p:nvSpPr>
        <p:spPr bwMode="auto">
          <a:xfrm>
            <a:off x="3247206" y="4158832"/>
            <a:ext cx="3200400" cy="0"/>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65" name="Group 66"/>
          <p:cNvGrpSpPr>
            <a:grpSpLocks/>
          </p:cNvGrpSpPr>
          <p:nvPr/>
        </p:nvGrpSpPr>
        <p:grpSpPr bwMode="auto">
          <a:xfrm>
            <a:off x="4720406" y="3320632"/>
            <a:ext cx="241300" cy="990600"/>
            <a:chOff x="0" y="0"/>
            <a:chExt cx="152" cy="624"/>
          </a:xfrm>
        </p:grpSpPr>
        <p:sp>
          <p:nvSpPr>
            <p:cNvPr id="66" name="Line 192"/>
            <p:cNvSpPr>
              <a:spLocks noChangeShapeType="1"/>
            </p:cNvSpPr>
            <p:nvPr/>
          </p:nvSpPr>
          <p:spPr bwMode="auto">
            <a:xfrm>
              <a:off x="152" y="0"/>
              <a:ext cx="0" cy="528"/>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67" name="Line 195"/>
            <p:cNvSpPr>
              <a:spLocks noChangeShapeType="1"/>
            </p:cNvSpPr>
            <p:nvPr/>
          </p:nvSpPr>
          <p:spPr bwMode="auto">
            <a:xfrm>
              <a:off x="0" y="0"/>
              <a:ext cx="0" cy="624"/>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sp>
        <p:nvSpPr>
          <p:cNvPr id="68" name="Line 196"/>
          <p:cNvSpPr>
            <a:spLocks noChangeShapeType="1"/>
          </p:cNvSpPr>
          <p:nvPr/>
        </p:nvSpPr>
        <p:spPr bwMode="auto">
          <a:xfrm>
            <a:off x="2409006" y="4616032"/>
            <a:ext cx="1600200" cy="0"/>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l"/>
            <a:endParaRPr lang="zh-CN" altLang="en-US">
              <a:latin typeface="Segoe UI Black" panose="020B0A02040204020203" pitchFamily="34" charset="0"/>
              <a:cs typeface="Segoe UI Black" panose="020B0A02040204020203" pitchFamily="34" charset="0"/>
            </a:endParaRPr>
          </a:p>
        </p:txBody>
      </p:sp>
      <p:sp>
        <p:nvSpPr>
          <p:cNvPr id="69" name="Line 197"/>
          <p:cNvSpPr>
            <a:spLocks noChangeShapeType="1"/>
          </p:cNvSpPr>
          <p:nvPr/>
        </p:nvSpPr>
        <p:spPr bwMode="auto">
          <a:xfrm>
            <a:off x="2713806" y="4463632"/>
            <a:ext cx="1828800" cy="0"/>
          </a:xfrm>
          <a:prstGeom prst="line">
            <a:avLst/>
          </a:prstGeom>
          <a:noFill/>
          <a:ln w="19050" cap="sq">
            <a:solidFill>
              <a:srgbClr val="0000CC"/>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nvGrpSpPr>
          <p:cNvPr id="70" name="Group 71"/>
          <p:cNvGrpSpPr>
            <a:grpSpLocks/>
          </p:cNvGrpSpPr>
          <p:nvPr/>
        </p:nvGrpSpPr>
        <p:grpSpPr bwMode="auto">
          <a:xfrm>
            <a:off x="4009206" y="3320632"/>
            <a:ext cx="304800" cy="1828800"/>
            <a:chOff x="0" y="0"/>
            <a:chExt cx="192" cy="1152"/>
          </a:xfrm>
        </p:grpSpPr>
        <p:sp>
          <p:nvSpPr>
            <p:cNvPr id="71" name="Line 140"/>
            <p:cNvSpPr>
              <a:spLocks noChangeShapeType="1"/>
            </p:cNvSpPr>
            <p:nvPr/>
          </p:nvSpPr>
          <p:spPr bwMode="auto">
            <a:xfrm>
              <a:off x="192" y="0"/>
              <a:ext cx="0" cy="144"/>
            </a:xfrm>
            <a:prstGeom prst="line">
              <a:avLst/>
            </a:prstGeom>
            <a:noFill/>
            <a:ln w="19050" cap="sq">
              <a:solidFill>
                <a:srgbClr val="0080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72" name="Line 145"/>
            <p:cNvSpPr>
              <a:spLocks noChangeShapeType="1"/>
            </p:cNvSpPr>
            <p:nvPr/>
          </p:nvSpPr>
          <p:spPr bwMode="auto">
            <a:xfrm>
              <a:off x="144" y="0"/>
              <a:ext cx="0" cy="240"/>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73" name="Line 198"/>
            <p:cNvSpPr>
              <a:spLocks noChangeShapeType="1"/>
            </p:cNvSpPr>
            <p:nvPr/>
          </p:nvSpPr>
          <p:spPr bwMode="auto">
            <a:xfrm>
              <a:off x="0" y="0"/>
              <a:ext cx="0" cy="1152"/>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74" name="Line 199"/>
            <p:cNvSpPr>
              <a:spLocks noChangeShapeType="1"/>
            </p:cNvSpPr>
            <p:nvPr/>
          </p:nvSpPr>
          <p:spPr bwMode="auto">
            <a:xfrm>
              <a:off x="48" y="0"/>
              <a:ext cx="0" cy="624"/>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p>
          </p:txBody>
        </p:sp>
        <p:sp>
          <p:nvSpPr>
            <p:cNvPr id="75" name="Line 200"/>
            <p:cNvSpPr>
              <a:spLocks noChangeShapeType="1"/>
            </p:cNvSpPr>
            <p:nvPr/>
          </p:nvSpPr>
          <p:spPr bwMode="auto">
            <a:xfrm>
              <a:off x="96" y="0"/>
              <a:ext cx="0" cy="432"/>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76" name="Group 77"/>
          <p:cNvGrpSpPr>
            <a:grpSpLocks/>
          </p:cNvGrpSpPr>
          <p:nvPr/>
        </p:nvGrpSpPr>
        <p:grpSpPr bwMode="auto">
          <a:xfrm>
            <a:off x="3475806" y="3320632"/>
            <a:ext cx="304800" cy="1295400"/>
            <a:chOff x="0" y="0"/>
            <a:chExt cx="192" cy="816"/>
          </a:xfrm>
        </p:grpSpPr>
        <p:sp>
          <p:nvSpPr>
            <p:cNvPr id="77" name="Line 157"/>
            <p:cNvSpPr>
              <a:spLocks noChangeShapeType="1"/>
            </p:cNvSpPr>
            <p:nvPr/>
          </p:nvSpPr>
          <p:spPr bwMode="auto">
            <a:xfrm>
              <a:off x="192" y="0"/>
              <a:ext cx="0" cy="336"/>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78" name="Line 202"/>
            <p:cNvSpPr>
              <a:spLocks noChangeShapeType="1"/>
            </p:cNvSpPr>
            <p:nvPr/>
          </p:nvSpPr>
          <p:spPr bwMode="auto">
            <a:xfrm>
              <a:off x="0" y="0"/>
              <a:ext cx="0" cy="816"/>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79" name="Line 203"/>
            <p:cNvSpPr>
              <a:spLocks noChangeShapeType="1"/>
            </p:cNvSpPr>
            <p:nvPr/>
          </p:nvSpPr>
          <p:spPr bwMode="auto">
            <a:xfrm>
              <a:off x="48" y="0"/>
              <a:ext cx="0" cy="624"/>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0" name="Line 204"/>
            <p:cNvSpPr>
              <a:spLocks noChangeShapeType="1"/>
            </p:cNvSpPr>
            <p:nvPr/>
          </p:nvSpPr>
          <p:spPr bwMode="auto">
            <a:xfrm>
              <a:off x="144" y="0"/>
              <a:ext cx="0" cy="432"/>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1" name="Group 82"/>
          <p:cNvGrpSpPr>
            <a:grpSpLocks/>
          </p:cNvGrpSpPr>
          <p:nvPr/>
        </p:nvGrpSpPr>
        <p:grpSpPr bwMode="auto">
          <a:xfrm>
            <a:off x="2942406" y="3320632"/>
            <a:ext cx="304800" cy="1295400"/>
            <a:chOff x="0" y="0"/>
            <a:chExt cx="192" cy="816"/>
          </a:xfrm>
        </p:grpSpPr>
        <p:sp>
          <p:nvSpPr>
            <p:cNvPr id="82" name="Line 206"/>
            <p:cNvSpPr>
              <a:spLocks noChangeShapeType="1"/>
            </p:cNvSpPr>
            <p:nvPr/>
          </p:nvSpPr>
          <p:spPr bwMode="auto">
            <a:xfrm>
              <a:off x="96" y="0"/>
              <a:ext cx="0" cy="624"/>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3" name="Line 208"/>
            <p:cNvSpPr>
              <a:spLocks noChangeShapeType="1"/>
            </p:cNvSpPr>
            <p:nvPr/>
          </p:nvSpPr>
          <p:spPr bwMode="auto">
            <a:xfrm>
              <a:off x="192" y="0"/>
              <a:ext cx="0" cy="528"/>
            </a:xfrm>
            <a:prstGeom prst="line">
              <a:avLst/>
            </a:prstGeom>
            <a:noFill/>
            <a:ln w="19050" cap="sq">
              <a:solidFill>
                <a:srgbClr val="0000FF"/>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4" name="Line 210"/>
            <p:cNvSpPr>
              <a:spLocks noChangeShapeType="1"/>
            </p:cNvSpPr>
            <p:nvPr/>
          </p:nvSpPr>
          <p:spPr bwMode="auto">
            <a:xfrm>
              <a:off x="0" y="0"/>
              <a:ext cx="0" cy="816"/>
            </a:xfrm>
            <a:prstGeom prst="line">
              <a:avLst/>
            </a:prstGeom>
            <a:noFill/>
            <a:ln w="19050" cap="sq">
              <a:solidFill>
                <a:srgbClr val="FF6600"/>
              </a:solidFill>
              <a:miter lim="800000"/>
              <a:headEnd/>
              <a:tailEnd type="oval" w="med" len="me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5" name="Group 86"/>
          <p:cNvGrpSpPr>
            <a:grpSpLocks/>
          </p:cNvGrpSpPr>
          <p:nvPr/>
        </p:nvGrpSpPr>
        <p:grpSpPr bwMode="auto">
          <a:xfrm>
            <a:off x="2409006" y="3320632"/>
            <a:ext cx="304800" cy="1295400"/>
            <a:chOff x="0" y="0"/>
            <a:chExt cx="192" cy="816"/>
          </a:xfrm>
        </p:grpSpPr>
        <p:sp>
          <p:nvSpPr>
            <p:cNvPr id="86" name="Line 211"/>
            <p:cNvSpPr>
              <a:spLocks noChangeShapeType="1"/>
            </p:cNvSpPr>
            <p:nvPr/>
          </p:nvSpPr>
          <p:spPr bwMode="auto">
            <a:xfrm>
              <a:off x="0" y="0"/>
              <a:ext cx="0" cy="816"/>
            </a:xfrm>
            <a:prstGeom prst="line">
              <a:avLst/>
            </a:prstGeom>
            <a:noFill/>
            <a:ln w="19050" cap="sq">
              <a:solidFill>
                <a:srgbClr val="FF6600"/>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sp>
          <p:nvSpPr>
            <p:cNvPr id="87" name="Line 213"/>
            <p:cNvSpPr>
              <a:spLocks noChangeShapeType="1"/>
            </p:cNvSpPr>
            <p:nvPr/>
          </p:nvSpPr>
          <p:spPr bwMode="auto">
            <a:xfrm>
              <a:off x="192" y="0"/>
              <a:ext cx="0" cy="720"/>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latin typeface="Segoe UI Black" panose="020B0A02040204020203" pitchFamily="34" charset="0"/>
                <a:cs typeface="Segoe UI Black" panose="020B0A02040204020203" pitchFamily="34" charset="0"/>
              </a:endParaRPr>
            </a:p>
          </p:txBody>
        </p:sp>
      </p:grpSp>
      <p:grpSp>
        <p:nvGrpSpPr>
          <p:cNvPr id="88" name="Group 89"/>
          <p:cNvGrpSpPr>
            <a:grpSpLocks/>
          </p:cNvGrpSpPr>
          <p:nvPr/>
        </p:nvGrpSpPr>
        <p:grpSpPr bwMode="auto">
          <a:xfrm>
            <a:off x="2256606" y="2482432"/>
            <a:ext cx="1905000" cy="2667000"/>
            <a:chOff x="0" y="0"/>
            <a:chExt cx="1200" cy="1680"/>
          </a:xfrm>
        </p:grpSpPr>
        <p:sp>
          <p:nvSpPr>
            <p:cNvPr id="89" name="Line 214"/>
            <p:cNvSpPr>
              <a:spLocks noChangeShapeType="1"/>
            </p:cNvSpPr>
            <p:nvPr/>
          </p:nvSpPr>
          <p:spPr bwMode="auto">
            <a:xfrm>
              <a:off x="672" y="0"/>
              <a:ext cx="0" cy="48"/>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0" name="Line 215"/>
            <p:cNvSpPr>
              <a:spLocks noChangeShapeType="1"/>
            </p:cNvSpPr>
            <p:nvPr/>
          </p:nvSpPr>
          <p:spPr bwMode="auto">
            <a:xfrm>
              <a:off x="0" y="48"/>
              <a:ext cx="672" cy="0"/>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1" name="Line 216"/>
            <p:cNvSpPr>
              <a:spLocks noChangeShapeType="1"/>
            </p:cNvSpPr>
            <p:nvPr/>
          </p:nvSpPr>
          <p:spPr bwMode="auto">
            <a:xfrm>
              <a:off x="0" y="48"/>
              <a:ext cx="0" cy="1632"/>
            </a:xfrm>
            <a:prstGeom prst="line">
              <a:avLst/>
            </a:prstGeom>
            <a:noFill/>
            <a:ln w="19050" cap="sq">
              <a:solidFill>
                <a:srgbClr val="0000CC"/>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2" name="Line 217"/>
            <p:cNvSpPr>
              <a:spLocks noChangeShapeType="1"/>
            </p:cNvSpPr>
            <p:nvPr/>
          </p:nvSpPr>
          <p:spPr bwMode="auto">
            <a:xfrm flipH="1">
              <a:off x="192" y="96"/>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3" name="Line 218"/>
            <p:cNvSpPr>
              <a:spLocks noChangeShapeType="1"/>
            </p:cNvSpPr>
            <p:nvPr/>
          </p:nvSpPr>
          <p:spPr bwMode="auto">
            <a:xfrm>
              <a:off x="192" y="96"/>
              <a:ext cx="52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4" name="Line 219"/>
            <p:cNvSpPr>
              <a:spLocks noChangeShapeType="1"/>
            </p:cNvSpPr>
            <p:nvPr/>
          </p:nvSpPr>
          <p:spPr bwMode="auto">
            <a:xfrm flipV="1">
              <a:off x="720" y="0"/>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5" name="Line 220"/>
            <p:cNvSpPr>
              <a:spLocks noChangeShapeType="1"/>
            </p:cNvSpPr>
            <p:nvPr/>
          </p:nvSpPr>
          <p:spPr bwMode="auto">
            <a:xfrm>
              <a:off x="528" y="192"/>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6" name="Line 221"/>
            <p:cNvSpPr>
              <a:spLocks noChangeShapeType="1"/>
            </p:cNvSpPr>
            <p:nvPr/>
          </p:nvSpPr>
          <p:spPr bwMode="auto">
            <a:xfrm>
              <a:off x="528" y="192"/>
              <a:ext cx="240"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7" name="Line 222"/>
            <p:cNvSpPr>
              <a:spLocks noChangeShapeType="1"/>
            </p:cNvSpPr>
            <p:nvPr/>
          </p:nvSpPr>
          <p:spPr bwMode="auto">
            <a:xfrm flipV="1">
              <a:off x="768" y="0"/>
              <a:ext cx="0" cy="192"/>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8" name="Line 223"/>
            <p:cNvSpPr>
              <a:spLocks noChangeShapeType="1"/>
            </p:cNvSpPr>
            <p:nvPr/>
          </p:nvSpPr>
          <p:spPr bwMode="auto">
            <a:xfrm>
              <a:off x="864" y="192"/>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99" name="Line 224"/>
            <p:cNvSpPr>
              <a:spLocks noChangeShapeType="1"/>
            </p:cNvSpPr>
            <p:nvPr/>
          </p:nvSpPr>
          <p:spPr bwMode="auto">
            <a:xfrm>
              <a:off x="816" y="192"/>
              <a:ext cx="4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00" name="Line 225"/>
            <p:cNvSpPr>
              <a:spLocks noChangeShapeType="1"/>
            </p:cNvSpPr>
            <p:nvPr/>
          </p:nvSpPr>
          <p:spPr bwMode="auto">
            <a:xfrm flipV="1">
              <a:off x="816" y="0"/>
              <a:ext cx="0" cy="192"/>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01" name="Line 226"/>
            <p:cNvSpPr>
              <a:spLocks noChangeShapeType="1"/>
            </p:cNvSpPr>
            <p:nvPr/>
          </p:nvSpPr>
          <p:spPr bwMode="auto">
            <a:xfrm>
              <a:off x="1200" y="96"/>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02" name="Line 227"/>
            <p:cNvSpPr>
              <a:spLocks noChangeShapeType="1"/>
            </p:cNvSpPr>
            <p:nvPr/>
          </p:nvSpPr>
          <p:spPr bwMode="auto">
            <a:xfrm>
              <a:off x="864" y="96"/>
              <a:ext cx="336"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03" name="Line 228"/>
            <p:cNvSpPr>
              <a:spLocks noChangeShapeType="1"/>
            </p:cNvSpPr>
            <p:nvPr/>
          </p:nvSpPr>
          <p:spPr bwMode="auto">
            <a:xfrm flipV="1">
              <a:off x="864" y="0"/>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04" name="Group 105"/>
          <p:cNvGrpSpPr>
            <a:grpSpLocks/>
          </p:cNvGrpSpPr>
          <p:nvPr/>
        </p:nvGrpSpPr>
        <p:grpSpPr bwMode="auto">
          <a:xfrm>
            <a:off x="3151957" y="1260057"/>
            <a:ext cx="646113" cy="917576"/>
            <a:chOff x="-204" y="-146"/>
            <a:chExt cx="407" cy="578"/>
          </a:xfrm>
        </p:grpSpPr>
        <p:sp>
          <p:nvSpPr>
            <p:cNvPr id="105" name="Line 230"/>
            <p:cNvSpPr>
              <a:spLocks noChangeShapeType="1"/>
            </p:cNvSpPr>
            <p:nvPr/>
          </p:nvSpPr>
          <p:spPr bwMode="auto">
            <a:xfrm>
              <a:off x="0" y="96"/>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sp>
          <p:nvSpPr>
            <p:cNvPr id="106" name="Rectangle 231"/>
            <p:cNvSpPr>
              <a:spLocks noChangeArrowheads="1"/>
            </p:cNvSpPr>
            <p:nvPr/>
          </p:nvSpPr>
          <p:spPr bwMode="auto">
            <a:xfrm>
              <a:off x="-204" y="-146"/>
              <a:ext cx="40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4</a:t>
              </a:r>
              <a:r>
                <a:rPr lang="en-US" altLang="zh-CN" sz="1700" baseline="-25000" dirty="0">
                  <a:solidFill>
                    <a:srgbClr val="008000"/>
                  </a:solidFill>
                  <a:ea typeface="微软雅黑" panose="020B0503020204020204" pitchFamily="34" charset="-122"/>
                </a:rPr>
                <a:t> </a:t>
              </a:r>
            </a:p>
          </p:txBody>
        </p:sp>
      </p:grpSp>
      <p:grpSp>
        <p:nvGrpSpPr>
          <p:cNvPr id="107" name="Group 108"/>
          <p:cNvGrpSpPr>
            <a:grpSpLocks/>
          </p:cNvGrpSpPr>
          <p:nvPr/>
        </p:nvGrpSpPr>
        <p:grpSpPr bwMode="auto">
          <a:xfrm>
            <a:off x="5088706" y="1247357"/>
            <a:ext cx="646113" cy="930276"/>
            <a:chOff x="-184" y="-154"/>
            <a:chExt cx="407" cy="586"/>
          </a:xfrm>
        </p:grpSpPr>
        <p:sp>
          <p:nvSpPr>
            <p:cNvPr id="108" name="Rectangle 182"/>
            <p:cNvSpPr>
              <a:spLocks noChangeArrowheads="1"/>
            </p:cNvSpPr>
            <p:nvPr/>
          </p:nvSpPr>
          <p:spPr bwMode="auto">
            <a:xfrm>
              <a:off x="-184" y="-154"/>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3</a:t>
              </a:r>
              <a:endParaRPr lang="en-US" altLang="zh-CN" sz="1700" baseline="-25000" dirty="0">
                <a:solidFill>
                  <a:srgbClr val="008000"/>
                </a:solidFill>
                <a:ea typeface="微软雅黑" panose="020B0503020204020204" pitchFamily="34" charset="-122"/>
              </a:endParaRPr>
            </a:p>
          </p:txBody>
        </p:sp>
        <p:sp>
          <p:nvSpPr>
            <p:cNvPr id="109" name="Line 233"/>
            <p:cNvSpPr>
              <a:spLocks noChangeShapeType="1"/>
            </p:cNvSpPr>
            <p:nvPr/>
          </p:nvSpPr>
          <p:spPr bwMode="auto">
            <a:xfrm>
              <a:off x="0" y="96"/>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10" name="Group 111"/>
          <p:cNvGrpSpPr>
            <a:grpSpLocks/>
          </p:cNvGrpSpPr>
          <p:nvPr/>
        </p:nvGrpSpPr>
        <p:grpSpPr bwMode="auto">
          <a:xfrm>
            <a:off x="6898456" y="1231482"/>
            <a:ext cx="646113" cy="946151"/>
            <a:chOff x="-196" y="-164"/>
            <a:chExt cx="407" cy="596"/>
          </a:xfrm>
        </p:grpSpPr>
        <p:sp>
          <p:nvSpPr>
            <p:cNvPr id="111" name="Rectangle 54"/>
            <p:cNvSpPr>
              <a:spLocks noChangeArrowheads="1"/>
            </p:cNvSpPr>
            <p:nvPr/>
          </p:nvSpPr>
          <p:spPr bwMode="auto">
            <a:xfrm>
              <a:off x="-196" y="-164"/>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2</a:t>
              </a:r>
              <a:r>
                <a:rPr lang="en-US" altLang="zh-CN" sz="1700" baseline="-25000" dirty="0">
                  <a:solidFill>
                    <a:srgbClr val="008000"/>
                  </a:solidFill>
                  <a:ea typeface="微软雅黑" panose="020B0503020204020204" pitchFamily="34" charset="-122"/>
                </a:rPr>
                <a:t> </a:t>
              </a:r>
            </a:p>
          </p:txBody>
        </p:sp>
        <p:sp>
          <p:nvSpPr>
            <p:cNvPr id="112" name="Line 235"/>
            <p:cNvSpPr>
              <a:spLocks noChangeShapeType="1"/>
            </p:cNvSpPr>
            <p:nvPr/>
          </p:nvSpPr>
          <p:spPr bwMode="auto">
            <a:xfrm>
              <a:off x="0" y="96"/>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grpSp>
      <p:grpSp>
        <p:nvGrpSpPr>
          <p:cNvPr id="113" name="Group 114"/>
          <p:cNvGrpSpPr>
            <a:grpSpLocks/>
          </p:cNvGrpSpPr>
          <p:nvPr/>
        </p:nvGrpSpPr>
        <p:grpSpPr bwMode="auto">
          <a:xfrm>
            <a:off x="8638357" y="1233070"/>
            <a:ext cx="646112" cy="944563"/>
            <a:chOff x="-175" y="-163"/>
            <a:chExt cx="407" cy="595"/>
          </a:xfrm>
        </p:grpSpPr>
        <p:sp>
          <p:nvSpPr>
            <p:cNvPr id="114" name="Rectangle 18"/>
            <p:cNvSpPr>
              <a:spLocks noChangeArrowheads="1"/>
            </p:cNvSpPr>
            <p:nvPr/>
          </p:nvSpPr>
          <p:spPr bwMode="auto">
            <a:xfrm>
              <a:off x="-175" y="-163"/>
              <a:ext cx="407"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900" dirty="0">
                  <a:solidFill>
                    <a:srgbClr val="008000"/>
                  </a:solidFill>
                  <a:ea typeface="微软雅黑" panose="020B0503020204020204" pitchFamily="34" charset="-122"/>
                </a:rPr>
                <a:t>C</a:t>
              </a:r>
              <a:r>
                <a:rPr lang="en-US" altLang="zh-CN" sz="1900" baseline="-25000" dirty="0">
                  <a:solidFill>
                    <a:srgbClr val="008000"/>
                  </a:solidFill>
                  <a:ea typeface="微软雅黑" panose="020B0503020204020204" pitchFamily="34" charset="-122"/>
                </a:rPr>
                <a:t>1</a:t>
              </a:r>
              <a:r>
                <a:rPr lang="en-US" altLang="zh-CN" sz="1700" baseline="-25000" dirty="0">
                  <a:solidFill>
                    <a:srgbClr val="008000"/>
                  </a:solidFill>
                  <a:ea typeface="微软雅黑" panose="020B0503020204020204" pitchFamily="34" charset="-122"/>
                </a:rPr>
                <a:t> </a:t>
              </a:r>
            </a:p>
          </p:txBody>
        </p:sp>
        <p:sp>
          <p:nvSpPr>
            <p:cNvPr id="115" name="Line 236"/>
            <p:cNvSpPr>
              <a:spLocks noChangeShapeType="1"/>
            </p:cNvSpPr>
            <p:nvPr/>
          </p:nvSpPr>
          <p:spPr bwMode="auto">
            <a:xfrm>
              <a:off x="29" y="96"/>
              <a:ext cx="0" cy="3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ctr"/>
              <a:endParaRPr lang="zh-CN" altLang="en-US"/>
            </a:p>
          </p:txBody>
        </p:sp>
      </p:grpSp>
      <p:sp>
        <p:nvSpPr>
          <p:cNvPr id="116" name="Rectangle 102"/>
          <p:cNvSpPr>
            <a:spLocks noChangeArrowheads="1"/>
          </p:cNvSpPr>
          <p:nvPr/>
        </p:nvSpPr>
        <p:spPr bwMode="auto">
          <a:xfrm>
            <a:off x="8733606" y="2177632"/>
            <a:ext cx="457200" cy="304800"/>
          </a:xfrm>
          <a:prstGeom prst="rect">
            <a:avLst/>
          </a:prstGeom>
          <a:solidFill>
            <a:srgbClr val="99FFCC"/>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17" name="Rectangle 103"/>
          <p:cNvSpPr>
            <a:spLocks noChangeArrowheads="1"/>
          </p:cNvSpPr>
          <p:nvPr/>
        </p:nvSpPr>
        <p:spPr bwMode="auto">
          <a:xfrm>
            <a:off x="6981006" y="2177632"/>
            <a:ext cx="457200" cy="304800"/>
          </a:xfrm>
          <a:prstGeom prst="rect">
            <a:avLst/>
          </a:prstGeom>
          <a:solidFill>
            <a:srgbClr val="99FFCC"/>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nvGrpSpPr>
          <p:cNvPr id="118" name="Group 119"/>
          <p:cNvGrpSpPr>
            <a:grpSpLocks/>
          </p:cNvGrpSpPr>
          <p:nvPr/>
        </p:nvGrpSpPr>
        <p:grpSpPr bwMode="auto">
          <a:xfrm>
            <a:off x="4618806" y="2177632"/>
            <a:ext cx="1524000" cy="1143000"/>
            <a:chOff x="0" y="0"/>
            <a:chExt cx="960" cy="720"/>
          </a:xfrm>
        </p:grpSpPr>
        <p:sp>
          <p:nvSpPr>
            <p:cNvPr id="119" name="Rectangle 91"/>
            <p:cNvSpPr>
              <a:spLocks noChangeArrowheads="1"/>
            </p:cNvSpPr>
            <p:nvPr/>
          </p:nvSpPr>
          <p:spPr bwMode="auto">
            <a:xfrm>
              <a:off x="672"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0" name="Rectangle 92"/>
            <p:cNvSpPr>
              <a:spLocks noChangeArrowheads="1"/>
            </p:cNvSpPr>
            <p:nvPr/>
          </p:nvSpPr>
          <p:spPr bwMode="auto">
            <a:xfrm>
              <a:off x="336"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1" name="Rectangle 93"/>
            <p:cNvSpPr>
              <a:spLocks noChangeArrowheads="1"/>
            </p:cNvSpPr>
            <p:nvPr/>
          </p:nvSpPr>
          <p:spPr bwMode="auto">
            <a:xfrm>
              <a:off x="0"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2" name="Rectangle 126"/>
            <p:cNvSpPr>
              <a:spLocks noChangeArrowheads="1"/>
            </p:cNvSpPr>
            <p:nvPr/>
          </p:nvSpPr>
          <p:spPr bwMode="auto">
            <a:xfrm>
              <a:off x="336" y="0"/>
              <a:ext cx="288" cy="192"/>
            </a:xfrm>
            <a:prstGeom prst="rect">
              <a:avLst/>
            </a:prstGeom>
            <a:solidFill>
              <a:srgbClr val="99FFCC"/>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3" name="Group 124"/>
          <p:cNvGrpSpPr>
            <a:grpSpLocks/>
          </p:cNvGrpSpPr>
          <p:nvPr/>
        </p:nvGrpSpPr>
        <p:grpSpPr bwMode="auto">
          <a:xfrm>
            <a:off x="2332806" y="2177632"/>
            <a:ext cx="2057400" cy="1143000"/>
            <a:chOff x="0" y="0"/>
            <a:chExt cx="1296" cy="720"/>
          </a:xfrm>
        </p:grpSpPr>
        <p:sp>
          <p:nvSpPr>
            <p:cNvPr id="124" name="Rectangle 95"/>
            <p:cNvSpPr>
              <a:spLocks noChangeArrowheads="1"/>
            </p:cNvSpPr>
            <p:nvPr/>
          </p:nvSpPr>
          <p:spPr bwMode="auto">
            <a:xfrm>
              <a:off x="1008"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5" name="Rectangle 96"/>
            <p:cNvSpPr>
              <a:spLocks noChangeArrowheads="1"/>
            </p:cNvSpPr>
            <p:nvPr/>
          </p:nvSpPr>
          <p:spPr bwMode="auto">
            <a:xfrm>
              <a:off x="672"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6" name="Rectangle 97"/>
            <p:cNvSpPr>
              <a:spLocks noChangeArrowheads="1"/>
            </p:cNvSpPr>
            <p:nvPr/>
          </p:nvSpPr>
          <p:spPr bwMode="auto">
            <a:xfrm>
              <a:off x="336"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7" name="Rectangle 101"/>
            <p:cNvSpPr>
              <a:spLocks noChangeArrowheads="1"/>
            </p:cNvSpPr>
            <p:nvPr/>
          </p:nvSpPr>
          <p:spPr bwMode="auto">
            <a:xfrm>
              <a:off x="0" y="528"/>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8" name="Rectangle 127"/>
            <p:cNvSpPr>
              <a:spLocks noChangeArrowheads="1"/>
            </p:cNvSpPr>
            <p:nvPr/>
          </p:nvSpPr>
          <p:spPr bwMode="auto">
            <a:xfrm>
              <a:off x="576" y="0"/>
              <a:ext cx="288" cy="192"/>
            </a:xfrm>
            <a:prstGeom prst="rect">
              <a:avLst/>
            </a:prstGeom>
            <a:solidFill>
              <a:srgbClr val="99FFCC"/>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内容占位符 2"/>
          <p:cNvSpPr txBox="1">
            <a:spLocks/>
          </p:cNvSpPr>
          <p:nvPr/>
        </p:nvSpPr>
        <p:spPr>
          <a:xfrm>
            <a:off x="4471384" y="5851106"/>
            <a:ext cx="3249232" cy="49365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2</a:t>
            </a:r>
            <a:r>
              <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级门电路延迟</a:t>
            </a:r>
          </a:p>
          <a:p>
            <a:pPr algn="ctr"/>
            <a:endParaRPr lang="zh-CN" altLang="en-US"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 name="Rectangle 84"/>
          <p:cNvSpPr>
            <a:spLocks noChangeArrowheads="1"/>
          </p:cNvSpPr>
          <p:nvPr/>
        </p:nvSpPr>
        <p:spPr bwMode="auto">
          <a:xfrm>
            <a:off x="9267006" y="3015832"/>
            <a:ext cx="457200" cy="304800"/>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grpSp>
        <p:nvGrpSpPr>
          <p:cNvPr id="10" name="Group 11"/>
          <p:cNvGrpSpPr>
            <a:grpSpLocks/>
          </p:cNvGrpSpPr>
          <p:nvPr/>
        </p:nvGrpSpPr>
        <p:grpSpPr bwMode="auto">
          <a:xfrm>
            <a:off x="6981006" y="3015832"/>
            <a:ext cx="990600" cy="304800"/>
            <a:chOff x="0" y="0"/>
            <a:chExt cx="624" cy="192"/>
          </a:xfrm>
        </p:grpSpPr>
        <p:sp>
          <p:nvSpPr>
            <p:cNvPr id="11" name="Rectangle 87"/>
            <p:cNvSpPr>
              <a:spLocks noChangeArrowheads="1"/>
            </p:cNvSpPr>
            <p:nvPr/>
          </p:nvSpPr>
          <p:spPr bwMode="auto">
            <a:xfrm>
              <a:off x="336" y="0"/>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2" name="Rectangle 88"/>
            <p:cNvSpPr>
              <a:spLocks noChangeArrowheads="1"/>
            </p:cNvSpPr>
            <p:nvPr/>
          </p:nvSpPr>
          <p:spPr bwMode="auto">
            <a:xfrm>
              <a:off x="0" y="0"/>
              <a:ext cx="288" cy="192"/>
            </a:xfrm>
            <a:prstGeom prst="rect">
              <a:avLst/>
            </a:prstGeom>
            <a:solidFill>
              <a:srgbClr val="FFCC00"/>
            </a:solidFill>
            <a:ln w="19050" cap="sq">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grpSp>
    </p:spTree>
    <p:extLst>
      <p:ext uri="{BB962C8B-B14F-4D97-AF65-F5344CB8AC3E}">
        <p14:creationId xmlns:p14="http://schemas.microsoft.com/office/powerpoint/2010/main" val="8981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6"/>
                                        </p:tgtEl>
                                        <p:attrNameLst>
                                          <p:attrName>style.visibility</p:attrName>
                                        </p:attrNameLst>
                                      </p:cBhvr>
                                      <p:to>
                                        <p:strVal val="visible"/>
                                      </p:to>
                                    </p:set>
                                    <p:anim calcmode="lin" valueType="num">
                                      <p:cBhvr additive="base">
                                        <p:cTn id="19" dur="500" fill="hold"/>
                                        <p:tgtEl>
                                          <p:spTgt spid="116"/>
                                        </p:tgtEl>
                                        <p:attrNameLst>
                                          <p:attrName>ppt_x</p:attrName>
                                        </p:attrNameLst>
                                      </p:cBhvr>
                                      <p:tavLst>
                                        <p:tav tm="0">
                                          <p:val>
                                            <p:strVal val="#ppt_x"/>
                                          </p:val>
                                        </p:tav>
                                        <p:tav tm="100000">
                                          <p:val>
                                            <p:strVal val="#ppt_x"/>
                                          </p:val>
                                        </p:tav>
                                      </p:tavLst>
                                    </p:anim>
                                    <p:anim calcmode="lin" valueType="num">
                                      <p:cBhvr additive="base">
                                        <p:cTn id="20" dur="500" fill="hold"/>
                                        <p:tgtEl>
                                          <p:spTgt spid="1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righ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down)">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13"/>
                                        </p:tgtEl>
                                        <p:attrNameLst>
                                          <p:attrName>style.visibility</p:attrName>
                                        </p:attrNameLst>
                                      </p:cBhvr>
                                      <p:to>
                                        <p:strVal val="visible"/>
                                      </p:to>
                                    </p:set>
                                    <p:animEffect transition="in" filter="wipe(down)">
                                      <p:cBhvr>
                                        <p:cTn id="56" dur="500"/>
                                        <p:tgtEl>
                                          <p:spTgt spid="113"/>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17"/>
                                        </p:tgtEl>
                                        <p:attrNameLst>
                                          <p:attrName>style.visibility</p:attrName>
                                        </p:attrNameLst>
                                      </p:cBhvr>
                                      <p:to>
                                        <p:strVal val="visible"/>
                                      </p:to>
                                    </p:set>
                                    <p:anim calcmode="lin" valueType="num">
                                      <p:cBhvr additive="base">
                                        <p:cTn id="61" dur="500" fill="hold"/>
                                        <p:tgtEl>
                                          <p:spTgt spid="117"/>
                                        </p:tgtEl>
                                        <p:attrNameLst>
                                          <p:attrName>ppt_x</p:attrName>
                                        </p:attrNameLst>
                                      </p:cBhvr>
                                      <p:tavLst>
                                        <p:tav tm="0">
                                          <p:val>
                                            <p:strVal val="#ppt_x"/>
                                          </p:val>
                                        </p:tav>
                                        <p:tav tm="100000">
                                          <p:val>
                                            <p:strVal val="#ppt_x"/>
                                          </p:val>
                                        </p:tav>
                                      </p:tavLst>
                                    </p:anim>
                                    <p:anim calcmode="lin" valueType="num">
                                      <p:cBhvr additive="base">
                                        <p:cTn id="6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down)">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repeatCount="300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down)">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repeatCount="300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righ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grpId="0"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up)">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repeatCount="300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repeatCount="300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right)">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repeatCount="300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wipe(up)">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repeatCount="3000"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right)">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repeatCount="300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wipe(up)">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repeatCount="3000" fill="hold" nodeType="click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wipe(down)">
                                      <p:cBhvr>
                                        <p:cTn id="112" dur="500"/>
                                        <p:tgtEl>
                                          <p:spTgt spid="1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wipe(down)">
                                      <p:cBhvr>
                                        <p:cTn id="117" dur="500"/>
                                        <p:tgtEl>
                                          <p:spTgt spid="11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118"/>
                                        </p:tgtEl>
                                        <p:attrNameLst>
                                          <p:attrName>style.visibility</p:attrName>
                                        </p:attrNameLst>
                                      </p:cBhvr>
                                      <p:to>
                                        <p:strVal val="visible"/>
                                      </p:to>
                                    </p:set>
                                    <p:animEffect transition="in" filter="wipe(down)">
                                      <p:cBhvr>
                                        <p:cTn id="122" dur="500"/>
                                        <p:tgtEl>
                                          <p:spTgt spid="11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animEffect transition="in" filter="wipe(down)">
                                      <p:cBhvr>
                                        <p:cTn id="127" dur="500"/>
                                        <p:tgtEl>
                                          <p:spTgt spid="3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down)">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down)">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5"/>
                                        </p:tgtEl>
                                        <p:attrNameLst>
                                          <p:attrName>style.visibility</p:attrName>
                                        </p:attrNameLst>
                                      </p:cBhvr>
                                      <p:to>
                                        <p:strVal val="visible"/>
                                      </p:to>
                                    </p:set>
                                    <p:animEffect transition="in" filter="wipe(down)">
                                      <p:cBhvr>
                                        <p:cTn id="142" dur="500"/>
                                        <p:tgtEl>
                                          <p:spTgt spid="2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59"/>
                                        </p:tgtEl>
                                        <p:attrNameLst>
                                          <p:attrName>style.visibility</p:attrName>
                                        </p:attrNameLst>
                                      </p:cBhvr>
                                      <p:to>
                                        <p:strVal val="visible"/>
                                      </p:to>
                                    </p:set>
                                    <p:animEffect transition="in" filter="wipe(right)">
                                      <p:cBhvr>
                                        <p:cTn id="147" dur="500"/>
                                        <p:tgtEl>
                                          <p:spTgt spid="5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nodeType="click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wipe(down)">
                                      <p:cBhvr>
                                        <p:cTn id="152" dur="500"/>
                                        <p:tgtEl>
                                          <p:spTgt spid="6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2" fill="hold" grpId="0" nodeType="clickEffect">
                                  <p:stCondLst>
                                    <p:cond delay="0"/>
                                  </p:stCondLst>
                                  <p:childTnLst>
                                    <p:set>
                                      <p:cBhvr>
                                        <p:cTn id="156" dur="1" fill="hold">
                                          <p:stCondLst>
                                            <p:cond delay="0"/>
                                          </p:stCondLst>
                                        </p:cTn>
                                        <p:tgtEl>
                                          <p:spTgt spid="64"/>
                                        </p:tgtEl>
                                        <p:attrNameLst>
                                          <p:attrName>style.visibility</p:attrName>
                                        </p:attrNameLst>
                                      </p:cBhvr>
                                      <p:to>
                                        <p:strVal val="visible"/>
                                      </p:to>
                                    </p:set>
                                    <p:animEffect transition="in" filter="wipe(right)">
                                      <p:cBhvr>
                                        <p:cTn id="157" dur="500"/>
                                        <p:tgtEl>
                                          <p:spTgt spid="64"/>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repeatCount="3000" fill="hold" nodeType="clickEffect">
                                  <p:stCondLst>
                                    <p:cond delay="0"/>
                                  </p:stCondLst>
                                  <p:childTnLst>
                                    <p:set>
                                      <p:cBhvr>
                                        <p:cTn id="161" dur="1" fill="hold">
                                          <p:stCondLst>
                                            <p:cond delay="0"/>
                                          </p:stCondLst>
                                        </p:cTn>
                                        <p:tgtEl>
                                          <p:spTgt spid="65"/>
                                        </p:tgtEl>
                                        <p:attrNameLst>
                                          <p:attrName>style.visibility</p:attrName>
                                        </p:attrNameLst>
                                      </p:cBhvr>
                                      <p:to>
                                        <p:strVal val="visible"/>
                                      </p:to>
                                    </p:set>
                                    <p:animEffect transition="in" filter="wipe(down)">
                                      <p:cBhvr>
                                        <p:cTn id="162" dur="500"/>
                                        <p:tgtEl>
                                          <p:spTgt spid="65"/>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34"/>
                                        </p:tgtEl>
                                        <p:attrNameLst>
                                          <p:attrName>style.visibility</p:attrName>
                                        </p:attrNameLst>
                                      </p:cBhvr>
                                      <p:to>
                                        <p:strVal val="visible"/>
                                      </p:to>
                                    </p:set>
                                    <p:animEffect transition="in" filter="wipe(down)">
                                      <p:cBhvr>
                                        <p:cTn id="167" dur="500"/>
                                        <p:tgtEl>
                                          <p:spTgt spid="3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nodeType="clickEffect">
                                  <p:stCondLst>
                                    <p:cond delay="0"/>
                                  </p:stCondLst>
                                  <p:childTnLst>
                                    <p:set>
                                      <p:cBhvr>
                                        <p:cTn id="171" dur="1" fill="hold">
                                          <p:stCondLst>
                                            <p:cond delay="0"/>
                                          </p:stCondLst>
                                        </p:cTn>
                                        <p:tgtEl>
                                          <p:spTgt spid="107"/>
                                        </p:tgtEl>
                                        <p:attrNameLst>
                                          <p:attrName>style.visibility</p:attrName>
                                        </p:attrNameLst>
                                      </p:cBhvr>
                                      <p:to>
                                        <p:strVal val="visible"/>
                                      </p:to>
                                    </p:set>
                                    <p:animEffect transition="in" filter="wipe(down)">
                                      <p:cBhvr>
                                        <p:cTn id="172" dur="500"/>
                                        <p:tgtEl>
                                          <p:spTgt spid="10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wipe(down)">
                                      <p:cBhvr>
                                        <p:cTn id="177" dur="500"/>
                                        <p:tgtEl>
                                          <p:spTgt spid="123"/>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4" fill="hold" nodeType="clickEffect">
                                  <p:stCondLst>
                                    <p:cond delay="0"/>
                                  </p:stCondLst>
                                  <p:childTnLst>
                                    <p:set>
                                      <p:cBhvr>
                                        <p:cTn id="181" dur="1" fill="hold">
                                          <p:stCondLst>
                                            <p:cond delay="0"/>
                                          </p:stCondLst>
                                        </p:cTn>
                                        <p:tgtEl>
                                          <p:spTgt spid="70"/>
                                        </p:tgtEl>
                                        <p:attrNameLst>
                                          <p:attrName>style.visibility</p:attrName>
                                        </p:attrNameLst>
                                      </p:cBhvr>
                                      <p:to>
                                        <p:strVal val="visible"/>
                                      </p:to>
                                    </p:set>
                                    <p:animEffect transition="in" filter="wipe(down)">
                                      <p:cBhvr>
                                        <p:cTn id="182" dur="500"/>
                                        <p:tgtEl>
                                          <p:spTgt spid="7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grpId="0" nodeType="click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wipe(right)">
                                      <p:cBhvr>
                                        <p:cTn id="187" dur="500"/>
                                        <p:tgtEl>
                                          <p:spTgt spid="68"/>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wipe(down)">
                                      <p:cBhvr>
                                        <p:cTn id="192" dur="500"/>
                                        <p:tgtEl>
                                          <p:spTgt spid="7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nodeType="click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wipe(down)">
                                      <p:cBhvr>
                                        <p:cTn id="197" dur="500"/>
                                        <p:tgtEl>
                                          <p:spTgt spid="81"/>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2" fill="hold" grpId="0" nodeType="click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wipe(right)">
                                      <p:cBhvr>
                                        <p:cTn id="202" dur="500"/>
                                        <p:tgtEl>
                                          <p:spTgt spid="6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nodeType="clickEffect">
                                  <p:stCondLst>
                                    <p:cond delay="0"/>
                                  </p:stCondLst>
                                  <p:childTnLst>
                                    <p:set>
                                      <p:cBhvr>
                                        <p:cTn id="206" dur="1" fill="hold">
                                          <p:stCondLst>
                                            <p:cond delay="0"/>
                                          </p:stCondLst>
                                        </p:cTn>
                                        <p:tgtEl>
                                          <p:spTgt spid="85"/>
                                        </p:tgtEl>
                                        <p:attrNameLst>
                                          <p:attrName>style.visibility</p:attrName>
                                        </p:attrNameLst>
                                      </p:cBhvr>
                                      <p:to>
                                        <p:strVal val="visible"/>
                                      </p:to>
                                    </p:set>
                                    <p:animEffect transition="in" filter="wipe(down)">
                                      <p:cBhvr>
                                        <p:cTn id="207" dur="500"/>
                                        <p:tgtEl>
                                          <p:spTgt spid="8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4" fill="hold" nodeType="clickEffect">
                                  <p:stCondLst>
                                    <p:cond delay="0"/>
                                  </p:stCondLst>
                                  <p:childTnLst>
                                    <p:set>
                                      <p:cBhvr>
                                        <p:cTn id="211" dur="1" fill="hold">
                                          <p:stCondLst>
                                            <p:cond delay="0"/>
                                          </p:stCondLst>
                                        </p:cTn>
                                        <p:tgtEl>
                                          <p:spTgt spid="88"/>
                                        </p:tgtEl>
                                        <p:attrNameLst>
                                          <p:attrName>style.visibility</p:attrName>
                                        </p:attrNameLst>
                                      </p:cBhvr>
                                      <p:to>
                                        <p:strVal val="visible"/>
                                      </p:to>
                                    </p:set>
                                    <p:animEffect transition="in" filter="wipe(down)">
                                      <p:cBhvr>
                                        <p:cTn id="212" dur="500"/>
                                        <p:tgtEl>
                                          <p:spTgt spid="88"/>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104"/>
                                        </p:tgtEl>
                                        <p:attrNameLst>
                                          <p:attrName>style.visibility</p:attrName>
                                        </p:attrNameLst>
                                      </p:cBhvr>
                                      <p:to>
                                        <p:strVal val="visible"/>
                                      </p:to>
                                    </p:set>
                                    <p:animEffect transition="in" filter="wipe(down)">
                                      <p:cBhvr>
                                        <p:cTn id="217" dur="500"/>
                                        <p:tgtEl>
                                          <p:spTgt spid="104"/>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129"/>
                                        </p:tgtEl>
                                        <p:attrNameLst>
                                          <p:attrName>style.visibility</p:attrName>
                                        </p:attrNameLst>
                                      </p:cBhvr>
                                      <p:to>
                                        <p:strVal val="visible"/>
                                      </p:to>
                                    </p:set>
                                    <p:animEffect transition="in" filter="wipe(left)">
                                      <p:cBhvr>
                                        <p:cTn id="22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nimBg="1"/>
      <p:bldP spid="7" grpId="0" animBg="1"/>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59" grpId="0" animBg="1"/>
      <p:bldP spid="64" grpId="0" animBg="1"/>
      <p:bldP spid="68" grpId="0" animBg="1"/>
      <p:bldP spid="69" grpId="0" animBg="1"/>
      <p:bldP spid="116" grpId="0" animBg="1" autoUpdateAnimBg="0"/>
      <p:bldP spid="117" grpId="0" animBg="1" autoUpdateAnimBg="0"/>
      <p:bldP spid="129" grpId="0"/>
      <p:bldP spid="8"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快速加法器</a:t>
            </a:r>
          </a:p>
        </p:txBody>
      </p:sp>
      <p:sp>
        <p:nvSpPr>
          <p:cNvPr id="3" name="内容占位符 2"/>
          <p:cNvSpPr>
            <a:spLocks noGrp="1"/>
          </p:cNvSpPr>
          <p:nvPr>
            <p:ph idx="1"/>
          </p:nvPr>
        </p:nvSpPr>
        <p:spPr/>
        <p:txBody>
          <a:bodyPr/>
          <a:lstStyle/>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4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4</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4</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3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4</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3</a:t>
            </a: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3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2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3</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2</a:t>
            </a: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2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1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2</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1</a:t>
            </a:r>
          </a:p>
          <a:p>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S</a:t>
            </a:r>
            <a:r>
              <a:rPr lang="en-US" altLang="zh-CN" sz="2800" b="1" spc="600" baseline="-250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1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X</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⊕Y</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0 </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 </a:t>
            </a:r>
            <a:r>
              <a:rPr lang="en-US" altLang="zh-CN" sz="2800" b="1" spc="6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P</a:t>
            </a:r>
            <a:r>
              <a:rPr lang="en-US" altLang="zh-CN" sz="2800" b="1" spc="600" baseline="-25000" dirty="0">
                <a:solidFill>
                  <a:srgbClr val="C00000"/>
                </a:solidFill>
                <a:latin typeface="Courier New" panose="02070309020205020404" pitchFamily="49" charset="0"/>
                <a:ea typeface="MS PGothic" panose="020B0600070205080204" pitchFamily="34" charset="-128"/>
                <a:cs typeface="Courier New" panose="02070309020205020404" pitchFamily="49" charset="0"/>
              </a:rPr>
              <a:t>1</a:t>
            </a:r>
            <a:r>
              <a:rPr lang="en-US" altLang="zh-CN" sz="2800" b="1" spc="600" dirty="0">
                <a:solidFill>
                  <a:srgbClr val="800080"/>
                </a:solidFill>
                <a:latin typeface="Courier New" panose="02070309020205020404" pitchFamily="49" charset="0"/>
                <a:ea typeface="MS PGothic" panose="020B0600070205080204" pitchFamily="34" charset="-128"/>
                <a:cs typeface="Courier New" panose="02070309020205020404" pitchFamily="49" charset="0"/>
              </a:rPr>
              <a:t>⊕</a:t>
            </a:r>
            <a:r>
              <a:rPr lang="en-US" altLang="zh-CN" sz="2800" b="1" spc="6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C</a:t>
            </a:r>
            <a:r>
              <a:rPr lang="en-US" altLang="zh-CN" sz="2800" b="1" spc="600" baseline="-25000" dirty="0">
                <a:solidFill>
                  <a:srgbClr val="00B050"/>
                </a:solidFill>
                <a:latin typeface="Courier New" panose="02070309020205020404" pitchFamily="49" charset="0"/>
                <a:ea typeface="MS PGothic" panose="020B0600070205080204" pitchFamily="34" charset="-128"/>
                <a:cs typeface="Courier New" panose="02070309020205020404" pitchFamily="49" charset="0"/>
              </a:rPr>
              <a:t>0</a:t>
            </a:r>
          </a:p>
          <a:p>
            <a:pPr marL="0" indent="0">
              <a:buNone/>
            </a:pPr>
            <a:endParaRPr lang="en-US" altLang="zh-CN" b="1" baseline="-25000" dirty="0">
              <a:solidFill>
                <a:srgbClr val="00B050"/>
              </a:solidFill>
              <a:latin typeface="Arial Rounded MT Bold" panose="020F0704030504030204" pitchFamily="34" charset="0"/>
              <a:ea typeface="MS PGothic" panose="020B0600070205080204" pitchFamily="34" charset="-128"/>
            </a:endParaRPr>
          </a:p>
          <a:p>
            <a:r>
              <a:rPr lang="zh-CN" altLang="en-US" dirty="0"/>
              <a:t>进位信号得到后，求和只需一级异或门即可完成</a:t>
            </a:r>
            <a:endParaRPr lang="zh-CN" altLang="en-US" b="1" baseline="-25000" dirty="0">
              <a:solidFill>
                <a:srgbClr val="800080"/>
              </a:solidFill>
              <a:latin typeface="Courier New" panose="02070309020205020404" pitchFamily="49" charset="0"/>
              <a:ea typeface="MS PGothic" panose="020B0600070205080204" pitchFamily="34" charset="-128"/>
            </a:endParaRPr>
          </a:p>
          <a:p>
            <a:endParaRPr lang="zh-CN" altLang="en-US" dirty="0"/>
          </a:p>
          <a:p>
            <a:endParaRPr lang="zh-CN" alt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999" y="851479"/>
            <a:ext cx="3110971" cy="406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58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ECD8-0556-4989-BB1C-BC18E6763879}"/>
              </a:ext>
            </a:extLst>
          </p:cNvPr>
          <p:cNvSpPr>
            <a:spLocks noGrp="1"/>
          </p:cNvSpPr>
          <p:nvPr>
            <p:ph type="title"/>
          </p:nvPr>
        </p:nvSpPr>
        <p:spPr/>
        <p:txBody>
          <a:bodyPr/>
          <a:lstStyle/>
          <a:p>
            <a:r>
              <a:rPr lang="zh-CN" altLang="en-US" dirty="0"/>
              <a:t>期末考试题型</a:t>
            </a:r>
          </a:p>
        </p:txBody>
      </p:sp>
      <p:sp>
        <p:nvSpPr>
          <p:cNvPr id="3" name="Content Placeholder 2">
            <a:extLst>
              <a:ext uri="{FF2B5EF4-FFF2-40B4-BE49-F238E27FC236}">
                <a16:creationId xmlns:a16="http://schemas.microsoft.com/office/drawing/2014/main" id="{01135D5F-158A-467D-980D-1CDBB4E583D8}"/>
              </a:ext>
            </a:extLst>
          </p:cNvPr>
          <p:cNvSpPr>
            <a:spLocks noGrp="1"/>
          </p:cNvSpPr>
          <p:nvPr>
            <p:ph idx="1"/>
          </p:nvPr>
        </p:nvSpPr>
        <p:spPr/>
        <p:txBody>
          <a:bodyPr>
            <a:normAutofit fontScale="92500" lnSpcReduction="10000"/>
          </a:bodyPr>
          <a:lstStyle/>
          <a:p>
            <a:r>
              <a:rPr lang="zh-CN" altLang="en-US" dirty="0"/>
              <a:t>一、填空</a:t>
            </a:r>
            <a:r>
              <a:rPr lang="en-US" altLang="zh-CN" dirty="0"/>
              <a:t>20</a:t>
            </a:r>
            <a:r>
              <a:rPr lang="zh-CN" altLang="en-US" dirty="0"/>
              <a:t>分（每空</a:t>
            </a:r>
            <a:r>
              <a:rPr lang="en-US" altLang="zh-CN" dirty="0"/>
              <a:t>2</a:t>
            </a:r>
            <a:r>
              <a:rPr lang="zh-CN" altLang="en-US" dirty="0"/>
              <a:t>分</a:t>
            </a:r>
            <a:r>
              <a:rPr lang="en-US" altLang="zh-CN" dirty="0"/>
              <a:t>*10</a:t>
            </a:r>
            <a:r>
              <a:rPr lang="zh-CN" altLang="en-US" dirty="0"/>
              <a:t>）</a:t>
            </a:r>
            <a:endParaRPr lang="en-US" altLang="zh-CN" dirty="0"/>
          </a:p>
          <a:p>
            <a:r>
              <a:rPr lang="zh-CN" altLang="en-US" dirty="0"/>
              <a:t>二、单选</a:t>
            </a:r>
            <a:r>
              <a:rPr lang="en-US" altLang="zh-CN" dirty="0"/>
              <a:t>20</a:t>
            </a:r>
            <a:r>
              <a:rPr lang="zh-CN" altLang="en-US" dirty="0"/>
              <a:t>分（每题</a:t>
            </a:r>
            <a:r>
              <a:rPr lang="en-US" altLang="zh-CN" dirty="0"/>
              <a:t>2</a:t>
            </a:r>
            <a:r>
              <a:rPr lang="zh-CN" altLang="en-US" dirty="0"/>
              <a:t>分</a:t>
            </a:r>
            <a:r>
              <a:rPr lang="en-US" altLang="zh-CN" dirty="0"/>
              <a:t>*10</a:t>
            </a:r>
            <a:r>
              <a:rPr lang="zh-CN" altLang="en-US" dirty="0"/>
              <a:t>）</a:t>
            </a:r>
            <a:endParaRPr lang="en-GB" altLang="zh-CN" dirty="0"/>
          </a:p>
          <a:p>
            <a:r>
              <a:rPr lang="zh-CN" altLang="en-US" dirty="0"/>
              <a:t>三、简答题</a:t>
            </a:r>
            <a:r>
              <a:rPr lang="en-US" altLang="zh-CN" dirty="0"/>
              <a:t>10</a:t>
            </a:r>
            <a:r>
              <a:rPr lang="zh-CN" altLang="en-US" dirty="0"/>
              <a:t>分（每题</a:t>
            </a:r>
            <a:r>
              <a:rPr lang="en-US" altLang="zh-CN" dirty="0"/>
              <a:t>5</a:t>
            </a:r>
            <a:r>
              <a:rPr lang="zh-CN" altLang="en-US" dirty="0"/>
              <a:t>分</a:t>
            </a:r>
            <a:r>
              <a:rPr lang="en-US" altLang="zh-CN" dirty="0"/>
              <a:t>*2</a:t>
            </a:r>
            <a:r>
              <a:rPr lang="zh-CN" altLang="en-US" dirty="0"/>
              <a:t>）</a:t>
            </a:r>
            <a:endParaRPr lang="en-US" altLang="zh-CN" dirty="0"/>
          </a:p>
          <a:p>
            <a:r>
              <a:rPr lang="zh-CN" altLang="en-US" dirty="0"/>
              <a:t>四、计算题</a:t>
            </a:r>
            <a:r>
              <a:rPr lang="en-US" altLang="zh-CN" dirty="0"/>
              <a:t>10</a:t>
            </a:r>
            <a:r>
              <a:rPr lang="zh-CN" altLang="en-US" dirty="0"/>
              <a:t>分（每题</a:t>
            </a:r>
            <a:r>
              <a:rPr lang="en-US" altLang="zh-CN" dirty="0"/>
              <a:t>5</a:t>
            </a:r>
            <a:r>
              <a:rPr lang="zh-CN" altLang="en-US" dirty="0"/>
              <a:t>分</a:t>
            </a:r>
            <a:r>
              <a:rPr lang="en-US" altLang="zh-CN" dirty="0"/>
              <a:t>*2</a:t>
            </a:r>
            <a:r>
              <a:rPr lang="zh-CN" altLang="en-US" dirty="0"/>
              <a:t>）</a:t>
            </a:r>
            <a:endParaRPr lang="en-US" altLang="zh-CN" dirty="0"/>
          </a:p>
          <a:p>
            <a:pPr lvl="1"/>
            <a:r>
              <a:rPr lang="zh-CN" altLang="en-US" dirty="0"/>
              <a:t>补码减法、溢出计算、浮点数转换、指令格式设计等</a:t>
            </a:r>
            <a:endParaRPr lang="en-US" altLang="zh-CN" dirty="0"/>
          </a:p>
          <a:p>
            <a:r>
              <a:rPr lang="zh-CN" altLang="en-US" dirty="0"/>
              <a:t>五、综合题</a:t>
            </a:r>
            <a:r>
              <a:rPr lang="en-US" altLang="zh-CN" dirty="0"/>
              <a:t>40</a:t>
            </a:r>
            <a:r>
              <a:rPr lang="zh-CN" altLang="en-US" dirty="0"/>
              <a:t>分（</a:t>
            </a:r>
            <a:r>
              <a:rPr lang="en-US" altLang="zh-CN" dirty="0"/>
              <a:t>4</a:t>
            </a:r>
            <a:r>
              <a:rPr lang="zh-CN" altLang="en-US" dirty="0"/>
              <a:t>个小题）</a:t>
            </a:r>
            <a:endParaRPr lang="en-US" altLang="zh-CN" dirty="0"/>
          </a:p>
          <a:p>
            <a:pPr lvl="1"/>
            <a:r>
              <a:rPr lang="en-US" altLang="zh-CN" dirty="0"/>
              <a:t>1</a:t>
            </a:r>
            <a:r>
              <a:rPr lang="zh-CN" altLang="en-US" dirty="0"/>
              <a:t>、寻址方式 （</a:t>
            </a:r>
            <a:r>
              <a:rPr lang="en-US" altLang="zh-CN" dirty="0"/>
              <a:t>7</a:t>
            </a:r>
            <a:r>
              <a:rPr lang="zh-CN" altLang="en-US" dirty="0"/>
              <a:t>分）</a:t>
            </a:r>
            <a:endParaRPr lang="en-US" altLang="zh-CN" dirty="0"/>
          </a:p>
          <a:p>
            <a:pPr lvl="1"/>
            <a:r>
              <a:rPr lang="en-US" altLang="zh-CN" dirty="0"/>
              <a:t>3</a:t>
            </a:r>
            <a:r>
              <a:rPr lang="zh-CN" altLang="en-US" dirty="0"/>
              <a:t>、</a:t>
            </a:r>
            <a:r>
              <a:rPr lang="en-US" altLang="zh-CN" dirty="0"/>
              <a:t>ALU</a:t>
            </a:r>
            <a:r>
              <a:rPr lang="zh-CN" altLang="en-US" dirty="0"/>
              <a:t>并行加法器进位链（</a:t>
            </a:r>
            <a:r>
              <a:rPr lang="en-US" altLang="zh-CN" dirty="0"/>
              <a:t>7</a:t>
            </a:r>
            <a:r>
              <a:rPr lang="zh-CN" altLang="en-US" dirty="0"/>
              <a:t>分）</a:t>
            </a:r>
            <a:endParaRPr lang="en-US" altLang="zh-CN" dirty="0"/>
          </a:p>
          <a:p>
            <a:pPr lvl="1"/>
            <a:r>
              <a:rPr lang="en-US" altLang="zh-CN" dirty="0"/>
              <a:t>4</a:t>
            </a:r>
            <a:r>
              <a:rPr lang="zh-CN" altLang="en-US" dirty="0"/>
              <a:t>、主存组织扩展  （</a:t>
            </a:r>
            <a:r>
              <a:rPr lang="en-US" altLang="zh-CN"/>
              <a:t>1</a:t>
            </a:r>
            <a:r>
              <a:rPr lang="en-US" altLang="zh-CN" dirty="0"/>
              <a:t>0</a:t>
            </a:r>
            <a:r>
              <a:rPr lang="zh-CN" altLang="en-US"/>
              <a:t>分</a:t>
            </a:r>
            <a:r>
              <a:rPr lang="zh-CN" altLang="en-US" dirty="0"/>
              <a:t>）</a:t>
            </a:r>
            <a:endParaRPr lang="en-US" altLang="zh-CN" dirty="0"/>
          </a:p>
          <a:p>
            <a:pPr lvl="1"/>
            <a:r>
              <a:rPr lang="en-US" altLang="zh-CN" dirty="0"/>
              <a:t>6</a:t>
            </a:r>
            <a:r>
              <a:rPr lang="zh-CN" altLang="en-US" dirty="0"/>
              <a:t>、数据通路与指令流程  （</a:t>
            </a:r>
            <a:r>
              <a:rPr lang="en-US" altLang="zh-CN" dirty="0"/>
              <a:t>16</a:t>
            </a:r>
            <a:r>
              <a:rPr lang="zh-CN" altLang="en-US" dirty="0"/>
              <a:t>分）</a:t>
            </a:r>
            <a:endParaRPr lang="en-US" altLang="zh-CN" dirty="0"/>
          </a:p>
          <a:p>
            <a:endParaRPr lang="zh-CN" altLang="en-US" dirty="0"/>
          </a:p>
        </p:txBody>
      </p:sp>
    </p:spTree>
    <p:extLst>
      <p:ext uri="{BB962C8B-B14F-4D97-AF65-F5344CB8AC3E}">
        <p14:creationId xmlns:p14="http://schemas.microsoft.com/office/powerpoint/2010/main" val="282348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3" descr="新闻纸"/>
          <p:cNvSpPr>
            <a:spLocks noChangeArrowheads="1"/>
          </p:cNvSpPr>
          <p:nvPr/>
        </p:nvSpPr>
        <p:spPr bwMode="auto">
          <a:xfrm>
            <a:off x="3189912" y="1574800"/>
            <a:ext cx="6017587" cy="3488008"/>
          </a:xfrm>
          <a:prstGeom prst="rect">
            <a:avLst/>
          </a:prstGeom>
          <a:solidFill>
            <a:schemeClr val="accent2">
              <a:lumMod val="20000"/>
              <a:lumOff val="80000"/>
            </a:schemeClr>
          </a:solidFill>
          <a:ln w="9525">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endParaRPr lang="zh-CN" altLang="en-US">
              <a:latin typeface="Segoe UI" panose="020B0502040204020203" pitchFamily="34" charset="0"/>
              <a:ea typeface="宋体" panose="02010600030101010101" pitchFamily="2" charset="-122"/>
              <a:cs typeface="Segoe UI" panose="020B0502040204020203" pitchFamily="34" charset="0"/>
            </a:endParaRPr>
          </a:p>
        </p:txBody>
      </p:sp>
      <p:grpSp>
        <p:nvGrpSpPr>
          <p:cNvPr id="85" name="Group 106"/>
          <p:cNvGrpSpPr>
            <a:grpSpLocks/>
          </p:cNvGrpSpPr>
          <p:nvPr/>
        </p:nvGrpSpPr>
        <p:grpSpPr bwMode="auto">
          <a:xfrm>
            <a:off x="2886794" y="2117227"/>
            <a:ext cx="1219200" cy="381000"/>
            <a:chOff x="0" y="0"/>
            <a:chExt cx="768" cy="240"/>
          </a:xfrm>
        </p:grpSpPr>
        <p:sp>
          <p:nvSpPr>
            <p:cNvPr id="87" name="Line 104"/>
            <p:cNvSpPr>
              <a:spLocks noChangeShapeType="1"/>
            </p:cNvSpPr>
            <p:nvPr/>
          </p:nvSpPr>
          <p:spPr bwMode="auto">
            <a:xfrm flipV="1">
              <a:off x="768" y="0"/>
              <a:ext cx="0" cy="24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88" name="Line 105"/>
            <p:cNvSpPr>
              <a:spLocks noChangeShapeType="1"/>
            </p:cNvSpPr>
            <p:nvPr/>
          </p:nvSpPr>
          <p:spPr bwMode="auto">
            <a:xfrm flipH="1">
              <a:off x="0" y="0"/>
              <a:ext cx="768" cy="0"/>
            </a:xfrm>
            <a:prstGeom prst="line">
              <a:avLst/>
            </a:prstGeom>
            <a:noFill/>
            <a:ln w="19050" cap="sq">
              <a:solidFill>
                <a:schemeClr val="tx1"/>
              </a:solidFill>
              <a:miter lim="800000"/>
              <a:headEnd w="lg" len="lg"/>
              <a:tailEnd type="stealth" w="lg" len="lg"/>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3" name="组合 2"/>
          <p:cNvGrpSpPr/>
          <p:nvPr/>
        </p:nvGrpSpPr>
        <p:grpSpPr>
          <a:xfrm>
            <a:off x="3985344" y="4618126"/>
            <a:ext cx="4267200" cy="679632"/>
            <a:chOff x="3985344" y="4590552"/>
            <a:chExt cx="4267200" cy="603250"/>
          </a:xfrm>
        </p:grpSpPr>
        <p:sp>
          <p:nvSpPr>
            <p:cNvPr id="47" name="Line 66"/>
            <p:cNvSpPr>
              <a:spLocks noChangeShapeType="1"/>
            </p:cNvSpPr>
            <p:nvPr/>
          </p:nvSpPr>
          <p:spPr bwMode="auto">
            <a:xfrm>
              <a:off x="39853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48" name="Line 67"/>
            <p:cNvSpPr>
              <a:spLocks noChangeShapeType="1"/>
            </p:cNvSpPr>
            <p:nvPr/>
          </p:nvSpPr>
          <p:spPr bwMode="auto">
            <a:xfrm>
              <a:off x="45949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49" name="Line 68"/>
            <p:cNvSpPr>
              <a:spLocks noChangeShapeType="1"/>
            </p:cNvSpPr>
            <p:nvPr/>
          </p:nvSpPr>
          <p:spPr bwMode="auto">
            <a:xfrm>
              <a:off x="52045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0" name="Line 69"/>
            <p:cNvSpPr>
              <a:spLocks noChangeShapeType="1"/>
            </p:cNvSpPr>
            <p:nvPr/>
          </p:nvSpPr>
          <p:spPr bwMode="auto">
            <a:xfrm>
              <a:off x="58141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1" name="Line 70"/>
            <p:cNvSpPr>
              <a:spLocks noChangeShapeType="1"/>
            </p:cNvSpPr>
            <p:nvPr/>
          </p:nvSpPr>
          <p:spPr bwMode="auto">
            <a:xfrm>
              <a:off x="64237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2" name="Line 71"/>
            <p:cNvSpPr>
              <a:spLocks noChangeShapeType="1"/>
            </p:cNvSpPr>
            <p:nvPr/>
          </p:nvSpPr>
          <p:spPr bwMode="auto">
            <a:xfrm>
              <a:off x="70333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3" name="Line 72"/>
            <p:cNvSpPr>
              <a:spLocks noChangeShapeType="1"/>
            </p:cNvSpPr>
            <p:nvPr/>
          </p:nvSpPr>
          <p:spPr bwMode="auto">
            <a:xfrm>
              <a:off x="76429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54" name="Line 73"/>
            <p:cNvSpPr>
              <a:spLocks noChangeShapeType="1"/>
            </p:cNvSpPr>
            <p:nvPr/>
          </p:nvSpPr>
          <p:spPr bwMode="auto">
            <a:xfrm>
              <a:off x="8252544" y="4590552"/>
              <a:ext cx="0" cy="6032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2" name="标题 1"/>
          <p:cNvSpPr>
            <a:spLocks noGrp="1"/>
          </p:cNvSpPr>
          <p:nvPr>
            <p:ph type="title"/>
          </p:nvPr>
        </p:nvSpPr>
        <p:spPr/>
        <p:txBody>
          <a:bodyPr/>
          <a:lstStyle/>
          <a:p>
            <a:r>
              <a:rPr lang="zh-CN" altLang="zh-CN" dirty="0"/>
              <a:t>四位快速加法器</a:t>
            </a:r>
            <a:r>
              <a:rPr lang="zh-CN" altLang="en-US" dirty="0"/>
              <a:t>（非两级，不支持两个加法器之间并行进位）</a:t>
            </a:r>
          </a:p>
        </p:txBody>
      </p:sp>
      <p:grpSp>
        <p:nvGrpSpPr>
          <p:cNvPr id="102" name="组合 101"/>
          <p:cNvGrpSpPr/>
          <p:nvPr/>
        </p:nvGrpSpPr>
        <p:grpSpPr>
          <a:xfrm>
            <a:off x="3985344" y="3326902"/>
            <a:ext cx="4267200" cy="459762"/>
            <a:chOff x="3985344" y="3041152"/>
            <a:chExt cx="4267200" cy="831850"/>
          </a:xfrm>
        </p:grpSpPr>
        <p:sp>
          <p:nvSpPr>
            <p:cNvPr id="24" name="Line 41"/>
            <p:cNvSpPr>
              <a:spLocks noChangeShapeType="1"/>
            </p:cNvSpPr>
            <p:nvPr/>
          </p:nvSpPr>
          <p:spPr bwMode="auto">
            <a:xfrm>
              <a:off x="39853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5" name="Line 42"/>
            <p:cNvSpPr>
              <a:spLocks noChangeShapeType="1"/>
            </p:cNvSpPr>
            <p:nvPr/>
          </p:nvSpPr>
          <p:spPr bwMode="auto">
            <a:xfrm>
              <a:off x="45949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6" name="Line 43"/>
            <p:cNvSpPr>
              <a:spLocks noChangeShapeType="1"/>
            </p:cNvSpPr>
            <p:nvPr/>
          </p:nvSpPr>
          <p:spPr bwMode="auto">
            <a:xfrm>
              <a:off x="58141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7" name="Line 44"/>
            <p:cNvSpPr>
              <a:spLocks noChangeShapeType="1"/>
            </p:cNvSpPr>
            <p:nvPr/>
          </p:nvSpPr>
          <p:spPr bwMode="auto">
            <a:xfrm>
              <a:off x="64237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8" name="Line 45"/>
            <p:cNvSpPr>
              <a:spLocks noChangeShapeType="1"/>
            </p:cNvSpPr>
            <p:nvPr/>
          </p:nvSpPr>
          <p:spPr bwMode="auto">
            <a:xfrm>
              <a:off x="70333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29" name="Line 46"/>
            <p:cNvSpPr>
              <a:spLocks noChangeShapeType="1"/>
            </p:cNvSpPr>
            <p:nvPr/>
          </p:nvSpPr>
          <p:spPr bwMode="auto">
            <a:xfrm>
              <a:off x="76429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30" name="Line 47"/>
            <p:cNvSpPr>
              <a:spLocks noChangeShapeType="1"/>
            </p:cNvSpPr>
            <p:nvPr/>
          </p:nvSpPr>
          <p:spPr bwMode="auto">
            <a:xfrm>
              <a:off x="8252544"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31" name="Line 48"/>
            <p:cNvSpPr>
              <a:spLocks noChangeShapeType="1"/>
            </p:cNvSpPr>
            <p:nvPr/>
          </p:nvSpPr>
          <p:spPr bwMode="auto">
            <a:xfrm>
              <a:off x="5182319" y="3041152"/>
              <a:ext cx="0" cy="831850"/>
            </a:xfrm>
            <a:prstGeom prst="line">
              <a:avLst/>
            </a:prstGeom>
            <a:noFill/>
            <a:ln w="19050">
              <a:solidFill>
                <a:schemeClr val="tx1"/>
              </a:solidFill>
              <a:round/>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33" name="Rectangle 51"/>
          <p:cNvSpPr>
            <a:spLocks noChangeArrowheads="1"/>
          </p:cNvSpPr>
          <p:nvPr/>
        </p:nvSpPr>
        <p:spPr bwMode="auto">
          <a:xfrm>
            <a:off x="3475757" y="3778177"/>
            <a:ext cx="5295900" cy="839950"/>
          </a:xfrm>
          <a:prstGeom prst="rect">
            <a:avLst/>
          </a:prstGeom>
          <a:solidFill>
            <a:srgbClr val="CCFF66"/>
          </a:solidFill>
          <a:ln w="25400">
            <a:solidFill>
              <a:schemeClr val="tx1"/>
            </a:solidFill>
            <a:miter lim="800000"/>
            <a:headEnd/>
            <a:tailEnd/>
          </a:ln>
          <a:effectLst>
            <a:outerShdw blurRad="50800" dist="635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与门异或门电路（</a:t>
            </a:r>
            <a:r>
              <a:rPr lang="en-US" altLang="zh-CN"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1</a:t>
            </a: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级延迟）</a:t>
            </a:r>
          </a:p>
        </p:txBody>
      </p:sp>
      <p:sp>
        <p:nvSpPr>
          <p:cNvPr id="61" name="Rectangle 80"/>
          <p:cNvSpPr>
            <a:spLocks noChangeArrowheads="1"/>
          </p:cNvSpPr>
          <p:nvPr/>
        </p:nvSpPr>
        <p:spPr bwMode="auto">
          <a:xfrm>
            <a:off x="9523412" y="2721596"/>
            <a:ext cx="504825" cy="55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C</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0</a:t>
            </a:r>
          </a:p>
        </p:txBody>
      </p:sp>
      <p:sp>
        <p:nvSpPr>
          <p:cNvPr id="64" name="Rectangle 82"/>
          <p:cNvSpPr>
            <a:spLocks noChangeArrowheads="1"/>
          </p:cNvSpPr>
          <p:nvPr/>
        </p:nvSpPr>
        <p:spPr bwMode="auto">
          <a:xfrm>
            <a:off x="3467819" y="2481457"/>
            <a:ext cx="5295901" cy="842240"/>
          </a:xfrm>
          <a:prstGeom prst="rect">
            <a:avLst/>
          </a:prstGeom>
          <a:solidFill>
            <a:srgbClr val="99FFCC"/>
          </a:solidFill>
          <a:ln w="25400">
            <a:solidFill>
              <a:schemeClr val="tx1"/>
            </a:solidFill>
            <a:miter lim="800000"/>
            <a:headEnd/>
            <a:tailEnd/>
          </a:ln>
          <a:effectLst>
            <a:outerShdw blurRad="50800" dist="635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四位先行进位电路（</a:t>
            </a:r>
            <a:r>
              <a:rPr lang="en-US" altLang="zh-CN"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2</a:t>
            </a:r>
            <a:r>
              <a:rPr lang="zh-CN" altLang="en-US" sz="1800" u="none" spc="300" dirty="0">
                <a:solidFill>
                  <a:schemeClr val="tx1"/>
                </a:solidFill>
                <a:latin typeface="微软雅黑" panose="020B0503020204020204" pitchFamily="34" charset="-122"/>
                <a:ea typeface="微软雅黑" panose="020B0503020204020204" pitchFamily="34" charset="-122"/>
                <a:cs typeface="Segoe UI" panose="020B0502040204020203" pitchFamily="34" charset="0"/>
              </a:rPr>
              <a:t>级延迟）</a:t>
            </a:r>
          </a:p>
        </p:txBody>
      </p:sp>
      <p:sp>
        <p:nvSpPr>
          <p:cNvPr id="65" name="Rectangle 83"/>
          <p:cNvSpPr>
            <a:spLocks noChangeArrowheads="1"/>
          </p:cNvSpPr>
          <p:nvPr/>
        </p:nvSpPr>
        <p:spPr bwMode="auto">
          <a:xfrm>
            <a:off x="3783732" y="3000294"/>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a:t>
            </a:r>
          </a:p>
        </p:txBody>
      </p:sp>
      <p:sp>
        <p:nvSpPr>
          <p:cNvPr id="66" name="Rectangle 84"/>
          <p:cNvSpPr>
            <a:spLocks noChangeArrowheads="1"/>
          </p:cNvSpPr>
          <p:nvPr/>
        </p:nvSpPr>
        <p:spPr bwMode="auto">
          <a:xfrm>
            <a:off x="5140584" y="2973566"/>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p>
        </p:txBody>
      </p:sp>
      <p:sp>
        <p:nvSpPr>
          <p:cNvPr id="67" name="Rectangle 85"/>
          <p:cNvSpPr>
            <a:spLocks noChangeArrowheads="1"/>
          </p:cNvSpPr>
          <p:nvPr/>
        </p:nvSpPr>
        <p:spPr bwMode="auto">
          <a:xfrm>
            <a:off x="6366135" y="2973566"/>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p>
        </p:txBody>
      </p:sp>
      <p:sp>
        <p:nvSpPr>
          <p:cNvPr id="68" name="Rectangle 86"/>
          <p:cNvSpPr>
            <a:spLocks noChangeArrowheads="1"/>
          </p:cNvSpPr>
          <p:nvPr/>
        </p:nvSpPr>
        <p:spPr bwMode="auto">
          <a:xfrm>
            <a:off x="7575810" y="2973566"/>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p>
        </p:txBody>
      </p:sp>
      <p:sp>
        <p:nvSpPr>
          <p:cNvPr id="69" name="Rectangle 87"/>
          <p:cNvSpPr>
            <a:spLocks noChangeArrowheads="1"/>
          </p:cNvSpPr>
          <p:nvPr/>
        </p:nvSpPr>
        <p:spPr bwMode="auto">
          <a:xfrm>
            <a:off x="3869358" y="2432271"/>
            <a:ext cx="4627563" cy="49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C</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p>
        </p:txBody>
      </p:sp>
      <p:sp>
        <p:nvSpPr>
          <p:cNvPr id="63" name="Line 88"/>
          <p:cNvSpPr>
            <a:spLocks noChangeShapeType="1"/>
          </p:cNvSpPr>
          <p:nvPr/>
        </p:nvSpPr>
        <p:spPr bwMode="auto">
          <a:xfrm>
            <a:off x="8785944" y="2922021"/>
            <a:ext cx="751755" cy="0"/>
          </a:xfrm>
          <a:prstGeom prst="line">
            <a:avLst/>
          </a:prstGeom>
          <a:noFill/>
          <a:ln w="19050" cap="sq">
            <a:solidFill>
              <a:schemeClr val="tx1"/>
            </a:solidFill>
            <a:miter lim="800000"/>
            <a:headEnd type="stealth" w="lg" len="lg"/>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71" name="Rectangle 90"/>
          <p:cNvSpPr>
            <a:spLocks noChangeArrowheads="1"/>
          </p:cNvSpPr>
          <p:nvPr/>
        </p:nvSpPr>
        <p:spPr bwMode="auto">
          <a:xfrm>
            <a:off x="3794844" y="5206503"/>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4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4</a:t>
            </a:r>
          </a:p>
        </p:txBody>
      </p:sp>
      <p:sp>
        <p:nvSpPr>
          <p:cNvPr id="72" name="Rectangle 91"/>
          <p:cNvSpPr>
            <a:spLocks noChangeArrowheads="1"/>
          </p:cNvSpPr>
          <p:nvPr/>
        </p:nvSpPr>
        <p:spPr bwMode="auto">
          <a:xfrm>
            <a:off x="5014044" y="5206503"/>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3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3</a:t>
            </a:r>
          </a:p>
        </p:txBody>
      </p:sp>
      <p:sp>
        <p:nvSpPr>
          <p:cNvPr id="73" name="Rectangle 92"/>
          <p:cNvSpPr>
            <a:spLocks noChangeArrowheads="1"/>
          </p:cNvSpPr>
          <p:nvPr/>
        </p:nvSpPr>
        <p:spPr bwMode="auto">
          <a:xfrm>
            <a:off x="6128469" y="5206503"/>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  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2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2</a:t>
            </a:r>
          </a:p>
        </p:txBody>
      </p:sp>
      <p:sp>
        <p:nvSpPr>
          <p:cNvPr id="74" name="Rectangle 93"/>
          <p:cNvSpPr>
            <a:spLocks noChangeArrowheads="1"/>
          </p:cNvSpPr>
          <p:nvPr/>
        </p:nvSpPr>
        <p:spPr bwMode="auto">
          <a:xfrm>
            <a:off x="7481019" y="5206503"/>
            <a:ext cx="1366838" cy="38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X</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1          </a:t>
            </a:r>
            <a:r>
              <a:rPr lang="en-US" altLang="zh-CN" sz="1700" b="1" dirty="0">
                <a:solidFill>
                  <a:srgbClr val="0000FF"/>
                </a:solidFill>
                <a:latin typeface="Segoe UI" panose="020B0502040204020203" pitchFamily="34" charset="0"/>
                <a:ea typeface="宋体" panose="02010600030101010101" pitchFamily="2" charset="-122"/>
                <a:cs typeface="Segoe UI" panose="020B0502040204020203" pitchFamily="34" charset="0"/>
              </a:rPr>
              <a:t>Y</a:t>
            </a:r>
            <a:r>
              <a:rPr lang="en-US" altLang="zh-CN" sz="1700" b="1" baseline="-25000" dirty="0">
                <a:solidFill>
                  <a:srgbClr val="0000FF"/>
                </a:solidFill>
                <a:latin typeface="Segoe UI" panose="020B0502040204020203" pitchFamily="34" charset="0"/>
                <a:ea typeface="宋体" panose="02010600030101010101" pitchFamily="2" charset="-122"/>
                <a:cs typeface="Segoe UI" panose="020B0502040204020203" pitchFamily="34" charset="0"/>
              </a:rPr>
              <a:t>1</a:t>
            </a:r>
          </a:p>
        </p:txBody>
      </p:sp>
      <p:grpSp>
        <p:nvGrpSpPr>
          <p:cNvPr id="133" name="组合 132"/>
          <p:cNvGrpSpPr/>
          <p:nvPr/>
        </p:nvGrpSpPr>
        <p:grpSpPr>
          <a:xfrm>
            <a:off x="4522898" y="850107"/>
            <a:ext cx="4162424" cy="381000"/>
            <a:chOff x="4522898" y="913607"/>
            <a:chExt cx="4162424" cy="381000"/>
          </a:xfrm>
        </p:grpSpPr>
        <p:sp>
          <p:nvSpPr>
            <p:cNvPr id="78" name="Rectangle 97"/>
            <p:cNvSpPr>
              <a:spLocks noChangeArrowheads="1"/>
            </p:cNvSpPr>
            <p:nvPr/>
          </p:nvSpPr>
          <p:spPr bwMode="auto">
            <a:xfrm>
              <a:off x="4522898"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dirty="0">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rPr>
                <a:t>4</a:t>
              </a:r>
            </a:p>
          </p:txBody>
        </p:sp>
        <p:sp>
          <p:nvSpPr>
            <p:cNvPr id="79" name="Rectangle 98"/>
            <p:cNvSpPr>
              <a:spLocks noChangeArrowheads="1"/>
            </p:cNvSpPr>
            <p:nvPr/>
          </p:nvSpPr>
          <p:spPr bwMode="auto">
            <a:xfrm>
              <a:off x="5721460"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dirty="0">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rPr>
                <a:t>3</a:t>
              </a:r>
            </a:p>
          </p:txBody>
        </p:sp>
        <p:sp>
          <p:nvSpPr>
            <p:cNvPr id="82" name="Rectangle 101"/>
            <p:cNvSpPr>
              <a:spLocks noChangeArrowheads="1"/>
            </p:cNvSpPr>
            <p:nvPr/>
          </p:nvSpPr>
          <p:spPr bwMode="auto">
            <a:xfrm>
              <a:off x="6949019"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dirty="0">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rPr>
                <a:t>2</a:t>
              </a:r>
            </a:p>
          </p:txBody>
        </p:sp>
        <p:sp>
          <p:nvSpPr>
            <p:cNvPr id="83" name="Rectangle 102"/>
            <p:cNvSpPr>
              <a:spLocks noChangeArrowheads="1"/>
            </p:cNvSpPr>
            <p:nvPr/>
          </p:nvSpPr>
          <p:spPr bwMode="auto">
            <a:xfrm>
              <a:off x="8151922" y="913607"/>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900" b="1" dirty="0">
                  <a:solidFill>
                    <a:schemeClr val="accent2"/>
                  </a:solidFill>
                  <a:latin typeface="Segoe UI" panose="020B0502040204020203" pitchFamily="34" charset="0"/>
                  <a:ea typeface="宋体" panose="02010600030101010101" pitchFamily="2" charset="-122"/>
                  <a:cs typeface="Segoe UI" panose="020B0502040204020203" pitchFamily="34" charset="0"/>
                </a:rPr>
                <a:t>S</a:t>
              </a:r>
              <a:r>
                <a:rPr lang="en-US" altLang="zh-CN" sz="19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rPr>
                <a:t>1</a:t>
              </a:r>
            </a:p>
          </p:txBody>
        </p:sp>
      </p:grpSp>
      <p:sp>
        <p:nvSpPr>
          <p:cNvPr id="86" name="Text Box 106"/>
          <p:cNvSpPr txBox="1">
            <a:spLocks noChangeArrowheads="1"/>
          </p:cNvSpPr>
          <p:nvPr/>
        </p:nvSpPr>
        <p:spPr bwMode="auto">
          <a:xfrm>
            <a:off x="2517672" y="1882277"/>
            <a:ext cx="4572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Wingdings" panose="05000000000000000000" pitchFamily="2" charset="2"/>
              <a:buNone/>
            </a:pPr>
            <a:r>
              <a:rPr lang="en-US" altLang="zh-CN" sz="1800" b="1" dirty="0">
                <a:solidFill>
                  <a:schemeClr val="accent2"/>
                </a:solidFill>
                <a:latin typeface="Segoe UI" panose="020B0502040204020203" pitchFamily="34" charset="0"/>
                <a:ea typeface="宋体" panose="02010600030101010101" pitchFamily="2" charset="-122"/>
                <a:cs typeface="Segoe UI" panose="020B0502040204020203" pitchFamily="34" charset="0"/>
              </a:rPr>
              <a:t>C</a:t>
            </a:r>
            <a:r>
              <a:rPr lang="en-US" altLang="zh-CN" sz="1800" b="1" baseline="-25000" dirty="0">
                <a:solidFill>
                  <a:schemeClr val="accent2"/>
                </a:solidFill>
                <a:latin typeface="Segoe UI" panose="020B0502040204020203" pitchFamily="34" charset="0"/>
                <a:ea typeface="宋体" panose="02010600030101010101" pitchFamily="2" charset="-122"/>
                <a:cs typeface="Segoe UI" panose="020B0502040204020203" pitchFamily="34" charset="0"/>
              </a:rPr>
              <a:t>4</a:t>
            </a:r>
          </a:p>
        </p:txBody>
      </p:sp>
      <p:sp>
        <p:nvSpPr>
          <p:cNvPr id="89" name="内容占位符 2"/>
          <p:cNvSpPr txBox="1">
            <a:spLocks/>
          </p:cNvSpPr>
          <p:nvPr/>
        </p:nvSpPr>
        <p:spPr>
          <a:xfrm>
            <a:off x="4594944" y="5920279"/>
            <a:ext cx="3249232" cy="49365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rPr>
              <a:t>4</a:t>
            </a:r>
            <a:r>
              <a:rPr lang="zh-CN" altLang="en-US" b="1" dirty="0">
                <a:solidFill>
                  <a:srgbClr val="C00000"/>
                </a:solidFill>
                <a:latin typeface="微软雅黑" panose="020B0503020204020204" pitchFamily="34" charset="-122"/>
                <a:ea typeface="微软雅黑" panose="020B0503020204020204" pitchFamily="34" charset="-122"/>
              </a:rPr>
              <a:t>级门电路延迟</a:t>
            </a:r>
          </a:p>
        </p:txBody>
      </p:sp>
      <p:sp>
        <p:nvSpPr>
          <p:cNvPr id="94" name="Rectangle 83"/>
          <p:cNvSpPr>
            <a:spLocks noChangeArrowheads="1"/>
          </p:cNvSpPr>
          <p:nvPr/>
        </p:nvSpPr>
        <p:spPr bwMode="auto">
          <a:xfrm>
            <a:off x="3761507" y="4303615"/>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a:t>
            </a:r>
          </a:p>
        </p:txBody>
      </p:sp>
      <p:sp>
        <p:nvSpPr>
          <p:cNvPr id="95" name="Rectangle 84"/>
          <p:cNvSpPr>
            <a:spLocks noChangeArrowheads="1"/>
          </p:cNvSpPr>
          <p:nvPr/>
        </p:nvSpPr>
        <p:spPr bwMode="auto">
          <a:xfrm>
            <a:off x="4956894" y="4303615"/>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p>
        </p:txBody>
      </p:sp>
      <p:sp>
        <p:nvSpPr>
          <p:cNvPr id="96" name="Rectangle 85"/>
          <p:cNvSpPr>
            <a:spLocks noChangeArrowheads="1"/>
          </p:cNvSpPr>
          <p:nvPr/>
        </p:nvSpPr>
        <p:spPr bwMode="auto">
          <a:xfrm>
            <a:off x="6182445" y="4303615"/>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X</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p>
        </p:txBody>
      </p:sp>
      <p:sp>
        <p:nvSpPr>
          <p:cNvPr id="97" name="Rectangle 86"/>
          <p:cNvSpPr>
            <a:spLocks noChangeArrowheads="1"/>
          </p:cNvSpPr>
          <p:nvPr/>
        </p:nvSpPr>
        <p:spPr bwMode="auto">
          <a:xfrm>
            <a:off x="7392120" y="4303615"/>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X</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Y</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p>
        </p:txBody>
      </p:sp>
      <p:sp>
        <p:nvSpPr>
          <p:cNvPr id="98" name="Rectangle 83"/>
          <p:cNvSpPr>
            <a:spLocks noChangeArrowheads="1"/>
          </p:cNvSpPr>
          <p:nvPr/>
        </p:nvSpPr>
        <p:spPr bwMode="auto">
          <a:xfrm>
            <a:off x="3778100" y="3723230"/>
            <a:ext cx="1082675" cy="30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4</a:t>
            </a:r>
          </a:p>
        </p:txBody>
      </p:sp>
      <p:sp>
        <p:nvSpPr>
          <p:cNvPr id="99" name="Rectangle 84"/>
          <p:cNvSpPr>
            <a:spLocks noChangeArrowheads="1"/>
          </p:cNvSpPr>
          <p:nvPr/>
        </p:nvSpPr>
        <p:spPr bwMode="auto">
          <a:xfrm>
            <a:off x="4973487" y="3723230"/>
            <a:ext cx="1054100" cy="35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3</a:t>
            </a:r>
          </a:p>
        </p:txBody>
      </p:sp>
      <p:sp>
        <p:nvSpPr>
          <p:cNvPr id="100" name="Rectangle 85"/>
          <p:cNvSpPr>
            <a:spLocks noChangeArrowheads="1"/>
          </p:cNvSpPr>
          <p:nvPr/>
        </p:nvSpPr>
        <p:spPr bwMode="auto">
          <a:xfrm>
            <a:off x="6199038" y="3723230"/>
            <a:ext cx="1017588"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2</a:t>
            </a:r>
          </a:p>
        </p:txBody>
      </p:sp>
      <p:sp>
        <p:nvSpPr>
          <p:cNvPr id="101" name="Rectangle 86"/>
          <p:cNvSpPr>
            <a:spLocks noChangeArrowheads="1"/>
          </p:cNvSpPr>
          <p:nvPr/>
        </p:nvSpPr>
        <p:spPr bwMode="auto">
          <a:xfrm>
            <a:off x="7408713" y="3723230"/>
            <a:ext cx="1154113" cy="33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G</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        </a:t>
            </a:r>
            <a:r>
              <a:rPr lang="zh-CN" altLang="en-US"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   </a:t>
            </a:r>
            <a:r>
              <a:rPr lang="en-US" altLang="zh-CN" sz="1400" b="1"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P</a:t>
            </a:r>
            <a:r>
              <a:rPr lang="en-US" altLang="zh-CN" sz="1400" b="1" baseline="-25000" dirty="0">
                <a:solidFill>
                  <a:schemeClr val="bg2">
                    <a:lumMod val="50000"/>
                  </a:schemeClr>
                </a:solidFill>
                <a:latin typeface="Segoe UI" panose="020B0502040204020203" pitchFamily="34" charset="0"/>
                <a:ea typeface="宋体" panose="02010600030101010101" pitchFamily="2" charset="-122"/>
                <a:cs typeface="Segoe UI" panose="020B0502040204020203" pitchFamily="34" charset="0"/>
              </a:rPr>
              <a:t>1</a:t>
            </a:r>
          </a:p>
        </p:txBody>
      </p:sp>
      <p:grpSp>
        <p:nvGrpSpPr>
          <p:cNvPr id="104" name="组合 103"/>
          <p:cNvGrpSpPr/>
          <p:nvPr/>
        </p:nvGrpSpPr>
        <p:grpSpPr>
          <a:xfrm>
            <a:off x="4492067" y="1256507"/>
            <a:ext cx="871226" cy="1224517"/>
            <a:chOff x="4482542" y="1256507"/>
            <a:chExt cx="871226" cy="1224517"/>
          </a:xfrm>
        </p:grpSpPr>
        <p:grpSp>
          <p:nvGrpSpPr>
            <p:cNvPr id="8" name="Group 17"/>
            <p:cNvGrpSpPr>
              <a:grpSpLocks/>
            </p:cNvGrpSpPr>
            <p:nvPr/>
          </p:nvGrpSpPr>
          <p:grpSpPr bwMode="auto">
            <a:xfrm>
              <a:off x="4851658" y="2014299"/>
              <a:ext cx="502110" cy="457200"/>
              <a:chOff x="0" y="0"/>
              <a:chExt cx="432" cy="288"/>
            </a:xfrm>
          </p:grpSpPr>
          <p:sp>
            <p:nvSpPr>
              <p:cNvPr id="13" name="Line 16"/>
              <p:cNvSpPr>
                <a:spLocks noChangeShapeType="1"/>
              </p:cNvSpPr>
              <p:nvPr/>
            </p:nvSpPr>
            <p:spPr bwMode="auto">
              <a:xfrm flipV="1">
                <a:off x="432" y="144"/>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4" name="Line 17"/>
              <p:cNvSpPr>
                <a:spLocks noChangeShapeType="1"/>
              </p:cNvSpPr>
              <p:nvPr/>
            </p:nvSpPr>
            <p:spPr bwMode="auto">
              <a:xfrm>
                <a:off x="0" y="144"/>
                <a:ext cx="42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5" name="Line 18"/>
              <p:cNvSpPr>
                <a:spLocks noChangeShapeType="1"/>
              </p:cNvSpPr>
              <p:nvPr/>
            </p:nvSpPr>
            <p:spPr bwMode="auto">
              <a:xfrm flipV="1">
                <a:off x="0" y="0"/>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42"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dirty="0">
                  <a:solidFill>
                    <a:schemeClr val="tx1"/>
                  </a:solidFill>
                  <a:latin typeface="Segoe UI" panose="020B0502040204020203" pitchFamily="34" charset="0"/>
                  <a:ea typeface="宋体" panose="02010600030101010101" pitchFamily="2" charset="-122"/>
                  <a:cs typeface="Segoe UI" panose="020B0502040204020203" pitchFamily="34" charset="0"/>
                </a:rPr>
                <a:t>=1</a:t>
              </a:r>
            </a:p>
          </p:txBody>
        </p:sp>
        <p:sp>
          <p:nvSpPr>
            <p:cNvPr id="76" name="Line 95"/>
            <p:cNvSpPr>
              <a:spLocks noChangeShapeType="1"/>
            </p:cNvSpPr>
            <p:nvPr/>
          </p:nvSpPr>
          <p:spPr bwMode="auto">
            <a:xfrm>
              <a:off x="4708789" y="1256507"/>
              <a:ext cx="0" cy="452992"/>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03" name="Line 42"/>
            <p:cNvSpPr>
              <a:spLocks noChangeShapeType="1"/>
            </p:cNvSpPr>
            <p:nvPr/>
          </p:nvSpPr>
          <p:spPr bwMode="auto">
            <a:xfrm>
              <a:off x="4589313" y="2023824"/>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05" name="组合 104"/>
          <p:cNvGrpSpPr/>
          <p:nvPr/>
        </p:nvGrpSpPr>
        <p:grpSpPr>
          <a:xfrm>
            <a:off x="5700163" y="1256507"/>
            <a:ext cx="871226" cy="1223314"/>
            <a:chOff x="4482542" y="1257710"/>
            <a:chExt cx="871226" cy="1223314"/>
          </a:xfrm>
        </p:grpSpPr>
        <p:grpSp>
          <p:nvGrpSpPr>
            <p:cNvPr id="106" name="Group 17"/>
            <p:cNvGrpSpPr>
              <a:grpSpLocks/>
            </p:cNvGrpSpPr>
            <p:nvPr/>
          </p:nvGrpSpPr>
          <p:grpSpPr bwMode="auto">
            <a:xfrm>
              <a:off x="4851658" y="2014299"/>
              <a:ext cx="502110" cy="457200"/>
              <a:chOff x="0" y="0"/>
              <a:chExt cx="432" cy="288"/>
            </a:xfrm>
          </p:grpSpPr>
          <p:sp>
            <p:nvSpPr>
              <p:cNvPr id="110" name="Line 16"/>
              <p:cNvSpPr>
                <a:spLocks noChangeShapeType="1"/>
              </p:cNvSpPr>
              <p:nvPr/>
            </p:nvSpPr>
            <p:spPr bwMode="auto">
              <a:xfrm flipV="1">
                <a:off x="432" y="144"/>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1" name="Line 17"/>
              <p:cNvSpPr>
                <a:spLocks noChangeShapeType="1"/>
              </p:cNvSpPr>
              <p:nvPr/>
            </p:nvSpPr>
            <p:spPr bwMode="auto">
              <a:xfrm>
                <a:off x="0" y="144"/>
                <a:ext cx="42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2" name="Line 18"/>
              <p:cNvSpPr>
                <a:spLocks noChangeShapeType="1"/>
              </p:cNvSpPr>
              <p:nvPr/>
            </p:nvSpPr>
            <p:spPr bwMode="auto">
              <a:xfrm flipV="1">
                <a:off x="0" y="0"/>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07"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dirty="0">
                  <a:solidFill>
                    <a:schemeClr val="tx1"/>
                  </a:solidFill>
                  <a:latin typeface="Segoe UI" panose="020B0502040204020203" pitchFamily="34" charset="0"/>
                  <a:ea typeface="宋体" panose="02010600030101010101" pitchFamily="2" charset="-122"/>
                  <a:cs typeface="Segoe UI" panose="020B0502040204020203" pitchFamily="34" charset="0"/>
                </a:rPr>
                <a:t>=1</a:t>
              </a:r>
            </a:p>
          </p:txBody>
        </p:sp>
        <p:sp>
          <p:nvSpPr>
            <p:cNvPr id="108" name="Line 95"/>
            <p:cNvSpPr>
              <a:spLocks noChangeShapeType="1"/>
            </p:cNvSpPr>
            <p:nvPr/>
          </p:nvSpPr>
          <p:spPr bwMode="auto">
            <a:xfrm>
              <a:off x="4708789" y="1257710"/>
              <a:ext cx="0" cy="451789"/>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09" name="Line 42"/>
            <p:cNvSpPr>
              <a:spLocks noChangeShapeType="1"/>
            </p:cNvSpPr>
            <p:nvPr/>
          </p:nvSpPr>
          <p:spPr bwMode="auto">
            <a:xfrm>
              <a:off x="4589313" y="2023824"/>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13" name="组合 112"/>
          <p:cNvGrpSpPr/>
          <p:nvPr/>
        </p:nvGrpSpPr>
        <p:grpSpPr>
          <a:xfrm>
            <a:off x="6926952" y="1256507"/>
            <a:ext cx="871226" cy="1231700"/>
            <a:chOff x="4482542" y="1249324"/>
            <a:chExt cx="871226" cy="1231700"/>
          </a:xfrm>
        </p:grpSpPr>
        <p:grpSp>
          <p:nvGrpSpPr>
            <p:cNvPr id="114" name="Group 17"/>
            <p:cNvGrpSpPr>
              <a:grpSpLocks/>
            </p:cNvGrpSpPr>
            <p:nvPr/>
          </p:nvGrpSpPr>
          <p:grpSpPr bwMode="auto">
            <a:xfrm>
              <a:off x="4851658" y="2014299"/>
              <a:ext cx="502110" cy="457200"/>
              <a:chOff x="0" y="0"/>
              <a:chExt cx="432" cy="288"/>
            </a:xfrm>
          </p:grpSpPr>
          <p:sp>
            <p:nvSpPr>
              <p:cNvPr id="118" name="Line 16"/>
              <p:cNvSpPr>
                <a:spLocks noChangeShapeType="1"/>
              </p:cNvSpPr>
              <p:nvPr/>
            </p:nvSpPr>
            <p:spPr bwMode="auto">
              <a:xfrm flipV="1">
                <a:off x="432" y="144"/>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9" name="Line 17"/>
              <p:cNvSpPr>
                <a:spLocks noChangeShapeType="1"/>
              </p:cNvSpPr>
              <p:nvPr/>
            </p:nvSpPr>
            <p:spPr bwMode="auto">
              <a:xfrm>
                <a:off x="0" y="144"/>
                <a:ext cx="42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0" name="Line 18"/>
              <p:cNvSpPr>
                <a:spLocks noChangeShapeType="1"/>
              </p:cNvSpPr>
              <p:nvPr/>
            </p:nvSpPr>
            <p:spPr bwMode="auto">
              <a:xfrm flipV="1">
                <a:off x="0" y="0"/>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15"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dirty="0">
                  <a:solidFill>
                    <a:schemeClr val="tx1"/>
                  </a:solidFill>
                  <a:latin typeface="Segoe UI" panose="020B0502040204020203" pitchFamily="34" charset="0"/>
                  <a:ea typeface="宋体" panose="02010600030101010101" pitchFamily="2" charset="-122"/>
                  <a:cs typeface="Segoe UI" panose="020B0502040204020203" pitchFamily="34" charset="0"/>
                </a:rPr>
                <a:t>=1</a:t>
              </a:r>
            </a:p>
          </p:txBody>
        </p:sp>
        <p:sp>
          <p:nvSpPr>
            <p:cNvPr id="116" name="Line 95"/>
            <p:cNvSpPr>
              <a:spLocks noChangeShapeType="1"/>
            </p:cNvSpPr>
            <p:nvPr/>
          </p:nvSpPr>
          <p:spPr bwMode="auto">
            <a:xfrm>
              <a:off x="4708789" y="1249324"/>
              <a:ext cx="0" cy="460175"/>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17" name="Line 42"/>
            <p:cNvSpPr>
              <a:spLocks noChangeShapeType="1"/>
            </p:cNvSpPr>
            <p:nvPr/>
          </p:nvSpPr>
          <p:spPr bwMode="auto">
            <a:xfrm>
              <a:off x="4589313" y="2023824"/>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grpSp>
        <p:nvGrpSpPr>
          <p:cNvPr id="121" name="组合 120"/>
          <p:cNvGrpSpPr/>
          <p:nvPr/>
        </p:nvGrpSpPr>
        <p:grpSpPr>
          <a:xfrm>
            <a:off x="8154838" y="1256507"/>
            <a:ext cx="871226" cy="1664888"/>
            <a:chOff x="4482542" y="1246349"/>
            <a:chExt cx="871226" cy="1664888"/>
          </a:xfrm>
        </p:grpSpPr>
        <p:grpSp>
          <p:nvGrpSpPr>
            <p:cNvPr id="122" name="Group 17"/>
            <p:cNvGrpSpPr>
              <a:grpSpLocks/>
            </p:cNvGrpSpPr>
            <p:nvPr/>
          </p:nvGrpSpPr>
          <p:grpSpPr bwMode="auto">
            <a:xfrm>
              <a:off x="4851658" y="2014299"/>
              <a:ext cx="502110" cy="896938"/>
              <a:chOff x="0" y="0"/>
              <a:chExt cx="432" cy="565"/>
            </a:xfrm>
          </p:grpSpPr>
          <p:sp>
            <p:nvSpPr>
              <p:cNvPr id="126" name="Line 16"/>
              <p:cNvSpPr>
                <a:spLocks noChangeShapeType="1"/>
              </p:cNvSpPr>
              <p:nvPr/>
            </p:nvSpPr>
            <p:spPr bwMode="auto">
              <a:xfrm flipV="1">
                <a:off x="432" y="144"/>
                <a:ext cx="0" cy="421"/>
              </a:xfrm>
              <a:prstGeom prst="line">
                <a:avLst/>
              </a:prstGeom>
              <a:noFill/>
              <a:ln w="19050" cap="sq">
                <a:solidFill>
                  <a:schemeClr val="tx1"/>
                </a:solidFill>
                <a:miter lim="800000"/>
                <a:headEnd type="oval"/>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7" name="Line 17"/>
              <p:cNvSpPr>
                <a:spLocks noChangeShapeType="1"/>
              </p:cNvSpPr>
              <p:nvPr/>
            </p:nvSpPr>
            <p:spPr bwMode="auto">
              <a:xfrm>
                <a:off x="0" y="144"/>
                <a:ext cx="428" cy="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8" name="Line 18"/>
              <p:cNvSpPr>
                <a:spLocks noChangeShapeType="1"/>
              </p:cNvSpPr>
              <p:nvPr/>
            </p:nvSpPr>
            <p:spPr bwMode="auto">
              <a:xfrm flipV="1">
                <a:off x="0" y="0"/>
                <a:ext cx="0" cy="144"/>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
          <p:nvSpPr>
            <p:cNvPr id="123" name="Rectangle 61"/>
            <p:cNvSpPr>
              <a:spLocks noChangeArrowheads="1"/>
            </p:cNvSpPr>
            <p:nvPr/>
          </p:nvSpPr>
          <p:spPr bwMode="auto">
            <a:xfrm>
              <a:off x="4482542" y="1709499"/>
              <a:ext cx="457200" cy="304800"/>
            </a:xfrm>
            <a:prstGeom prst="rect">
              <a:avLst/>
            </a:prstGeom>
            <a:solidFill>
              <a:srgbClr val="FFCC00"/>
            </a:solidFill>
            <a:ln w="19050">
              <a:solidFill>
                <a:schemeClr val="accent2"/>
              </a:solidFill>
              <a:miter lim="800000"/>
              <a:headEnd/>
              <a:tailEnd/>
            </a:ln>
            <a:effectLst>
              <a:outerShdw blurRad="50800" dist="38100" dir="5400000" algn="t" rotWithShape="0">
                <a:prstClr val="black">
                  <a:alpha val="40000"/>
                </a:prstClr>
              </a:outerShdw>
            </a:effectLst>
          </p:spPr>
          <p:txBody>
            <a:bodyPr wrap="none"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120000"/>
                </a:lnSpc>
                <a:buClr>
                  <a:schemeClr val="accent2"/>
                </a:buClr>
                <a:buSzTx/>
              </a:pPr>
              <a:r>
                <a:rPr lang="en-US" altLang="zh-CN" sz="1600" u="none" dirty="0">
                  <a:solidFill>
                    <a:schemeClr val="tx1"/>
                  </a:solidFill>
                  <a:latin typeface="Segoe UI" panose="020B0502040204020203" pitchFamily="34" charset="0"/>
                  <a:ea typeface="宋体" panose="02010600030101010101" pitchFamily="2" charset="-122"/>
                  <a:cs typeface="Segoe UI" panose="020B0502040204020203" pitchFamily="34" charset="0"/>
                </a:rPr>
                <a:t>=1</a:t>
              </a:r>
            </a:p>
          </p:txBody>
        </p:sp>
        <p:sp>
          <p:nvSpPr>
            <p:cNvPr id="124" name="Line 95"/>
            <p:cNvSpPr>
              <a:spLocks noChangeShapeType="1"/>
            </p:cNvSpPr>
            <p:nvPr/>
          </p:nvSpPr>
          <p:spPr bwMode="auto">
            <a:xfrm>
              <a:off x="4708789" y="1246349"/>
              <a:ext cx="0" cy="463150"/>
            </a:xfrm>
            <a:prstGeom prst="line">
              <a:avLst/>
            </a:prstGeom>
            <a:noFill/>
            <a:ln w="19050">
              <a:solidFill>
                <a:schemeClr val="tx1"/>
              </a:solidFill>
              <a:round/>
              <a:headEnd type="stealth" w="lg" len="lg"/>
              <a:tailEnd type="none"/>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sp>
          <p:nvSpPr>
            <p:cNvPr id="125" name="Line 42"/>
            <p:cNvSpPr>
              <a:spLocks noChangeShapeType="1"/>
            </p:cNvSpPr>
            <p:nvPr/>
          </p:nvSpPr>
          <p:spPr bwMode="auto">
            <a:xfrm>
              <a:off x="4589313" y="2023824"/>
              <a:ext cx="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lgn="l"/>
              <a:endParaRPr lang="zh-CN" altLang="en-US" b="1">
                <a:latin typeface="Segoe UI" panose="020B0502040204020203" pitchFamily="34" charset="0"/>
                <a:ea typeface="宋体" panose="02010600030101010101" pitchFamily="2" charset="-122"/>
                <a:cs typeface="Segoe UI" panose="020B0502040204020203" pitchFamily="34" charset="0"/>
              </a:endParaRPr>
            </a:p>
          </p:txBody>
        </p:sp>
      </p:grpSp>
    </p:spTree>
    <p:extLst>
      <p:ext uri="{BB962C8B-B14F-4D97-AF65-F5344CB8AC3E}">
        <p14:creationId xmlns:p14="http://schemas.microsoft.com/office/powerpoint/2010/main" val="306709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成组进位</a:t>
            </a:r>
          </a:p>
        </p:txBody>
      </p:sp>
      <p:sp>
        <p:nvSpPr>
          <p:cNvPr id="3" name="内容占位符 2"/>
          <p:cNvSpPr>
            <a:spLocks noGrp="1"/>
          </p:cNvSpPr>
          <p:nvPr>
            <p:ph idx="1"/>
          </p:nvPr>
        </p:nvSpPr>
        <p:spPr/>
        <p:txBody>
          <a:bodyPr/>
          <a:lstStyle/>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p>
          <a:p>
            <a:pPr eaLnBrk="1" hangingPunct="1"/>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 </a:t>
            </a:r>
            <a:r>
              <a:rPr lang="en-US" altLang="zh-CN" sz="2800" b="1" baseline="50000" dirty="0">
                <a:solidFill>
                  <a:srgbClr val="0000FF"/>
                </a:solidFill>
                <a:latin typeface="Courier New" panose="02070309020205020404" pitchFamily="49" charset="0"/>
                <a:cs typeface="Courier New" panose="02070309020205020404" pitchFamily="49" charset="0"/>
              </a:rPr>
              <a:t>*</a:t>
            </a:r>
            <a:r>
              <a:rPr lang="en-US" altLang="zh-CN" sz="2800" b="1" dirty="0">
                <a:solidFill>
                  <a:srgbClr val="0000FF"/>
                </a:solidFill>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a:t>
            </a:r>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成组进位生成函数</a:t>
            </a:r>
          </a:p>
          <a:p>
            <a:pPr eaLnBrk="1" hangingPunct="1"/>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 </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C00000"/>
                </a:solidFill>
                <a:latin typeface="Courier New" panose="02070309020205020404" pitchFamily="49" charset="0"/>
                <a:cs typeface="Courier New" panose="02070309020205020404" pitchFamily="49" charset="0"/>
              </a:rPr>
              <a:t>=</a:t>
            </a:r>
            <a:r>
              <a:rPr lang="en-US" altLang="zh-CN" sz="2800" b="1" baseline="-25000" dirty="0">
                <a:solidFill>
                  <a:srgbClr val="C00000"/>
                </a:solidFill>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成组进位传递函数</a:t>
            </a:r>
            <a:endParaRPr lang="zh-CN" altLang="en-US" sz="2400" b="1" baseline="-25000" dirty="0">
              <a:solidFill>
                <a:schemeClr val="tx1"/>
              </a:solidFill>
              <a:latin typeface="Courier New" panose="02070309020205020404" pitchFamily="49" charset="0"/>
              <a:cs typeface="Courier New" panose="02070309020205020404" pitchFamily="49" charset="0"/>
            </a:endParaRPr>
          </a:p>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latin typeface="Courier New" panose="02070309020205020404" pitchFamily="49" charset="0"/>
                <a:cs typeface="Courier New" panose="02070309020205020404" pitchFamily="49" charset="0"/>
              </a:rPr>
              <a:t> </a:t>
            </a:r>
            <a:r>
              <a:rPr lang="en-US" altLang="zh-CN" sz="2800" b="1" dirty="0">
                <a:solidFill>
                  <a:srgbClr val="0000CC"/>
                </a:solidFill>
                <a:latin typeface="Courier New" panose="02070309020205020404" pitchFamily="49" charset="0"/>
                <a:cs typeface="Courier New" panose="02070309020205020404" pitchFamily="49" charset="0"/>
              </a:rPr>
              <a:t>G</a:t>
            </a:r>
            <a:r>
              <a:rPr lang="en-US" altLang="zh-CN" sz="2800" b="1" baseline="-25000" dirty="0">
                <a:solidFill>
                  <a:srgbClr val="0000CC"/>
                </a:solidFill>
                <a:latin typeface="Courier New" panose="02070309020205020404" pitchFamily="49" charset="0"/>
                <a:cs typeface="Courier New" panose="02070309020205020404" pitchFamily="49" charset="0"/>
              </a:rPr>
              <a:t>4</a:t>
            </a:r>
            <a:r>
              <a:rPr lang="en-US" altLang="zh-CN" sz="2800" b="1" baseline="50000" dirty="0">
                <a:solidFill>
                  <a:srgbClr val="0000FF"/>
                </a:solidFill>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r>
              <a:rPr lang="en-US" altLang="zh-CN" sz="2800" b="1" baseline="-25000" dirty="0">
                <a:solidFill>
                  <a:srgbClr val="008000"/>
                </a:solidFill>
                <a:latin typeface="Courier New" panose="02070309020205020404" pitchFamily="49" charset="0"/>
                <a:cs typeface="Courier New" panose="02070309020205020404" pitchFamily="49" charset="0"/>
              </a:rPr>
              <a:t>   </a:t>
            </a:r>
          </a:p>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baseline="-25000" dirty="0">
                <a:solidFill>
                  <a:srgbClr val="FF3399"/>
                </a:solidFill>
                <a:latin typeface="Courier New" panose="02070309020205020404" pitchFamily="49" charset="0"/>
                <a:cs typeface="Courier New" panose="02070309020205020404" pitchFamily="49" charset="0"/>
              </a:rPr>
              <a:t> </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r>
              <a:rPr lang="en-US" altLang="zh-CN" sz="2800" b="1" baseline="-25000" dirty="0">
                <a:solidFill>
                  <a:srgbClr val="008000"/>
                </a:solidFill>
                <a:latin typeface="Courier New" panose="02070309020205020404" pitchFamily="49" charset="0"/>
                <a:cs typeface="Courier New" panose="02070309020205020404" pitchFamily="49" charset="0"/>
              </a:rPr>
              <a:t>     </a:t>
            </a:r>
            <a:r>
              <a:rPr lang="zh-CN" altLang="en-US" sz="2800" b="1" dirty="0">
                <a:solidFill>
                  <a:srgbClr val="FF0000"/>
                </a:solidFill>
                <a:latin typeface="Courier New" panose="02070309020205020404" pitchFamily="49" charset="0"/>
                <a:cs typeface="Courier New" panose="02070309020205020404" pitchFamily="49" charset="0"/>
              </a:rPr>
              <a:t> 上下两式子形式一样？</a:t>
            </a:r>
          </a:p>
          <a:p>
            <a:endParaRPr lang="zh-CN" altLang="en-US" dirty="0"/>
          </a:p>
        </p:txBody>
      </p:sp>
      <p:sp>
        <p:nvSpPr>
          <p:cNvPr id="5" name="Rectangle 4"/>
          <p:cNvSpPr>
            <a:spLocks noChangeArrowheads="1"/>
          </p:cNvSpPr>
          <p:nvPr/>
        </p:nvSpPr>
        <p:spPr bwMode="auto">
          <a:xfrm>
            <a:off x="6505482" y="1097856"/>
            <a:ext cx="1471376" cy="533400"/>
          </a:xfrm>
          <a:prstGeom prst="rect">
            <a:avLst/>
          </a:prstGeom>
          <a:solidFill>
            <a:schemeClr val="accent2">
              <a:alpha val="16078"/>
            </a:schemeClr>
          </a:solidFill>
          <a:ln w="9525">
            <a:solidFill>
              <a:schemeClr val="tx1"/>
            </a:solidFill>
            <a:miter lim="800000"/>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sp>
        <p:nvSpPr>
          <p:cNvPr id="6" name="Rectangle 5"/>
          <p:cNvSpPr>
            <a:spLocks noChangeArrowheads="1"/>
          </p:cNvSpPr>
          <p:nvPr/>
        </p:nvSpPr>
        <p:spPr bwMode="auto">
          <a:xfrm>
            <a:off x="1704256" y="1082328"/>
            <a:ext cx="4320480" cy="533400"/>
          </a:xfrm>
          <a:prstGeom prst="rect">
            <a:avLst/>
          </a:prstGeom>
          <a:solidFill>
            <a:srgbClr val="0000FF">
              <a:alpha val="16078"/>
            </a:srgbClr>
          </a:solidFill>
          <a:ln w="9525">
            <a:solidFill>
              <a:schemeClr val="tx1"/>
            </a:solidFill>
            <a:miter lim="800000"/>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spTree>
    <p:extLst>
      <p:ext uri="{BB962C8B-B14F-4D97-AF65-F5344CB8AC3E}">
        <p14:creationId xmlns:p14="http://schemas.microsoft.com/office/powerpoint/2010/main" val="114383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3000" fill="hold" grpId="1" nodeType="clickEffect">
                                  <p:stCondLst>
                                    <p:cond delay="0"/>
                                  </p:stCondLst>
                                  <p:childTnLst>
                                    <p:anim calcmode="discrete" valueType="str">
                                      <p:cBhvr>
                                        <p:cTn id="17"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grpId="1" nodeType="clickEffect">
                                  <p:stCondLst>
                                    <p:cond delay="0"/>
                                  </p:stCondLst>
                                  <p:childTnLst>
                                    <p:anim calcmode="discrete" valueType="str">
                                      <p:cBhvr>
                                        <p:cTn id="2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autoUpdateAnimBg="0"/>
      <p:bldP spid="5" grpId="1" animBg="1" autoUpdateAnimBg="0"/>
      <p:bldP spid="6" grpId="0" animBg="1" autoUpdateAnimBg="0"/>
      <p:bldP spid="6" grpId="1"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成组进位生成函数  </a:t>
            </a:r>
            <a:r>
              <a:rPr lang="en-US" altLang="zh-CN" dirty="0"/>
              <a:t>&amp; </a:t>
            </a:r>
            <a:r>
              <a:rPr lang="zh-CN" altLang="en-US" dirty="0"/>
              <a:t>传递函数</a:t>
            </a:r>
          </a:p>
        </p:txBody>
      </p:sp>
      <p:sp>
        <p:nvSpPr>
          <p:cNvPr id="296" name="Rectangle 748"/>
          <p:cNvSpPr txBox="1">
            <a:spLocks noChangeArrowheads="1"/>
          </p:cNvSpPr>
          <p:nvPr/>
        </p:nvSpPr>
        <p:spPr>
          <a:xfrm>
            <a:off x="2433541" y="4643843"/>
            <a:ext cx="7590420" cy="19338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 </a:t>
            </a:r>
            <a:r>
              <a:rPr lang="en-US" altLang="zh-CN" b="1" baseline="50000" dirty="0">
                <a:solidFill>
                  <a:srgbClr val="C00000"/>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a:t>
            </a:r>
            <a:r>
              <a:rPr lang="en-US" altLang="zh-CN" b="1" baseline="-25000" dirty="0">
                <a:solidFill>
                  <a:srgbClr val="C00000"/>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3</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2</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1    </a:t>
            </a:r>
          </a:p>
          <a:p>
            <a:pPr marL="0" indent="0">
              <a:lnSpc>
                <a:spcPct val="150000"/>
              </a:lnSpc>
              <a:buFont typeface="Arial" panose="020B0604020202020204" pitchFamily="34" charset="0"/>
              <a:buNone/>
            </a:pP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4 </a:t>
            </a:r>
            <a:r>
              <a:rPr lang="en-US" altLang="zh-CN" b="1" baseline="50000" dirty="0">
                <a:solidFill>
                  <a:srgbClr val="0000FF"/>
                </a:solidFill>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a:t>
            </a:r>
            <a:r>
              <a:rPr lang="en-US" altLang="zh-CN" b="1" baseline="-25000" dirty="0">
                <a:solidFill>
                  <a:srgbClr val="0000FF"/>
                </a:solidFill>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4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3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3</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2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3</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1</a:t>
            </a:r>
          </a:p>
          <a:p>
            <a:pPr marL="0" indent="0">
              <a:lnSpc>
                <a:spcPct val="150000"/>
              </a:lnSpc>
              <a:buFont typeface="Arial" panose="020B0604020202020204" pitchFamily="34" charset="0"/>
              <a:buNone/>
            </a:pPr>
            <a:r>
              <a:rPr lang="en-US" altLang="zh-CN" b="1" dirty="0">
                <a:latin typeface="Courier New" panose="02070309020205020404" pitchFamily="49" charset="0"/>
                <a:cs typeface="Courier New" panose="02070309020205020404" pitchFamily="49" charset="0"/>
              </a:rPr>
              <a:t>C</a:t>
            </a:r>
            <a:r>
              <a:rPr lang="en-US" altLang="zh-CN" b="1" baseline="-25000" dirty="0">
                <a:latin typeface="Courier New" panose="02070309020205020404" pitchFamily="49" charset="0"/>
                <a:cs typeface="Courier New" panose="02070309020205020404" pitchFamily="49" charset="0"/>
              </a:rPr>
              <a:t>4   </a:t>
            </a:r>
            <a:r>
              <a:rPr lang="en-US" altLang="zh-CN" b="1" dirty="0">
                <a:latin typeface="Courier New" panose="02070309020205020404" pitchFamily="49" charset="0"/>
                <a:cs typeface="Courier New" panose="02070309020205020404" pitchFamily="49" charset="0"/>
              </a:rPr>
              <a:t>=</a:t>
            </a:r>
            <a:r>
              <a:rPr lang="en-US" altLang="zh-CN" b="1" baseline="-25000" dirty="0">
                <a:latin typeface="Courier New" panose="02070309020205020404" pitchFamily="49" charset="0"/>
                <a:cs typeface="Courier New" panose="02070309020205020404" pitchFamily="49" charset="0"/>
              </a:rPr>
              <a:t> </a:t>
            </a:r>
            <a:r>
              <a:rPr lang="en-US" altLang="zh-CN" b="1" dirty="0">
                <a:solidFill>
                  <a:srgbClr val="0000CC"/>
                </a:solidFill>
                <a:latin typeface="Courier New" panose="02070309020205020404" pitchFamily="49" charset="0"/>
                <a:cs typeface="Courier New" panose="02070309020205020404" pitchFamily="49" charset="0"/>
              </a:rPr>
              <a:t>G</a:t>
            </a:r>
            <a:r>
              <a:rPr lang="en-US" altLang="zh-CN" b="1" baseline="-25000" dirty="0">
                <a:solidFill>
                  <a:srgbClr val="0000CC"/>
                </a:solidFill>
                <a:latin typeface="Courier New" panose="02070309020205020404" pitchFamily="49" charset="0"/>
                <a:cs typeface="Courier New" panose="02070309020205020404" pitchFamily="49" charset="0"/>
              </a:rPr>
              <a:t>4</a:t>
            </a:r>
            <a:r>
              <a:rPr lang="en-US" altLang="zh-CN" b="1" baseline="50000" dirty="0">
                <a:solidFill>
                  <a:srgbClr val="0000FF"/>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a:t>
            </a:r>
            <a:r>
              <a:rPr lang="en-US" altLang="zh-CN" b="1" baseline="50000" dirty="0">
                <a:solidFill>
                  <a:srgbClr val="C00000"/>
                </a:solidFill>
                <a:latin typeface="Courier New" panose="02070309020205020404" pitchFamily="49" charset="0"/>
                <a:cs typeface="Courier New" panose="02070309020205020404" pitchFamily="49" charset="0"/>
              </a:rPr>
              <a:t>*</a:t>
            </a:r>
            <a:r>
              <a:rPr lang="en-US" altLang="zh-CN" b="1" dirty="0">
                <a:solidFill>
                  <a:srgbClr val="008000"/>
                </a:solidFill>
                <a:latin typeface="Courier New" panose="02070309020205020404" pitchFamily="49" charset="0"/>
                <a:cs typeface="Courier New" panose="02070309020205020404" pitchFamily="49" charset="0"/>
              </a:rPr>
              <a:t>C</a:t>
            </a:r>
            <a:r>
              <a:rPr lang="en-US" altLang="zh-CN" b="1" baseline="-25000" dirty="0">
                <a:solidFill>
                  <a:srgbClr val="008000"/>
                </a:solidFill>
                <a:latin typeface="Courier New" panose="02070309020205020404" pitchFamily="49" charset="0"/>
                <a:cs typeface="Courier New" panose="02070309020205020404" pitchFamily="49" charset="0"/>
              </a:rPr>
              <a:t>0   </a:t>
            </a:r>
          </a:p>
        </p:txBody>
      </p:sp>
      <p:grpSp>
        <p:nvGrpSpPr>
          <p:cNvPr id="493" name="Group 3"/>
          <p:cNvGrpSpPr>
            <a:grpSpLocks/>
          </p:cNvGrpSpPr>
          <p:nvPr/>
        </p:nvGrpSpPr>
        <p:grpSpPr bwMode="auto">
          <a:xfrm>
            <a:off x="2128838" y="1648939"/>
            <a:ext cx="2949575" cy="3003550"/>
            <a:chOff x="-164" y="0"/>
            <a:chExt cx="1858" cy="1892"/>
          </a:xfrm>
        </p:grpSpPr>
        <p:sp>
          <p:nvSpPr>
            <p:cNvPr id="494" name="Text Box 4"/>
            <p:cNvSpPr txBox="1">
              <a:spLocks noChangeArrowheads="1"/>
            </p:cNvSpPr>
            <p:nvPr/>
          </p:nvSpPr>
          <p:spPr bwMode="auto">
            <a:xfrm>
              <a:off x="434" y="1517"/>
              <a:ext cx="1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4</a:t>
              </a:r>
            </a:p>
          </p:txBody>
        </p:sp>
        <p:grpSp>
          <p:nvGrpSpPr>
            <p:cNvPr id="495" name="Group 5"/>
            <p:cNvGrpSpPr>
              <a:grpSpLocks/>
            </p:cNvGrpSpPr>
            <p:nvPr/>
          </p:nvGrpSpPr>
          <p:grpSpPr bwMode="auto">
            <a:xfrm>
              <a:off x="-164" y="0"/>
              <a:ext cx="1858" cy="1892"/>
              <a:chOff x="-142" y="0"/>
              <a:chExt cx="1612" cy="1685"/>
            </a:xfrm>
          </p:grpSpPr>
          <p:sp>
            <p:nvSpPr>
              <p:cNvPr id="496" name="Text Box 6"/>
              <p:cNvSpPr txBox="1">
                <a:spLocks noChangeArrowheads="1"/>
              </p:cNvSpPr>
              <p:nvPr/>
            </p:nvSpPr>
            <p:spPr bwMode="auto">
              <a:xfrm>
                <a:off x="860" y="933"/>
                <a:ext cx="1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2</a:t>
                </a:r>
              </a:p>
            </p:txBody>
          </p:sp>
          <p:sp>
            <p:nvSpPr>
              <p:cNvPr id="497" name="Text Box 7"/>
              <p:cNvSpPr txBox="1">
                <a:spLocks noChangeArrowheads="1"/>
              </p:cNvSpPr>
              <p:nvPr/>
            </p:nvSpPr>
            <p:spPr bwMode="auto">
              <a:xfrm>
                <a:off x="1084" y="70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1</a:t>
                </a:r>
              </a:p>
            </p:txBody>
          </p:sp>
          <p:sp>
            <p:nvSpPr>
              <p:cNvPr id="498" name="Text Box 8"/>
              <p:cNvSpPr txBox="1">
                <a:spLocks noChangeArrowheads="1"/>
              </p:cNvSpPr>
              <p:nvPr/>
            </p:nvSpPr>
            <p:spPr bwMode="auto">
              <a:xfrm>
                <a:off x="-142" y="1493"/>
                <a:ext cx="2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dirty="0">
                    <a:solidFill>
                      <a:schemeClr val="tx1"/>
                    </a:solidFill>
                    <a:latin typeface="Verdana" panose="020B0604030504040204" pitchFamily="34" charset="0"/>
                    <a:ea typeface="宋体" panose="02010600030101010101" pitchFamily="2" charset="-122"/>
                  </a:rPr>
                  <a:t>P</a:t>
                </a:r>
                <a:r>
                  <a:rPr lang="zh-CN" altLang="zh-CN" sz="1800" b="0" u="none" baseline="50000" dirty="0">
                    <a:solidFill>
                      <a:schemeClr val="tx1"/>
                    </a:solidFill>
                    <a:latin typeface="Verdana" panose="020B0604030504040204" pitchFamily="34" charset="0"/>
                    <a:ea typeface="宋体" panose="02010600030101010101" pitchFamily="2" charset="-122"/>
                  </a:rPr>
                  <a:t>*</a:t>
                </a:r>
              </a:p>
            </p:txBody>
          </p:sp>
          <p:sp>
            <p:nvSpPr>
              <p:cNvPr id="499" name="Text Box 9"/>
              <p:cNvSpPr txBox="1">
                <a:spLocks noChangeArrowheads="1"/>
              </p:cNvSpPr>
              <p:nvPr/>
            </p:nvSpPr>
            <p:spPr bwMode="auto">
              <a:xfrm>
                <a:off x="636" y="1149"/>
                <a:ext cx="160"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3</a:t>
                </a:r>
              </a:p>
            </p:txBody>
          </p:sp>
          <p:sp>
            <p:nvSpPr>
              <p:cNvPr id="500" name="未知"/>
              <p:cNvSpPr>
                <a:spLocks/>
              </p:cNvSpPr>
              <p:nvPr/>
            </p:nvSpPr>
            <p:spPr bwMode="auto">
              <a:xfrm>
                <a:off x="1306" y="0"/>
                <a:ext cx="92" cy="71"/>
              </a:xfrm>
              <a:custGeom>
                <a:avLst/>
                <a:gdLst>
                  <a:gd name="T0" fmla="*/ 0 w 231"/>
                  <a:gd name="T1" fmla="*/ 0 h 179"/>
                  <a:gd name="T2" fmla="*/ 0 w 231"/>
                  <a:gd name="T3" fmla="*/ 0 h 179"/>
                  <a:gd name="T4" fmla="*/ 0 w 231"/>
                  <a:gd name="T5" fmla="*/ 0 h 179"/>
                  <a:gd name="T6" fmla="*/ 0 w 231"/>
                  <a:gd name="T7" fmla="*/ 0 h 179"/>
                  <a:gd name="T8" fmla="*/ 0 w 231"/>
                  <a:gd name="T9" fmla="*/ 0 h 179"/>
                  <a:gd name="T10" fmla="*/ 0 w 231"/>
                  <a:gd name="T11" fmla="*/ 0 h 179"/>
                  <a:gd name="T12" fmla="*/ 0 w 231"/>
                  <a:gd name="T13" fmla="*/ 0 h 179"/>
                  <a:gd name="T14" fmla="*/ 0 w 231"/>
                  <a:gd name="T15" fmla="*/ 0 h 179"/>
                  <a:gd name="T16" fmla="*/ 0 w 231"/>
                  <a:gd name="T17" fmla="*/ 0 h 179"/>
                  <a:gd name="T18" fmla="*/ 0 w 231"/>
                  <a:gd name="T19" fmla="*/ 0 h 179"/>
                  <a:gd name="T20" fmla="*/ 0 w 231"/>
                  <a:gd name="T21" fmla="*/ 0 h 179"/>
                  <a:gd name="T22" fmla="*/ 0 w 231"/>
                  <a:gd name="T23" fmla="*/ 0 h 179"/>
                  <a:gd name="T24" fmla="*/ 0 w 231"/>
                  <a:gd name="T25" fmla="*/ 0 h 1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31" h="179">
                    <a:moveTo>
                      <a:pt x="0" y="73"/>
                    </a:moveTo>
                    <a:lnTo>
                      <a:pt x="27" y="51"/>
                    </a:lnTo>
                    <a:lnTo>
                      <a:pt x="34" y="46"/>
                    </a:lnTo>
                    <a:lnTo>
                      <a:pt x="88" y="9"/>
                    </a:lnTo>
                    <a:lnTo>
                      <a:pt x="120" y="0"/>
                    </a:lnTo>
                    <a:lnTo>
                      <a:pt x="128" y="0"/>
                    </a:lnTo>
                    <a:lnTo>
                      <a:pt x="184" y="46"/>
                    </a:lnTo>
                    <a:lnTo>
                      <a:pt x="213" y="102"/>
                    </a:lnTo>
                    <a:lnTo>
                      <a:pt x="230" y="161"/>
                    </a:lnTo>
                    <a:lnTo>
                      <a:pt x="231" y="168"/>
                    </a:lnTo>
                    <a:lnTo>
                      <a:pt x="230" y="173"/>
                    </a:lnTo>
                    <a:lnTo>
                      <a:pt x="229" y="177"/>
                    </a:lnTo>
                    <a:lnTo>
                      <a:pt x="227" y="179"/>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1" name="未知"/>
              <p:cNvSpPr>
                <a:spLocks/>
              </p:cNvSpPr>
              <p:nvPr/>
            </p:nvSpPr>
            <p:spPr bwMode="auto">
              <a:xfrm>
                <a:off x="1320" y="14"/>
                <a:ext cx="63" cy="54"/>
              </a:xfrm>
              <a:custGeom>
                <a:avLst/>
                <a:gdLst>
                  <a:gd name="T0" fmla="*/ 0 w 158"/>
                  <a:gd name="T1" fmla="*/ 0 h 136"/>
                  <a:gd name="T2" fmla="*/ 0 w 158"/>
                  <a:gd name="T3" fmla="*/ 0 h 136"/>
                  <a:gd name="T4" fmla="*/ 0 w 158"/>
                  <a:gd name="T5" fmla="*/ 0 h 136"/>
                  <a:gd name="T6" fmla="*/ 0 w 158"/>
                  <a:gd name="T7" fmla="*/ 0 h 136"/>
                  <a:gd name="T8" fmla="*/ 0 w 158"/>
                  <a:gd name="T9" fmla="*/ 0 h 136"/>
                  <a:gd name="T10" fmla="*/ 0 w 158"/>
                  <a:gd name="T11" fmla="*/ 0 h 136"/>
                  <a:gd name="T12" fmla="*/ 0 w 158"/>
                  <a:gd name="T13" fmla="*/ 0 h 136"/>
                  <a:gd name="T14" fmla="*/ 0 w 158"/>
                  <a:gd name="T15" fmla="*/ 0 h 136"/>
                  <a:gd name="T16" fmla="*/ 0 w 158"/>
                  <a:gd name="T17" fmla="*/ 0 h 136"/>
                  <a:gd name="T18" fmla="*/ 0 w 158"/>
                  <a:gd name="T19" fmla="*/ 0 h 136"/>
                  <a:gd name="T20" fmla="*/ 0 w 158"/>
                  <a:gd name="T21" fmla="*/ 0 h 136"/>
                  <a:gd name="T22" fmla="*/ 0 w 158"/>
                  <a:gd name="T23" fmla="*/ 0 h 1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8" h="136">
                    <a:moveTo>
                      <a:pt x="0" y="58"/>
                    </a:moveTo>
                    <a:lnTo>
                      <a:pt x="18" y="43"/>
                    </a:lnTo>
                    <a:lnTo>
                      <a:pt x="22" y="38"/>
                    </a:lnTo>
                    <a:lnTo>
                      <a:pt x="72" y="3"/>
                    </a:lnTo>
                    <a:lnTo>
                      <a:pt x="84" y="0"/>
                    </a:lnTo>
                    <a:lnTo>
                      <a:pt x="90" y="1"/>
                    </a:lnTo>
                    <a:lnTo>
                      <a:pt x="135" y="50"/>
                    </a:lnTo>
                    <a:lnTo>
                      <a:pt x="155" y="110"/>
                    </a:lnTo>
                    <a:lnTo>
                      <a:pt x="158" y="128"/>
                    </a:lnTo>
                    <a:lnTo>
                      <a:pt x="158" y="132"/>
                    </a:lnTo>
                    <a:lnTo>
                      <a:pt x="157" y="135"/>
                    </a:lnTo>
                    <a:lnTo>
                      <a:pt x="156" y="136"/>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 name="未知"/>
              <p:cNvSpPr>
                <a:spLocks/>
              </p:cNvSpPr>
              <p:nvPr/>
            </p:nvSpPr>
            <p:spPr bwMode="auto">
              <a:xfrm>
                <a:off x="1212" y="11"/>
                <a:ext cx="258" cy="218"/>
              </a:xfrm>
              <a:custGeom>
                <a:avLst/>
                <a:gdLst>
                  <a:gd name="T0" fmla="*/ 0 w 645"/>
                  <a:gd name="T1" fmla="*/ 0 h 546"/>
                  <a:gd name="T2" fmla="*/ 0 w 645"/>
                  <a:gd name="T3" fmla="*/ 0 h 546"/>
                  <a:gd name="T4" fmla="*/ 0 w 645"/>
                  <a:gd name="T5" fmla="*/ 0 h 546"/>
                  <a:gd name="T6" fmla="*/ 0 w 645"/>
                  <a:gd name="T7" fmla="*/ 0 h 546"/>
                  <a:gd name="T8" fmla="*/ 0 w 645"/>
                  <a:gd name="T9" fmla="*/ 0 h 546"/>
                  <a:gd name="T10" fmla="*/ 0 w 645"/>
                  <a:gd name="T11" fmla="*/ 0 h 546"/>
                  <a:gd name="T12" fmla="*/ 0 w 645"/>
                  <a:gd name="T13" fmla="*/ 0 h 546"/>
                  <a:gd name="T14" fmla="*/ 0 w 645"/>
                  <a:gd name="T15" fmla="*/ 0 h 546"/>
                  <a:gd name="T16" fmla="*/ 0 w 645"/>
                  <a:gd name="T17" fmla="*/ 0 h 546"/>
                  <a:gd name="T18" fmla="*/ 0 w 645"/>
                  <a:gd name="T19" fmla="*/ 0 h 546"/>
                  <a:gd name="T20" fmla="*/ 0 w 645"/>
                  <a:gd name="T21" fmla="*/ 0 h 546"/>
                  <a:gd name="T22" fmla="*/ 0 w 645"/>
                  <a:gd name="T23" fmla="*/ 0 h 546"/>
                  <a:gd name="T24" fmla="*/ 0 w 645"/>
                  <a:gd name="T25" fmla="*/ 0 h 546"/>
                  <a:gd name="T26" fmla="*/ 0 w 645"/>
                  <a:gd name="T27" fmla="*/ 0 h 546"/>
                  <a:gd name="T28" fmla="*/ 0 w 645"/>
                  <a:gd name="T29" fmla="*/ 0 h 546"/>
                  <a:gd name="T30" fmla="*/ 0 w 645"/>
                  <a:gd name="T31" fmla="*/ 0 h 546"/>
                  <a:gd name="T32" fmla="*/ 0 w 645"/>
                  <a:gd name="T33" fmla="*/ 0 h 546"/>
                  <a:gd name="T34" fmla="*/ 0 w 645"/>
                  <a:gd name="T35" fmla="*/ 0 h 546"/>
                  <a:gd name="T36" fmla="*/ 0 w 645"/>
                  <a:gd name="T37" fmla="*/ 0 h 546"/>
                  <a:gd name="T38" fmla="*/ 0 w 645"/>
                  <a:gd name="T39" fmla="*/ 0 h 546"/>
                  <a:gd name="T40" fmla="*/ 0 w 645"/>
                  <a:gd name="T41" fmla="*/ 0 h 546"/>
                  <a:gd name="T42" fmla="*/ 0 w 645"/>
                  <a:gd name="T43" fmla="*/ 0 h 546"/>
                  <a:gd name="T44" fmla="*/ 0 w 645"/>
                  <a:gd name="T45" fmla="*/ 0 h 546"/>
                  <a:gd name="T46" fmla="*/ 0 w 645"/>
                  <a:gd name="T47" fmla="*/ 0 h 546"/>
                  <a:gd name="T48" fmla="*/ 0 w 645"/>
                  <a:gd name="T49" fmla="*/ 0 h 546"/>
                  <a:gd name="T50" fmla="*/ 0 w 645"/>
                  <a:gd name="T51" fmla="*/ 0 h 546"/>
                  <a:gd name="T52" fmla="*/ 0 w 645"/>
                  <a:gd name="T53" fmla="*/ 0 h 546"/>
                  <a:gd name="T54" fmla="*/ 0 w 645"/>
                  <a:gd name="T55" fmla="*/ 0 h 546"/>
                  <a:gd name="T56" fmla="*/ 0 w 645"/>
                  <a:gd name="T57" fmla="*/ 0 h 546"/>
                  <a:gd name="T58" fmla="*/ 0 w 645"/>
                  <a:gd name="T59" fmla="*/ 0 h 546"/>
                  <a:gd name="T60" fmla="*/ 0 w 645"/>
                  <a:gd name="T61" fmla="*/ 0 h 546"/>
                  <a:gd name="T62" fmla="*/ 0 w 645"/>
                  <a:gd name="T63" fmla="*/ 0 h 546"/>
                  <a:gd name="T64" fmla="*/ 0 w 645"/>
                  <a:gd name="T65" fmla="*/ 0 h 546"/>
                  <a:gd name="T66" fmla="*/ 0 w 645"/>
                  <a:gd name="T67" fmla="*/ 0 h 546"/>
                  <a:gd name="T68" fmla="*/ 0 w 645"/>
                  <a:gd name="T69" fmla="*/ 0 h 546"/>
                  <a:gd name="T70" fmla="*/ 0 w 645"/>
                  <a:gd name="T71" fmla="*/ 0 h 546"/>
                  <a:gd name="T72" fmla="*/ 0 w 645"/>
                  <a:gd name="T73" fmla="*/ 0 h 5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45" h="546">
                    <a:moveTo>
                      <a:pt x="169" y="3"/>
                    </a:moveTo>
                    <a:lnTo>
                      <a:pt x="221" y="41"/>
                    </a:lnTo>
                    <a:lnTo>
                      <a:pt x="274" y="74"/>
                    </a:lnTo>
                    <a:lnTo>
                      <a:pt x="282" y="79"/>
                    </a:lnTo>
                    <a:lnTo>
                      <a:pt x="290" y="83"/>
                    </a:lnTo>
                    <a:lnTo>
                      <a:pt x="297" y="87"/>
                    </a:lnTo>
                    <a:lnTo>
                      <a:pt x="302" y="91"/>
                    </a:lnTo>
                    <a:lnTo>
                      <a:pt x="307" y="94"/>
                    </a:lnTo>
                    <a:lnTo>
                      <a:pt x="311" y="96"/>
                    </a:lnTo>
                    <a:lnTo>
                      <a:pt x="315" y="98"/>
                    </a:lnTo>
                    <a:lnTo>
                      <a:pt x="384" y="124"/>
                    </a:lnTo>
                    <a:lnTo>
                      <a:pt x="464" y="147"/>
                    </a:lnTo>
                    <a:lnTo>
                      <a:pt x="523" y="163"/>
                    </a:lnTo>
                    <a:lnTo>
                      <a:pt x="597" y="184"/>
                    </a:lnTo>
                    <a:lnTo>
                      <a:pt x="641" y="196"/>
                    </a:lnTo>
                    <a:lnTo>
                      <a:pt x="645" y="213"/>
                    </a:lnTo>
                    <a:lnTo>
                      <a:pt x="640" y="275"/>
                    </a:lnTo>
                    <a:lnTo>
                      <a:pt x="617" y="345"/>
                    </a:lnTo>
                    <a:lnTo>
                      <a:pt x="578" y="416"/>
                    </a:lnTo>
                    <a:lnTo>
                      <a:pt x="529" y="478"/>
                    </a:lnTo>
                    <a:lnTo>
                      <a:pt x="474" y="524"/>
                    </a:lnTo>
                    <a:lnTo>
                      <a:pt x="400" y="546"/>
                    </a:lnTo>
                    <a:lnTo>
                      <a:pt x="399" y="544"/>
                    </a:lnTo>
                    <a:lnTo>
                      <a:pt x="344" y="487"/>
                    </a:lnTo>
                    <a:lnTo>
                      <a:pt x="300" y="440"/>
                    </a:lnTo>
                    <a:lnTo>
                      <a:pt x="253" y="389"/>
                    </a:lnTo>
                    <a:lnTo>
                      <a:pt x="211" y="343"/>
                    </a:lnTo>
                    <a:lnTo>
                      <a:pt x="176" y="300"/>
                    </a:lnTo>
                    <a:lnTo>
                      <a:pt x="170" y="294"/>
                    </a:lnTo>
                    <a:lnTo>
                      <a:pt x="106" y="270"/>
                    </a:lnTo>
                    <a:lnTo>
                      <a:pt x="41" y="261"/>
                    </a:lnTo>
                    <a:lnTo>
                      <a:pt x="30" y="260"/>
                    </a:lnTo>
                    <a:lnTo>
                      <a:pt x="0" y="251"/>
                    </a:lnTo>
                    <a:lnTo>
                      <a:pt x="1" y="249"/>
                    </a:lnTo>
                    <a:lnTo>
                      <a:pt x="4" y="246"/>
                    </a:lnTo>
                    <a:lnTo>
                      <a:pt x="167" y="0"/>
                    </a:lnTo>
                    <a:lnTo>
                      <a:pt x="16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3" name="未知"/>
              <p:cNvSpPr>
                <a:spLocks/>
              </p:cNvSpPr>
              <p:nvPr/>
            </p:nvSpPr>
            <p:spPr bwMode="auto">
              <a:xfrm>
                <a:off x="1212" y="11"/>
                <a:ext cx="258" cy="218"/>
              </a:xfrm>
              <a:custGeom>
                <a:avLst/>
                <a:gdLst>
                  <a:gd name="T0" fmla="*/ 0 w 646"/>
                  <a:gd name="T1" fmla="*/ 0 h 546"/>
                  <a:gd name="T2" fmla="*/ 0 w 646"/>
                  <a:gd name="T3" fmla="*/ 0 h 546"/>
                  <a:gd name="T4" fmla="*/ 0 w 646"/>
                  <a:gd name="T5" fmla="*/ 0 h 546"/>
                  <a:gd name="T6" fmla="*/ 0 w 646"/>
                  <a:gd name="T7" fmla="*/ 0 h 546"/>
                  <a:gd name="T8" fmla="*/ 0 w 646"/>
                  <a:gd name="T9" fmla="*/ 0 h 546"/>
                  <a:gd name="T10" fmla="*/ 0 w 646"/>
                  <a:gd name="T11" fmla="*/ 0 h 546"/>
                  <a:gd name="T12" fmla="*/ 0 w 646"/>
                  <a:gd name="T13" fmla="*/ 0 h 546"/>
                  <a:gd name="T14" fmla="*/ 0 w 646"/>
                  <a:gd name="T15" fmla="*/ 0 h 546"/>
                  <a:gd name="T16" fmla="*/ 0 w 646"/>
                  <a:gd name="T17" fmla="*/ 0 h 546"/>
                  <a:gd name="T18" fmla="*/ 0 w 646"/>
                  <a:gd name="T19" fmla="*/ 0 h 546"/>
                  <a:gd name="T20" fmla="*/ 0 w 646"/>
                  <a:gd name="T21" fmla="*/ 0 h 546"/>
                  <a:gd name="T22" fmla="*/ 0 w 646"/>
                  <a:gd name="T23" fmla="*/ 0 h 546"/>
                  <a:gd name="T24" fmla="*/ 0 w 646"/>
                  <a:gd name="T25" fmla="*/ 0 h 546"/>
                  <a:gd name="T26" fmla="*/ 0 w 646"/>
                  <a:gd name="T27" fmla="*/ 0 h 546"/>
                  <a:gd name="T28" fmla="*/ 0 w 646"/>
                  <a:gd name="T29" fmla="*/ 0 h 546"/>
                  <a:gd name="T30" fmla="*/ 0 w 646"/>
                  <a:gd name="T31" fmla="*/ 0 h 546"/>
                  <a:gd name="T32" fmla="*/ 0 w 646"/>
                  <a:gd name="T33" fmla="*/ 0 h 546"/>
                  <a:gd name="T34" fmla="*/ 0 w 646"/>
                  <a:gd name="T35" fmla="*/ 0 h 546"/>
                  <a:gd name="T36" fmla="*/ 0 w 646"/>
                  <a:gd name="T37" fmla="*/ 0 h 546"/>
                  <a:gd name="T38" fmla="*/ 0 w 646"/>
                  <a:gd name="T39" fmla="*/ 0 h 546"/>
                  <a:gd name="T40" fmla="*/ 0 w 646"/>
                  <a:gd name="T41" fmla="*/ 0 h 546"/>
                  <a:gd name="T42" fmla="*/ 0 w 646"/>
                  <a:gd name="T43" fmla="*/ 0 h 546"/>
                  <a:gd name="T44" fmla="*/ 0 w 646"/>
                  <a:gd name="T45" fmla="*/ 0 h 546"/>
                  <a:gd name="T46" fmla="*/ 0 w 646"/>
                  <a:gd name="T47" fmla="*/ 0 h 546"/>
                  <a:gd name="T48" fmla="*/ 0 w 646"/>
                  <a:gd name="T49" fmla="*/ 0 h 546"/>
                  <a:gd name="T50" fmla="*/ 0 w 646"/>
                  <a:gd name="T51" fmla="*/ 0 h 546"/>
                  <a:gd name="T52" fmla="*/ 0 w 646"/>
                  <a:gd name="T53" fmla="*/ 0 h 546"/>
                  <a:gd name="T54" fmla="*/ 0 w 646"/>
                  <a:gd name="T55" fmla="*/ 0 h 546"/>
                  <a:gd name="T56" fmla="*/ 0 w 646"/>
                  <a:gd name="T57" fmla="*/ 0 h 546"/>
                  <a:gd name="T58" fmla="*/ 0 w 646"/>
                  <a:gd name="T59" fmla="*/ 0 h 546"/>
                  <a:gd name="T60" fmla="*/ 0 w 646"/>
                  <a:gd name="T61" fmla="*/ 0 h 546"/>
                  <a:gd name="T62" fmla="*/ 0 w 646"/>
                  <a:gd name="T63" fmla="*/ 0 h 546"/>
                  <a:gd name="T64" fmla="*/ 0 w 646"/>
                  <a:gd name="T65" fmla="*/ 0 h 546"/>
                  <a:gd name="T66" fmla="*/ 0 w 646"/>
                  <a:gd name="T67" fmla="*/ 0 h 546"/>
                  <a:gd name="T68" fmla="*/ 0 w 646"/>
                  <a:gd name="T69" fmla="*/ 0 h 546"/>
                  <a:gd name="T70" fmla="*/ 0 w 646"/>
                  <a:gd name="T71" fmla="*/ 0 h 546"/>
                  <a:gd name="T72" fmla="*/ 0 w 646"/>
                  <a:gd name="T73" fmla="*/ 0 h 546"/>
                  <a:gd name="T74" fmla="*/ 0 w 646"/>
                  <a:gd name="T75" fmla="*/ 0 h 5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46" h="546">
                    <a:moveTo>
                      <a:pt x="4" y="246"/>
                    </a:moveTo>
                    <a:lnTo>
                      <a:pt x="1" y="249"/>
                    </a:lnTo>
                    <a:lnTo>
                      <a:pt x="0" y="251"/>
                    </a:lnTo>
                    <a:lnTo>
                      <a:pt x="2" y="253"/>
                    </a:lnTo>
                    <a:lnTo>
                      <a:pt x="53" y="263"/>
                    </a:lnTo>
                    <a:lnTo>
                      <a:pt x="66" y="264"/>
                    </a:lnTo>
                    <a:lnTo>
                      <a:pt x="131" y="276"/>
                    </a:lnTo>
                    <a:lnTo>
                      <a:pt x="181" y="308"/>
                    </a:lnTo>
                    <a:lnTo>
                      <a:pt x="189" y="318"/>
                    </a:lnTo>
                    <a:lnTo>
                      <a:pt x="238" y="373"/>
                    </a:lnTo>
                    <a:lnTo>
                      <a:pt x="284" y="423"/>
                    </a:lnTo>
                    <a:lnTo>
                      <a:pt x="330" y="472"/>
                    </a:lnTo>
                    <a:lnTo>
                      <a:pt x="380" y="524"/>
                    </a:lnTo>
                    <a:lnTo>
                      <a:pt x="400" y="546"/>
                    </a:lnTo>
                    <a:lnTo>
                      <a:pt x="418" y="546"/>
                    </a:lnTo>
                    <a:lnTo>
                      <a:pt x="492" y="511"/>
                    </a:lnTo>
                    <a:lnTo>
                      <a:pt x="546" y="459"/>
                    </a:lnTo>
                    <a:lnTo>
                      <a:pt x="592" y="393"/>
                    </a:lnTo>
                    <a:lnTo>
                      <a:pt x="626" y="321"/>
                    </a:lnTo>
                    <a:lnTo>
                      <a:pt x="644" y="253"/>
                    </a:lnTo>
                    <a:lnTo>
                      <a:pt x="646" y="232"/>
                    </a:lnTo>
                    <a:lnTo>
                      <a:pt x="645" y="213"/>
                    </a:lnTo>
                    <a:lnTo>
                      <a:pt x="641" y="196"/>
                    </a:lnTo>
                    <a:lnTo>
                      <a:pt x="597" y="184"/>
                    </a:lnTo>
                    <a:lnTo>
                      <a:pt x="558" y="173"/>
                    </a:lnTo>
                    <a:lnTo>
                      <a:pt x="491" y="155"/>
                    </a:lnTo>
                    <a:lnTo>
                      <a:pt x="418" y="134"/>
                    </a:lnTo>
                    <a:lnTo>
                      <a:pt x="358" y="116"/>
                    </a:lnTo>
                    <a:lnTo>
                      <a:pt x="307" y="94"/>
                    </a:lnTo>
                    <a:lnTo>
                      <a:pt x="302" y="91"/>
                    </a:lnTo>
                    <a:lnTo>
                      <a:pt x="297" y="87"/>
                    </a:lnTo>
                    <a:lnTo>
                      <a:pt x="290" y="83"/>
                    </a:lnTo>
                    <a:lnTo>
                      <a:pt x="282" y="79"/>
                    </a:lnTo>
                    <a:lnTo>
                      <a:pt x="274" y="74"/>
                    </a:lnTo>
                    <a:lnTo>
                      <a:pt x="266" y="69"/>
                    </a:lnTo>
                    <a:lnTo>
                      <a:pt x="212" y="36"/>
                    </a:lnTo>
                    <a:lnTo>
                      <a:pt x="169" y="3"/>
                    </a:lnTo>
                    <a:lnTo>
                      <a:pt x="167"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4" name="未知"/>
              <p:cNvSpPr>
                <a:spLocks/>
              </p:cNvSpPr>
              <p:nvPr/>
            </p:nvSpPr>
            <p:spPr bwMode="auto">
              <a:xfrm>
                <a:off x="1210" y="11"/>
                <a:ext cx="70" cy="101"/>
              </a:xfrm>
              <a:custGeom>
                <a:avLst/>
                <a:gdLst>
                  <a:gd name="T0" fmla="*/ 0 w 174"/>
                  <a:gd name="T1" fmla="*/ 0 h 253"/>
                  <a:gd name="T2" fmla="*/ 0 w 174"/>
                  <a:gd name="T3" fmla="*/ 0 h 253"/>
                  <a:gd name="T4" fmla="*/ 0 w 174"/>
                  <a:gd name="T5" fmla="*/ 0 h 253"/>
                  <a:gd name="T6" fmla="*/ 0 w 174"/>
                  <a:gd name="T7" fmla="*/ 0 h 253"/>
                  <a:gd name="T8" fmla="*/ 0 w 174"/>
                  <a:gd name="T9" fmla="*/ 0 h 253"/>
                  <a:gd name="T10" fmla="*/ 0 w 174"/>
                  <a:gd name="T11" fmla="*/ 0 h 253"/>
                  <a:gd name="T12" fmla="*/ 0 w 174"/>
                  <a:gd name="T13" fmla="*/ 0 h 253"/>
                  <a:gd name="T14" fmla="*/ 0 w 174"/>
                  <a:gd name="T15" fmla="*/ 0 h 253"/>
                  <a:gd name="T16" fmla="*/ 0 w 174"/>
                  <a:gd name="T17" fmla="*/ 0 h 253"/>
                  <a:gd name="T18" fmla="*/ 0 w 174"/>
                  <a:gd name="T19" fmla="*/ 0 h 253"/>
                  <a:gd name="T20" fmla="*/ 0 w 174"/>
                  <a:gd name="T21" fmla="*/ 0 h 253"/>
                  <a:gd name="T22" fmla="*/ 0 w 174"/>
                  <a:gd name="T23" fmla="*/ 0 h 253"/>
                  <a:gd name="T24" fmla="*/ 0 w 174"/>
                  <a:gd name="T25" fmla="*/ 0 h 253"/>
                  <a:gd name="T26" fmla="*/ 0 w 174"/>
                  <a:gd name="T27" fmla="*/ 0 h 253"/>
                  <a:gd name="T28" fmla="*/ 0 w 174"/>
                  <a:gd name="T29" fmla="*/ 0 h 253"/>
                  <a:gd name="T30" fmla="*/ 0 w 174"/>
                  <a:gd name="T31" fmla="*/ 0 h 253"/>
                  <a:gd name="T32" fmla="*/ 0 w 174"/>
                  <a:gd name="T33" fmla="*/ 0 h 253"/>
                  <a:gd name="T34" fmla="*/ 0 w 174"/>
                  <a:gd name="T35" fmla="*/ 0 h 253"/>
                  <a:gd name="T36" fmla="*/ 0 w 174"/>
                  <a:gd name="T37" fmla="*/ 0 h 253"/>
                  <a:gd name="T38" fmla="*/ 0 w 174"/>
                  <a:gd name="T39" fmla="*/ 0 h 253"/>
                  <a:gd name="T40" fmla="*/ 0 w 174"/>
                  <a:gd name="T41" fmla="*/ 0 h 253"/>
                  <a:gd name="T42" fmla="*/ 0 w 174"/>
                  <a:gd name="T43" fmla="*/ 0 h 25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4" h="253">
                    <a:moveTo>
                      <a:pt x="105" y="138"/>
                    </a:moveTo>
                    <a:lnTo>
                      <a:pt x="64" y="195"/>
                    </a:lnTo>
                    <a:lnTo>
                      <a:pt x="20" y="244"/>
                    </a:lnTo>
                    <a:lnTo>
                      <a:pt x="4" y="253"/>
                    </a:lnTo>
                    <a:lnTo>
                      <a:pt x="2" y="252"/>
                    </a:lnTo>
                    <a:lnTo>
                      <a:pt x="1" y="251"/>
                    </a:lnTo>
                    <a:lnTo>
                      <a:pt x="0" y="249"/>
                    </a:lnTo>
                    <a:lnTo>
                      <a:pt x="0" y="246"/>
                    </a:lnTo>
                    <a:lnTo>
                      <a:pt x="1" y="242"/>
                    </a:lnTo>
                    <a:lnTo>
                      <a:pt x="27" y="183"/>
                    </a:lnTo>
                    <a:lnTo>
                      <a:pt x="63" y="125"/>
                    </a:lnTo>
                    <a:lnTo>
                      <a:pt x="97" y="75"/>
                    </a:lnTo>
                    <a:lnTo>
                      <a:pt x="140" y="23"/>
                    </a:lnTo>
                    <a:lnTo>
                      <a:pt x="171" y="0"/>
                    </a:lnTo>
                    <a:lnTo>
                      <a:pt x="172" y="1"/>
                    </a:lnTo>
                    <a:lnTo>
                      <a:pt x="174" y="2"/>
                    </a:lnTo>
                    <a:lnTo>
                      <a:pt x="174" y="4"/>
                    </a:lnTo>
                    <a:lnTo>
                      <a:pt x="174" y="7"/>
                    </a:lnTo>
                    <a:lnTo>
                      <a:pt x="174" y="11"/>
                    </a:lnTo>
                    <a:lnTo>
                      <a:pt x="147" y="70"/>
                    </a:lnTo>
                    <a:lnTo>
                      <a:pt x="112" y="128"/>
                    </a:lnTo>
                    <a:lnTo>
                      <a:pt x="105" y="138"/>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5" name="未知"/>
              <p:cNvSpPr>
                <a:spLocks/>
              </p:cNvSpPr>
              <p:nvPr/>
            </p:nvSpPr>
            <p:spPr bwMode="auto">
              <a:xfrm>
                <a:off x="1228" y="79"/>
                <a:ext cx="234" cy="142"/>
              </a:xfrm>
              <a:custGeom>
                <a:avLst/>
                <a:gdLst>
                  <a:gd name="T0" fmla="*/ 0 w 587"/>
                  <a:gd name="T1" fmla="*/ 0 h 355"/>
                  <a:gd name="T2" fmla="*/ 0 w 587"/>
                  <a:gd name="T3" fmla="*/ 0 h 355"/>
                  <a:gd name="T4" fmla="*/ 0 w 587"/>
                  <a:gd name="T5" fmla="*/ 0 h 355"/>
                  <a:gd name="T6" fmla="*/ 0 w 587"/>
                  <a:gd name="T7" fmla="*/ 0 h 355"/>
                  <a:gd name="T8" fmla="*/ 0 w 587"/>
                  <a:gd name="T9" fmla="*/ 0 h 355"/>
                  <a:gd name="T10" fmla="*/ 0 w 587"/>
                  <a:gd name="T11" fmla="*/ 0 h 355"/>
                  <a:gd name="T12" fmla="*/ 0 w 587"/>
                  <a:gd name="T13" fmla="*/ 0 h 355"/>
                  <a:gd name="T14" fmla="*/ 0 w 587"/>
                  <a:gd name="T15" fmla="*/ 0 h 355"/>
                  <a:gd name="T16" fmla="*/ 0 w 587"/>
                  <a:gd name="T17" fmla="*/ 0 h 355"/>
                  <a:gd name="T18" fmla="*/ 0 w 587"/>
                  <a:gd name="T19" fmla="*/ 0 h 355"/>
                  <a:gd name="T20" fmla="*/ 0 w 587"/>
                  <a:gd name="T21" fmla="*/ 0 h 355"/>
                  <a:gd name="T22" fmla="*/ 0 w 587"/>
                  <a:gd name="T23" fmla="*/ 0 h 355"/>
                  <a:gd name="T24" fmla="*/ 0 w 587"/>
                  <a:gd name="T25" fmla="*/ 0 h 355"/>
                  <a:gd name="T26" fmla="*/ 0 w 587"/>
                  <a:gd name="T27" fmla="*/ 0 h 355"/>
                  <a:gd name="T28" fmla="*/ 0 w 587"/>
                  <a:gd name="T29" fmla="*/ 0 h 355"/>
                  <a:gd name="T30" fmla="*/ 0 w 587"/>
                  <a:gd name="T31" fmla="*/ 0 h 355"/>
                  <a:gd name="T32" fmla="*/ 0 w 587"/>
                  <a:gd name="T33" fmla="*/ 0 h 355"/>
                  <a:gd name="T34" fmla="*/ 0 w 587"/>
                  <a:gd name="T35" fmla="*/ 0 h 355"/>
                  <a:gd name="T36" fmla="*/ 0 w 587"/>
                  <a:gd name="T37" fmla="*/ 0 h 355"/>
                  <a:gd name="T38" fmla="*/ 0 w 587"/>
                  <a:gd name="T39" fmla="*/ 0 h 355"/>
                  <a:gd name="T40" fmla="*/ 0 w 587"/>
                  <a:gd name="T41" fmla="*/ 0 h 355"/>
                  <a:gd name="T42" fmla="*/ 0 w 587"/>
                  <a:gd name="T43" fmla="*/ 0 h 355"/>
                  <a:gd name="T44" fmla="*/ 0 w 587"/>
                  <a:gd name="T45" fmla="*/ 0 h 355"/>
                  <a:gd name="T46" fmla="*/ 0 w 587"/>
                  <a:gd name="T47" fmla="*/ 0 h 355"/>
                  <a:gd name="T48" fmla="*/ 0 w 587"/>
                  <a:gd name="T49" fmla="*/ 0 h 355"/>
                  <a:gd name="T50" fmla="*/ 0 w 587"/>
                  <a:gd name="T51" fmla="*/ 0 h 355"/>
                  <a:gd name="T52" fmla="*/ 0 w 587"/>
                  <a:gd name="T53" fmla="*/ 0 h 355"/>
                  <a:gd name="T54" fmla="*/ 0 w 587"/>
                  <a:gd name="T55" fmla="*/ 0 h 355"/>
                  <a:gd name="T56" fmla="*/ 0 w 587"/>
                  <a:gd name="T57" fmla="*/ 0 h 3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7" h="355">
                    <a:moveTo>
                      <a:pt x="444" y="0"/>
                    </a:moveTo>
                    <a:lnTo>
                      <a:pt x="505" y="15"/>
                    </a:lnTo>
                    <a:lnTo>
                      <a:pt x="563" y="34"/>
                    </a:lnTo>
                    <a:lnTo>
                      <a:pt x="587" y="64"/>
                    </a:lnTo>
                    <a:lnTo>
                      <a:pt x="586" y="77"/>
                    </a:lnTo>
                    <a:lnTo>
                      <a:pt x="567" y="145"/>
                    </a:lnTo>
                    <a:lnTo>
                      <a:pt x="539" y="204"/>
                    </a:lnTo>
                    <a:lnTo>
                      <a:pt x="502" y="263"/>
                    </a:lnTo>
                    <a:lnTo>
                      <a:pt x="460" y="312"/>
                    </a:lnTo>
                    <a:lnTo>
                      <a:pt x="399" y="351"/>
                    </a:lnTo>
                    <a:lnTo>
                      <a:pt x="384" y="355"/>
                    </a:lnTo>
                    <a:lnTo>
                      <a:pt x="380" y="354"/>
                    </a:lnTo>
                    <a:lnTo>
                      <a:pt x="326" y="302"/>
                    </a:lnTo>
                    <a:lnTo>
                      <a:pt x="276" y="243"/>
                    </a:lnTo>
                    <a:lnTo>
                      <a:pt x="262" y="227"/>
                    </a:lnTo>
                    <a:lnTo>
                      <a:pt x="212" y="169"/>
                    </a:lnTo>
                    <a:lnTo>
                      <a:pt x="164" y="124"/>
                    </a:lnTo>
                    <a:lnTo>
                      <a:pt x="109" y="89"/>
                    </a:lnTo>
                    <a:lnTo>
                      <a:pt x="51" y="74"/>
                    </a:lnTo>
                    <a:lnTo>
                      <a:pt x="0" y="69"/>
                    </a:lnTo>
                    <a:lnTo>
                      <a:pt x="2" y="69"/>
                    </a:lnTo>
                    <a:lnTo>
                      <a:pt x="63" y="58"/>
                    </a:lnTo>
                    <a:lnTo>
                      <a:pt x="148" y="44"/>
                    </a:lnTo>
                    <a:lnTo>
                      <a:pt x="213" y="34"/>
                    </a:lnTo>
                    <a:lnTo>
                      <a:pt x="278" y="24"/>
                    </a:lnTo>
                    <a:lnTo>
                      <a:pt x="339" y="14"/>
                    </a:lnTo>
                    <a:lnTo>
                      <a:pt x="410" y="4"/>
                    </a:lnTo>
                    <a:lnTo>
                      <a:pt x="441" y="0"/>
                    </a:lnTo>
                    <a:lnTo>
                      <a:pt x="444" y="0"/>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6" name="未知"/>
              <p:cNvSpPr>
                <a:spLocks/>
              </p:cNvSpPr>
              <p:nvPr/>
            </p:nvSpPr>
            <p:spPr bwMode="auto">
              <a:xfrm>
                <a:off x="5" y="165"/>
                <a:ext cx="1199" cy="1200"/>
              </a:xfrm>
              <a:custGeom>
                <a:avLst/>
                <a:gdLst>
                  <a:gd name="T0" fmla="*/ 0 w 2998"/>
                  <a:gd name="T1" fmla="*/ 0 h 2999"/>
                  <a:gd name="T2" fmla="*/ 0 w 2998"/>
                  <a:gd name="T3" fmla="*/ 0 h 2999"/>
                  <a:gd name="T4" fmla="*/ 0 w 2998"/>
                  <a:gd name="T5" fmla="*/ 0 h 2999"/>
                  <a:gd name="T6" fmla="*/ 0 w 2998"/>
                  <a:gd name="T7" fmla="*/ 0 h 2999"/>
                  <a:gd name="T8" fmla="*/ 0 w 2998"/>
                  <a:gd name="T9" fmla="*/ 0 h 2999"/>
                  <a:gd name="T10" fmla="*/ 0 w 2998"/>
                  <a:gd name="T11" fmla="*/ 0 h 2999"/>
                  <a:gd name="T12" fmla="*/ 0 w 2998"/>
                  <a:gd name="T13" fmla="*/ 0 h 2999"/>
                  <a:gd name="T14" fmla="*/ 0 w 2998"/>
                  <a:gd name="T15" fmla="*/ 0 h 2999"/>
                  <a:gd name="T16" fmla="*/ 0 w 2998"/>
                  <a:gd name="T17" fmla="*/ 0 h 29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98" h="2999">
                    <a:moveTo>
                      <a:pt x="2981" y="174"/>
                    </a:moveTo>
                    <a:lnTo>
                      <a:pt x="2998" y="2999"/>
                    </a:lnTo>
                    <a:lnTo>
                      <a:pt x="2981" y="174"/>
                    </a:lnTo>
                    <a:lnTo>
                      <a:pt x="2841" y="35"/>
                    </a:lnTo>
                    <a:lnTo>
                      <a:pt x="34" y="2842"/>
                    </a:lnTo>
                    <a:lnTo>
                      <a:pt x="0" y="0"/>
                    </a:lnTo>
                    <a:lnTo>
                      <a:pt x="34" y="2842"/>
                    </a:lnTo>
                    <a:lnTo>
                      <a:pt x="173" y="2981"/>
                    </a:lnTo>
                    <a:lnTo>
                      <a:pt x="2981" y="174"/>
                    </a:ln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7" name="未知"/>
              <p:cNvSpPr>
                <a:spLocks/>
              </p:cNvSpPr>
              <p:nvPr/>
            </p:nvSpPr>
            <p:spPr bwMode="auto">
              <a:xfrm>
                <a:off x="68" y="227"/>
                <a:ext cx="1163" cy="1164"/>
              </a:xfrm>
              <a:custGeom>
                <a:avLst/>
                <a:gdLst>
                  <a:gd name="T0" fmla="*/ 0 w 2909"/>
                  <a:gd name="T1" fmla="*/ 0 h 2910"/>
                  <a:gd name="T2" fmla="*/ 0 w 2909"/>
                  <a:gd name="T3" fmla="*/ 0 h 2910"/>
                  <a:gd name="T4" fmla="*/ 0 w 2909"/>
                  <a:gd name="T5" fmla="*/ 0 h 2910"/>
                  <a:gd name="T6" fmla="*/ 0 w 2909"/>
                  <a:gd name="T7" fmla="*/ 0 h 2910"/>
                  <a:gd name="T8" fmla="*/ 0 w 2909"/>
                  <a:gd name="T9" fmla="*/ 0 h 2910"/>
                  <a:gd name="T10" fmla="*/ 0 w 2909"/>
                  <a:gd name="T11" fmla="*/ 0 h 2910"/>
                  <a:gd name="T12" fmla="*/ 0 w 2909"/>
                  <a:gd name="T13" fmla="*/ 0 h 2910"/>
                  <a:gd name="T14" fmla="*/ 0 w 2909"/>
                  <a:gd name="T15" fmla="*/ 0 h 2910"/>
                  <a:gd name="T16" fmla="*/ 0 w 2909"/>
                  <a:gd name="T17" fmla="*/ 0 h 29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909" h="2910">
                    <a:moveTo>
                      <a:pt x="2872" y="66"/>
                    </a:moveTo>
                    <a:lnTo>
                      <a:pt x="2909" y="2910"/>
                    </a:lnTo>
                    <a:lnTo>
                      <a:pt x="2872" y="66"/>
                    </a:lnTo>
                    <a:lnTo>
                      <a:pt x="2825" y="18"/>
                    </a:lnTo>
                    <a:lnTo>
                      <a:pt x="17" y="2825"/>
                    </a:lnTo>
                    <a:lnTo>
                      <a:pt x="0" y="0"/>
                    </a:lnTo>
                    <a:lnTo>
                      <a:pt x="17" y="2825"/>
                    </a:lnTo>
                    <a:lnTo>
                      <a:pt x="65" y="2873"/>
                    </a:lnTo>
                    <a:lnTo>
                      <a:pt x="2872" y="66"/>
                    </a:lnTo>
                    <a:close/>
                  </a:path>
                </a:pathLst>
              </a:custGeom>
              <a:blipFill dpi="0" rotWithShape="0">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8" name="未知"/>
              <p:cNvSpPr>
                <a:spLocks/>
              </p:cNvSpPr>
              <p:nvPr/>
            </p:nvSpPr>
            <p:spPr bwMode="auto">
              <a:xfrm>
                <a:off x="19" y="179"/>
                <a:ext cx="1197" cy="1198"/>
              </a:xfrm>
              <a:custGeom>
                <a:avLst/>
                <a:gdLst>
                  <a:gd name="T0" fmla="*/ 0 w 2994"/>
                  <a:gd name="T1" fmla="*/ 0 h 2994"/>
                  <a:gd name="T2" fmla="*/ 0 w 2994"/>
                  <a:gd name="T3" fmla="*/ 0 h 2994"/>
                  <a:gd name="T4" fmla="*/ 0 w 2994"/>
                  <a:gd name="T5" fmla="*/ 0 h 2994"/>
                  <a:gd name="T6" fmla="*/ 0 w 2994"/>
                  <a:gd name="T7" fmla="*/ 0 h 2994"/>
                  <a:gd name="T8" fmla="*/ 0 w 2994"/>
                  <a:gd name="T9" fmla="*/ 0 h 29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4" h="2994">
                    <a:moveTo>
                      <a:pt x="187" y="2994"/>
                    </a:moveTo>
                    <a:lnTo>
                      <a:pt x="0" y="2807"/>
                    </a:lnTo>
                    <a:lnTo>
                      <a:pt x="2807" y="0"/>
                    </a:lnTo>
                    <a:lnTo>
                      <a:pt x="2994" y="187"/>
                    </a:lnTo>
                    <a:lnTo>
                      <a:pt x="187" y="2994"/>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9" name="未知"/>
              <p:cNvSpPr>
                <a:spLocks/>
              </p:cNvSpPr>
              <p:nvPr/>
            </p:nvSpPr>
            <p:spPr bwMode="auto">
              <a:xfrm>
                <a:off x="925" y="495"/>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0" name="未知"/>
              <p:cNvSpPr>
                <a:spLocks/>
              </p:cNvSpPr>
              <p:nvPr/>
            </p:nvSpPr>
            <p:spPr bwMode="auto">
              <a:xfrm>
                <a:off x="925" y="495"/>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1" name="Rectangle 21"/>
              <p:cNvSpPr>
                <a:spLocks noChangeArrowheads="1"/>
              </p:cNvSpPr>
              <p:nvPr/>
            </p:nvSpPr>
            <p:spPr bwMode="auto">
              <a:xfrm>
                <a:off x="930" y="48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2" name="Rectangle 22"/>
              <p:cNvSpPr>
                <a:spLocks/>
              </p:cNvSpPr>
              <p:nvPr/>
            </p:nvSpPr>
            <p:spPr bwMode="auto">
              <a:xfrm>
                <a:off x="930" y="486"/>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3" name="未知"/>
              <p:cNvSpPr>
                <a:spLocks/>
              </p:cNvSpPr>
              <p:nvPr/>
            </p:nvSpPr>
            <p:spPr bwMode="auto">
              <a:xfrm>
                <a:off x="925"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4" name="未知"/>
              <p:cNvSpPr>
                <a:spLocks/>
              </p:cNvSpPr>
              <p:nvPr/>
            </p:nvSpPr>
            <p:spPr bwMode="auto">
              <a:xfrm>
                <a:off x="925" y="46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5" name="Rectangle 25"/>
              <p:cNvSpPr>
                <a:spLocks noChangeArrowheads="1"/>
              </p:cNvSpPr>
              <p:nvPr/>
            </p:nvSpPr>
            <p:spPr bwMode="auto">
              <a:xfrm>
                <a:off x="916" y="456"/>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6" name="Rectangle 26"/>
              <p:cNvSpPr>
                <a:spLocks/>
              </p:cNvSpPr>
              <p:nvPr/>
            </p:nvSpPr>
            <p:spPr bwMode="auto">
              <a:xfrm>
                <a:off x="916" y="456"/>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7" name="Rectangle 27"/>
              <p:cNvSpPr>
                <a:spLocks noChangeArrowheads="1"/>
              </p:cNvSpPr>
              <p:nvPr/>
            </p:nvSpPr>
            <p:spPr bwMode="auto">
              <a:xfrm>
                <a:off x="887" y="486"/>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8" name="Rectangle 28"/>
              <p:cNvSpPr>
                <a:spLocks/>
              </p:cNvSpPr>
              <p:nvPr/>
            </p:nvSpPr>
            <p:spPr bwMode="auto">
              <a:xfrm>
                <a:off x="887" y="486"/>
                <a:ext cx="21"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19" name="未知"/>
              <p:cNvSpPr>
                <a:spLocks/>
              </p:cNvSpPr>
              <p:nvPr/>
            </p:nvSpPr>
            <p:spPr bwMode="auto">
              <a:xfrm>
                <a:off x="895" y="495"/>
                <a:ext cx="18" cy="18"/>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0" name="未知"/>
              <p:cNvSpPr>
                <a:spLocks/>
              </p:cNvSpPr>
              <p:nvPr/>
            </p:nvSpPr>
            <p:spPr bwMode="auto">
              <a:xfrm>
                <a:off x="895" y="495"/>
                <a:ext cx="18" cy="18"/>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0"/>
                    </a:moveTo>
                    <a:lnTo>
                      <a:pt x="0" y="39"/>
                    </a:lnTo>
                    <a:lnTo>
                      <a:pt x="8" y="47"/>
                    </a:lnTo>
                    <a:lnTo>
                      <a:pt x="46" y="8"/>
                    </a:lnTo>
                    <a:lnTo>
                      <a:pt x="3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1" name="Rectangle 31"/>
              <p:cNvSpPr>
                <a:spLocks noChangeArrowheads="1"/>
              </p:cNvSpPr>
              <p:nvPr/>
            </p:nvSpPr>
            <p:spPr bwMode="auto">
              <a:xfrm>
                <a:off x="916" y="49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22" name="Rectangle 32"/>
              <p:cNvSpPr>
                <a:spLocks/>
              </p:cNvSpPr>
              <p:nvPr/>
            </p:nvSpPr>
            <p:spPr bwMode="auto">
              <a:xfrm>
                <a:off x="916" y="499"/>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23" name="未知"/>
              <p:cNvSpPr>
                <a:spLocks/>
              </p:cNvSpPr>
              <p:nvPr/>
            </p:nvSpPr>
            <p:spPr bwMode="auto">
              <a:xfrm>
                <a:off x="895" y="46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4" name="未知"/>
              <p:cNvSpPr>
                <a:spLocks/>
              </p:cNvSpPr>
              <p:nvPr/>
            </p:nvSpPr>
            <p:spPr bwMode="auto">
              <a:xfrm>
                <a:off x="895" y="46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8" y="0"/>
                    </a:lnTo>
                    <a:lnTo>
                      <a:pt x="0" y="8"/>
                    </a:lnTo>
                    <a:lnTo>
                      <a:pt x="38" y="47"/>
                    </a:lnTo>
                    <a:lnTo>
                      <a:pt x="46" y="3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5" name="未知"/>
              <p:cNvSpPr>
                <a:spLocks/>
              </p:cNvSpPr>
              <p:nvPr/>
            </p:nvSpPr>
            <p:spPr bwMode="auto">
              <a:xfrm>
                <a:off x="898" y="517"/>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5" h="17">
                    <a:moveTo>
                      <a:pt x="52" y="17"/>
                    </a:moveTo>
                    <a:lnTo>
                      <a:pt x="49" y="17"/>
                    </a:lnTo>
                    <a:lnTo>
                      <a:pt x="45" y="16"/>
                    </a:lnTo>
                    <a:lnTo>
                      <a:pt x="42" y="16"/>
                    </a:lnTo>
                    <a:lnTo>
                      <a:pt x="38" y="16"/>
                    </a:lnTo>
                    <a:lnTo>
                      <a:pt x="35" y="15"/>
                    </a:lnTo>
                    <a:lnTo>
                      <a:pt x="15" y="9"/>
                    </a:lnTo>
                    <a:lnTo>
                      <a:pt x="12" y="7"/>
                    </a:lnTo>
                    <a:lnTo>
                      <a:pt x="9" y="6"/>
                    </a:lnTo>
                    <a:lnTo>
                      <a:pt x="6" y="4"/>
                    </a:lnTo>
                    <a:lnTo>
                      <a:pt x="3" y="2"/>
                    </a:lnTo>
                    <a:lnTo>
                      <a:pt x="0" y="0"/>
                    </a:lnTo>
                    <a:lnTo>
                      <a:pt x="105" y="0"/>
                    </a:lnTo>
                    <a:lnTo>
                      <a:pt x="104" y="0"/>
                    </a:lnTo>
                    <a:lnTo>
                      <a:pt x="102" y="2"/>
                    </a:lnTo>
                    <a:lnTo>
                      <a:pt x="99" y="4"/>
                    </a:lnTo>
                    <a:lnTo>
                      <a:pt x="96" y="6"/>
                    </a:lnTo>
                    <a:lnTo>
                      <a:pt x="90" y="9"/>
                    </a:lnTo>
                    <a:lnTo>
                      <a:pt x="86" y="10"/>
                    </a:lnTo>
                    <a:lnTo>
                      <a:pt x="83" y="11"/>
                    </a:lnTo>
                    <a:lnTo>
                      <a:pt x="80" y="12"/>
                    </a:lnTo>
                    <a:lnTo>
                      <a:pt x="77" y="13"/>
                    </a:lnTo>
                    <a:lnTo>
                      <a:pt x="73" y="14"/>
                    </a:lnTo>
                    <a:lnTo>
                      <a:pt x="70" y="15"/>
                    </a:lnTo>
                    <a:lnTo>
                      <a:pt x="66" y="16"/>
                    </a:lnTo>
                    <a:lnTo>
                      <a:pt x="63" y="16"/>
                    </a:lnTo>
                    <a:lnTo>
                      <a:pt x="59" y="16"/>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6" name="未知"/>
              <p:cNvSpPr>
                <a:spLocks/>
              </p:cNvSpPr>
              <p:nvPr/>
            </p:nvSpPr>
            <p:spPr bwMode="auto">
              <a:xfrm>
                <a:off x="884" y="460"/>
                <a:ext cx="35" cy="57"/>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w 88"/>
                  <a:gd name="T103" fmla="*/ 0 h 144"/>
                  <a:gd name="T104" fmla="*/ 0 w 88"/>
                  <a:gd name="T105" fmla="*/ 0 h 144"/>
                  <a:gd name="T106" fmla="*/ 0 w 88"/>
                  <a:gd name="T107" fmla="*/ 0 h 144"/>
                  <a:gd name="T108" fmla="*/ 0 w 88"/>
                  <a:gd name="T109" fmla="*/ 0 h 144"/>
                  <a:gd name="T110" fmla="*/ 0 w 88"/>
                  <a:gd name="T111" fmla="*/ 0 h 144"/>
                  <a:gd name="T112" fmla="*/ 0 w 88"/>
                  <a:gd name="T113" fmla="*/ 0 h 144"/>
                  <a:gd name="T114" fmla="*/ 0 w 88"/>
                  <a:gd name="T115" fmla="*/ 0 h 144"/>
                  <a:gd name="T116" fmla="*/ 0 w 88"/>
                  <a:gd name="T117" fmla="*/ 0 h 144"/>
                  <a:gd name="T118" fmla="*/ 0 w 88"/>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 h="144">
                    <a:moveTo>
                      <a:pt x="36" y="144"/>
                    </a:moveTo>
                    <a:lnTo>
                      <a:pt x="36" y="144"/>
                    </a:lnTo>
                    <a:lnTo>
                      <a:pt x="35" y="143"/>
                    </a:lnTo>
                    <a:lnTo>
                      <a:pt x="34" y="142"/>
                    </a:lnTo>
                    <a:lnTo>
                      <a:pt x="33" y="141"/>
                    </a:lnTo>
                    <a:lnTo>
                      <a:pt x="32" y="140"/>
                    </a:lnTo>
                    <a:lnTo>
                      <a:pt x="31" y="140"/>
                    </a:lnTo>
                    <a:lnTo>
                      <a:pt x="31" y="139"/>
                    </a:lnTo>
                    <a:lnTo>
                      <a:pt x="29" y="138"/>
                    </a:lnTo>
                    <a:lnTo>
                      <a:pt x="28" y="137"/>
                    </a:lnTo>
                    <a:lnTo>
                      <a:pt x="27" y="136"/>
                    </a:lnTo>
                    <a:lnTo>
                      <a:pt x="26" y="135"/>
                    </a:lnTo>
                    <a:lnTo>
                      <a:pt x="24" y="133"/>
                    </a:lnTo>
                    <a:lnTo>
                      <a:pt x="23" y="132"/>
                    </a:lnTo>
                    <a:lnTo>
                      <a:pt x="21" y="130"/>
                    </a:lnTo>
                    <a:lnTo>
                      <a:pt x="21" y="129"/>
                    </a:lnTo>
                    <a:lnTo>
                      <a:pt x="20" y="128"/>
                    </a:lnTo>
                    <a:lnTo>
                      <a:pt x="19" y="127"/>
                    </a:lnTo>
                    <a:lnTo>
                      <a:pt x="17" y="125"/>
                    </a:lnTo>
                    <a:lnTo>
                      <a:pt x="16" y="124"/>
                    </a:lnTo>
                    <a:lnTo>
                      <a:pt x="16" y="123"/>
                    </a:lnTo>
                    <a:lnTo>
                      <a:pt x="14" y="121"/>
                    </a:lnTo>
                    <a:lnTo>
                      <a:pt x="13" y="119"/>
                    </a:lnTo>
                    <a:lnTo>
                      <a:pt x="12" y="118"/>
                    </a:lnTo>
                    <a:lnTo>
                      <a:pt x="7" y="107"/>
                    </a:lnTo>
                    <a:lnTo>
                      <a:pt x="6" y="105"/>
                    </a:lnTo>
                    <a:lnTo>
                      <a:pt x="5" y="102"/>
                    </a:lnTo>
                    <a:lnTo>
                      <a:pt x="4" y="100"/>
                    </a:lnTo>
                    <a:lnTo>
                      <a:pt x="4" y="99"/>
                    </a:lnTo>
                    <a:lnTo>
                      <a:pt x="3" y="97"/>
                    </a:lnTo>
                    <a:lnTo>
                      <a:pt x="3" y="94"/>
                    </a:lnTo>
                    <a:lnTo>
                      <a:pt x="1" y="83"/>
                    </a:lnTo>
                    <a:lnTo>
                      <a:pt x="0" y="81"/>
                    </a:lnTo>
                    <a:lnTo>
                      <a:pt x="0" y="79"/>
                    </a:lnTo>
                    <a:lnTo>
                      <a:pt x="0" y="78"/>
                    </a:lnTo>
                    <a:lnTo>
                      <a:pt x="0" y="75"/>
                    </a:lnTo>
                    <a:lnTo>
                      <a:pt x="0" y="72"/>
                    </a:lnTo>
                    <a:lnTo>
                      <a:pt x="0" y="64"/>
                    </a:lnTo>
                    <a:lnTo>
                      <a:pt x="1" y="61"/>
                    </a:lnTo>
                    <a:lnTo>
                      <a:pt x="1" y="58"/>
                    </a:lnTo>
                    <a:lnTo>
                      <a:pt x="1" y="55"/>
                    </a:lnTo>
                    <a:lnTo>
                      <a:pt x="2" y="53"/>
                    </a:lnTo>
                    <a:lnTo>
                      <a:pt x="2" y="52"/>
                    </a:lnTo>
                    <a:lnTo>
                      <a:pt x="3" y="50"/>
                    </a:lnTo>
                    <a:lnTo>
                      <a:pt x="3" y="47"/>
                    </a:lnTo>
                    <a:lnTo>
                      <a:pt x="4" y="45"/>
                    </a:lnTo>
                    <a:lnTo>
                      <a:pt x="5" y="42"/>
                    </a:lnTo>
                    <a:lnTo>
                      <a:pt x="6" y="40"/>
                    </a:lnTo>
                    <a:lnTo>
                      <a:pt x="6" y="39"/>
                    </a:lnTo>
                    <a:lnTo>
                      <a:pt x="7" y="37"/>
                    </a:lnTo>
                    <a:lnTo>
                      <a:pt x="8" y="35"/>
                    </a:lnTo>
                    <a:lnTo>
                      <a:pt x="9" y="32"/>
                    </a:lnTo>
                    <a:lnTo>
                      <a:pt x="10" y="30"/>
                    </a:lnTo>
                    <a:lnTo>
                      <a:pt x="12" y="28"/>
                    </a:lnTo>
                    <a:lnTo>
                      <a:pt x="12" y="26"/>
                    </a:lnTo>
                    <a:lnTo>
                      <a:pt x="13" y="26"/>
                    </a:lnTo>
                    <a:lnTo>
                      <a:pt x="14" y="23"/>
                    </a:lnTo>
                    <a:lnTo>
                      <a:pt x="16" y="21"/>
                    </a:lnTo>
                    <a:lnTo>
                      <a:pt x="16" y="20"/>
                    </a:lnTo>
                    <a:lnTo>
                      <a:pt x="17" y="19"/>
                    </a:lnTo>
                    <a:lnTo>
                      <a:pt x="19" y="18"/>
                    </a:lnTo>
                    <a:lnTo>
                      <a:pt x="20" y="16"/>
                    </a:lnTo>
                    <a:lnTo>
                      <a:pt x="21" y="15"/>
                    </a:lnTo>
                    <a:lnTo>
                      <a:pt x="21" y="14"/>
                    </a:lnTo>
                    <a:lnTo>
                      <a:pt x="23" y="12"/>
                    </a:lnTo>
                    <a:lnTo>
                      <a:pt x="24" y="11"/>
                    </a:lnTo>
                    <a:lnTo>
                      <a:pt x="26" y="9"/>
                    </a:lnTo>
                    <a:lnTo>
                      <a:pt x="27" y="8"/>
                    </a:lnTo>
                    <a:lnTo>
                      <a:pt x="28" y="7"/>
                    </a:lnTo>
                    <a:lnTo>
                      <a:pt x="29" y="6"/>
                    </a:lnTo>
                    <a:lnTo>
                      <a:pt x="31" y="5"/>
                    </a:lnTo>
                    <a:lnTo>
                      <a:pt x="32" y="4"/>
                    </a:lnTo>
                    <a:lnTo>
                      <a:pt x="33" y="3"/>
                    </a:lnTo>
                    <a:lnTo>
                      <a:pt x="34" y="2"/>
                    </a:lnTo>
                    <a:lnTo>
                      <a:pt x="35" y="1"/>
                    </a:lnTo>
                    <a:lnTo>
                      <a:pt x="36" y="1"/>
                    </a:lnTo>
                    <a:lnTo>
                      <a:pt x="36" y="0"/>
                    </a:lnTo>
                    <a:lnTo>
                      <a:pt x="88" y="0"/>
                    </a:lnTo>
                    <a:lnTo>
                      <a:pt x="86" y="0"/>
                    </a:lnTo>
                    <a:lnTo>
                      <a:pt x="83" y="1"/>
                    </a:lnTo>
                    <a:lnTo>
                      <a:pt x="64" y="5"/>
                    </a:lnTo>
                    <a:lnTo>
                      <a:pt x="61" y="6"/>
                    </a:lnTo>
                    <a:lnTo>
                      <a:pt x="58" y="7"/>
                    </a:lnTo>
                    <a:lnTo>
                      <a:pt x="29" y="32"/>
                    </a:lnTo>
                    <a:lnTo>
                      <a:pt x="27" y="35"/>
                    </a:lnTo>
                    <a:lnTo>
                      <a:pt x="26" y="37"/>
                    </a:lnTo>
                    <a:lnTo>
                      <a:pt x="25" y="39"/>
                    </a:lnTo>
                    <a:lnTo>
                      <a:pt x="24" y="40"/>
                    </a:lnTo>
                    <a:lnTo>
                      <a:pt x="18" y="58"/>
                    </a:lnTo>
                    <a:lnTo>
                      <a:pt x="18" y="61"/>
                    </a:lnTo>
                    <a:lnTo>
                      <a:pt x="17" y="64"/>
                    </a:lnTo>
                    <a:lnTo>
                      <a:pt x="17" y="65"/>
                    </a:lnTo>
                    <a:lnTo>
                      <a:pt x="17" y="66"/>
                    </a:lnTo>
                    <a:lnTo>
                      <a:pt x="17" y="69"/>
                    </a:lnTo>
                    <a:lnTo>
                      <a:pt x="17" y="72"/>
                    </a:lnTo>
                    <a:lnTo>
                      <a:pt x="17" y="75"/>
                    </a:lnTo>
                    <a:lnTo>
                      <a:pt x="17" y="78"/>
                    </a:lnTo>
                    <a:lnTo>
                      <a:pt x="17" y="79"/>
                    </a:lnTo>
                    <a:lnTo>
                      <a:pt x="17" y="81"/>
                    </a:lnTo>
                    <a:lnTo>
                      <a:pt x="29" y="112"/>
                    </a:lnTo>
                    <a:lnTo>
                      <a:pt x="30" y="114"/>
                    </a:lnTo>
                    <a:lnTo>
                      <a:pt x="32" y="116"/>
                    </a:lnTo>
                    <a:lnTo>
                      <a:pt x="33" y="118"/>
                    </a:lnTo>
                    <a:lnTo>
                      <a:pt x="34" y="119"/>
                    </a:lnTo>
                    <a:lnTo>
                      <a:pt x="72" y="142"/>
                    </a:lnTo>
                    <a:lnTo>
                      <a:pt x="74" y="142"/>
                    </a:lnTo>
                    <a:lnTo>
                      <a:pt x="77" y="143"/>
                    </a:lnTo>
                    <a:lnTo>
                      <a:pt x="80" y="143"/>
                    </a:lnTo>
                    <a:lnTo>
                      <a:pt x="83" y="144"/>
                    </a:lnTo>
                    <a:lnTo>
                      <a:pt x="86"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7" name="未知"/>
              <p:cNvSpPr>
                <a:spLocks/>
              </p:cNvSpPr>
              <p:nvPr/>
            </p:nvSpPr>
            <p:spPr bwMode="auto">
              <a:xfrm>
                <a:off x="919" y="460"/>
                <a:ext cx="36" cy="57"/>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4">
                    <a:moveTo>
                      <a:pt x="0" y="144"/>
                    </a:moveTo>
                    <a:lnTo>
                      <a:pt x="17" y="142"/>
                    </a:lnTo>
                    <a:lnTo>
                      <a:pt x="35" y="135"/>
                    </a:lnTo>
                    <a:lnTo>
                      <a:pt x="38" y="133"/>
                    </a:lnTo>
                    <a:lnTo>
                      <a:pt x="39" y="132"/>
                    </a:lnTo>
                    <a:lnTo>
                      <a:pt x="40" y="132"/>
                    </a:lnTo>
                    <a:lnTo>
                      <a:pt x="50" y="124"/>
                    </a:lnTo>
                    <a:lnTo>
                      <a:pt x="51" y="123"/>
                    </a:lnTo>
                    <a:lnTo>
                      <a:pt x="52" y="121"/>
                    </a:lnTo>
                    <a:lnTo>
                      <a:pt x="55" y="118"/>
                    </a:lnTo>
                    <a:lnTo>
                      <a:pt x="58" y="115"/>
                    </a:lnTo>
                    <a:lnTo>
                      <a:pt x="59" y="114"/>
                    </a:lnTo>
                    <a:lnTo>
                      <a:pt x="60" y="112"/>
                    </a:lnTo>
                    <a:lnTo>
                      <a:pt x="65" y="103"/>
                    </a:lnTo>
                    <a:lnTo>
                      <a:pt x="67" y="100"/>
                    </a:lnTo>
                    <a:lnTo>
                      <a:pt x="67" y="99"/>
                    </a:lnTo>
                    <a:lnTo>
                      <a:pt x="68" y="96"/>
                    </a:lnTo>
                    <a:lnTo>
                      <a:pt x="69" y="94"/>
                    </a:lnTo>
                    <a:lnTo>
                      <a:pt x="69" y="93"/>
                    </a:lnTo>
                    <a:lnTo>
                      <a:pt x="70" y="90"/>
                    </a:lnTo>
                    <a:lnTo>
                      <a:pt x="70" y="88"/>
                    </a:lnTo>
                    <a:lnTo>
                      <a:pt x="71" y="86"/>
                    </a:lnTo>
                    <a:lnTo>
                      <a:pt x="71" y="83"/>
                    </a:lnTo>
                    <a:lnTo>
                      <a:pt x="72" y="79"/>
                    </a:lnTo>
                    <a:lnTo>
                      <a:pt x="72" y="78"/>
                    </a:lnTo>
                    <a:lnTo>
                      <a:pt x="72" y="76"/>
                    </a:lnTo>
                    <a:lnTo>
                      <a:pt x="72" y="72"/>
                    </a:lnTo>
                    <a:lnTo>
                      <a:pt x="72" y="69"/>
                    </a:lnTo>
                    <a:lnTo>
                      <a:pt x="72" y="67"/>
                    </a:lnTo>
                    <a:lnTo>
                      <a:pt x="72" y="65"/>
                    </a:lnTo>
                    <a:lnTo>
                      <a:pt x="71" y="62"/>
                    </a:lnTo>
                    <a:lnTo>
                      <a:pt x="71" y="61"/>
                    </a:lnTo>
                    <a:lnTo>
                      <a:pt x="71" y="58"/>
                    </a:lnTo>
                    <a:lnTo>
                      <a:pt x="70" y="56"/>
                    </a:lnTo>
                    <a:lnTo>
                      <a:pt x="70" y="55"/>
                    </a:lnTo>
                    <a:lnTo>
                      <a:pt x="69" y="51"/>
                    </a:lnTo>
                    <a:lnTo>
                      <a:pt x="69" y="50"/>
                    </a:lnTo>
                    <a:lnTo>
                      <a:pt x="68" y="48"/>
                    </a:lnTo>
                    <a:lnTo>
                      <a:pt x="67" y="45"/>
                    </a:lnTo>
                    <a:lnTo>
                      <a:pt x="62" y="35"/>
                    </a:lnTo>
                    <a:lnTo>
                      <a:pt x="60" y="32"/>
                    </a:lnTo>
                    <a:lnTo>
                      <a:pt x="59" y="30"/>
                    </a:lnTo>
                    <a:lnTo>
                      <a:pt x="58" y="29"/>
                    </a:lnTo>
                    <a:lnTo>
                      <a:pt x="55" y="26"/>
                    </a:lnTo>
                    <a:lnTo>
                      <a:pt x="52" y="23"/>
                    </a:lnTo>
                    <a:lnTo>
                      <a:pt x="51" y="21"/>
                    </a:lnTo>
                    <a:lnTo>
                      <a:pt x="50" y="20"/>
                    </a:lnTo>
                    <a:lnTo>
                      <a:pt x="49" y="19"/>
                    </a:lnTo>
                    <a:lnTo>
                      <a:pt x="47" y="18"/>
                    </a:lnTo>
                    <a:lnTo>
                      <a:pt x="47" y="17"/>
                    </a:lnTo>
                    <a:lnTo>
                      <a:pt x="45" y="16"/>
                    </a:lnTo>
                    <a:lnTo>
                      <a:pt x="35" y="9"/>
                    </a:lnTo>
                    <a:lnTo>
                      <a:pt x="33" y="8"/>
                    </a:lnTo>
                    <a:lnTo>
                      <a:pt x="30" y="7"/>
                    </a:lnTo>
                    <a:lnTo>
                      <a:pt x="28" y="6"/>
                    </a:lnTo>
                    <a:lnTo>
                      <a:pt x="17" y="2"/>
                    </a:lnTo>
                    <a:lnTo>
                      <a:pt x="15" y="2"/>
                    </a:lnTo>
                    <a:lnTo>
                      <a:pt x="0" y="0"/>
                    </a:lnTo>
                    <a:lnTo>
                      <a:pt x="53" y="0"/>
                    </a:lnTo>
                    <a:lnTo>
                      <a:pt x="53" y="1"/>
                    </a:lnTo>
                    <a:lnTo>
                      <a:pt x="54" y="1"/>
                    </a:lnTo>
                    <a:lnTo>
                      <a:pt x="54" y="2"/>
                    </a:lnTo>
                    <a:lnTo>
                      <a:pt x="55" y="2"/>
                    </a:lnTo>
                    <a:lnTo>
                      <a:pt x="56" y="3"/>
                    </a:lnTo>
                    <a:lnTo>
                      <a:pt x="57" y="4"/>
                    </a:lnTo>
                    <a:lnTo>
                      <a:pt x="58" y="5"/>
                    </a:lnTo>
                    <a:lnTo>
                      <a:pt x="59" y="6"/>
                    </a:lnTo>
                    <a:lnTo>
                      <a:pt x="61" y="7"/>
                    </a:lnTo>
                    <a:lnTo>
                      <a:pt x="62" y="8"/>
                    </a:lnTo>
                    <a:lnTo>
                      <a:pt x="63" y="9"/>
                    </a:lnTo>
                    <a:lnTo>
                      <a:pt x="65" y="11"/>
                    </a:lnTo>
                    <a:lnTo>
                      <a:pt x="66" y="12"/>
                    </a:lnTo>
                    <a:lnTo>
                      <a:pt x="67" y="14"/>
                    </a:lnTo>
                    <a:lnTo>
                      <a:pt x="68" y="15"/>
                    </a:lnTo>
                    <a:lnTo>
                      <a:pt x="69" y="16"/>
                    </a:lnTo>
                    <a:lnTo>
                      <a:pt x="70" y="17"/>
                    </a:lnTo>
                    <a:lnTo>
                      <a:pt x="70" y="18"/>
                    </a:lnTo>
                    <a:lnTo>
                      <a:pt x="72" y="19"/>
                    </a:lnTo>
                    <a:lnTo>
                      <a:pt x="72" y="20"/>
                    </a:lnTo>
                    <a:lnTo>
                      <a:pt x="73" y="21"/>
                    </a:lnTo>
                    <a:lnTo>
                      <a:pt x="74" y="23"/>
                    </a:lnTo>
                    <a:lnTo>
                      <a:pt x="76" y="26"/>
                    </a:lnTo>
                    <a:lnTo>
                      <a:pt x="88" y="61"/>
                    </a:lnTo>
                    <a:lnTo>
                      <a:pt x="88" y="62"/>
                    </a:lnTo>
                    <a:lnTo>
                      <a:pt x="89" y="65"/>
                    </a:lnTo>
                    <a:lnTo>
                      <a:pt x="89" y="67"/>
                    </a:lnTo>
                    <a:lnTo>
                      <a:pt x="89" y="69"/>
                    </a:lnTo>
                    <a:lnTo>
                      <a:pt x="89" y="72"/>
                    </a:lnTo>
                    <a:lnTo>
                      <a:pt x="89" y="76"/>
                    </a:lnTo>
                    <a:lnTo>
                      <a:pt x="89" y="78"/>
                    </a:lnTo>
                    <a:lnTo>
                      <a:pt x="89" y="79"/>
                    </a:lnTo>
                    <a:lnTo>
                      <a:pt x="88" y="83"/>
                    </a:lnTo>
                    <a:lnTo>
                      <a:pt x="88" y="86"/>
                    </a:lnTo>
                    <a:lnTo>
                      <a:pt x="88" y="88"/>
                    </a:lnTo>
                    <a:lnTo>
                      <a:pt x="87" y="90"/>
                    </a:lnTo>
                    <a:lnTo>
                      <a:pt x="87" y="93"/>
                    </a:lnTo>
                    <a:lnTo>
                      <a:pt x="86" y="94"/>
                    </a:lnTo>
                    <a:lnTo>
                      <a:pt x="86" y="96"/>
                    </a:lnTo>
                    <a:lnTo>
                      <a:pt x="85" y="99"/>
                    </a:lnTo>
                    <a:lnTo>
                      <a:pt x="81" y="109"/>
                    </a:lnTo>
                    <a:lnTo>
                      <a:pt x="73" y="123"/>
                    </a:lnTo>
                    <a:lnTo>
                      <a:pt x="72" y="124"/>
                    </a:lnTo>
                    <a:lnTo>
                      <a:pt x="72" y="125"/>
                    </a:lnTo>
                    <a:lnTo>
                      <a:pt x="70" y="127"/>
                    </a:lnTo>
                    <a:lnTo>
                      <a:pt x="69" y="128"/>
                    </a:lnTo>
                    <a:lnTo>
                      <a:pt x="68" y="130"/>
                    </a:lnTo>
                    <a:lnTo>
                      <a:pt x="67" y="130"/>
                    </a:lnTo>
                    <a:lnTo>
                      <a:pt x="66" y="132"/>
                    </a:lnTo>
                    <a:lnTo>
                      <a:pt x="65" y="133"/>
                    </a:lnTo>
                    <a:lnTo>
                      <a:pt x="63" y="135"/>
                    </a:lnTo>
                    <a:lnTo>
                      <a:pt x="62" y="136"/>
                    </a:lnTo>
                    <a:lnTo>
                      <a:pt x="61" y="137"/>
                    </a:lnTo>
                    <a:lnTo>
                      <a:pt x="59" y="138"/>
                    </a:lnTo>
                    <a:lnTo>
                      <a:pt x="58" y="139"/>
                    </a:lnTo>
                    <a:lnTo>
                      <a:pt x="58" y="140"/>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8" name="未知"/>
              <p:cNvSpPr>
                <a:spLocks/>
              </p:cNvSpPr>
              <p:nvPr/>
            </p:nvSpPr>
            <p:spPr bwMode="auto">
              <a:xfrm>
                <a:off x="898" y="453"/>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 h="17">
                    <a:moveTo>
                      <a:pt x="0" y="17"/>
                    </a:moveTo>
                    <a:lnTo>
                      <a:pt x="0" y="17"/>
                    </a:lnTo>
                    <a:lnTo>
                      <a:pt x="3" y="15"/>
                    </a:lnTo>
                    <a:lnTo>
                      <a:pt x="22" y="6"/>
                    </a:lnTo>
                    <a:lnTo>
                      <a:pt x="25" y="5"/>
                    </a:lnTo>
                    <a:lnTo>
                      <a:pt x="38" y="1"/>
                    </a:lnTo>
                    <a:lnTo>
                      <a:pt x="42" y="1"/>
                    </a:lnTo>
                    <a:lnTo>
                      <a:pt x="45" y="1"/>
                    </a:lnTo>
                    <a:lnTo>
                      <a:pt x="49" y="0"/>
                    </a:lnTo>
                    <a:lnTo>
                      <a:pt x="52" y="0"/>
                    </a:lnTo>
                    <a:lnTo>
                      <a:pt x="56" y="0"/>
                    </a:lnTo>
                    <a:lnTo>
                      <a:pt x="59" y="1"/>
                    </a:lnTo>
                    <a:lnTo>
                      <a:pt x="63" y="1"/>
                    </a:lnTo>
                    <a:lnTo>
                      <a:pt x="66" y="1"/>
                    </a:lnTo>
                    <a:lnTo>
                      <a:pt x="70" y="2"/>
                    </a:lnTo>
                    <a:lnTo>
                      <a:pt x="73" y="3"/>
                    </a:lnTo>
                    <a:lnTo>
                      <a:pt x="83" y="6"/>
                    </a:lnTo>
                    <a:lnTo>
                      <a:pt x="86" y="7"/>
                    </a:lnTo>
                    <a:lnTo>
                      <a:pt x="90" y="8"/>
                    </a:lnTo>
                    <a:lnTo>
                      <a:pt x="93" y="10"/>
                    </a:lnTo>
                    <a:lnTo>
                      <a:pt x="96" y="12"/>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9" name="未知"/>
              <p:cNvSpPr>
                <a:spLocks/>
              </p:cNvSpPr>
              <p:nvPr/>
            </p:nvSpPr>
            <p:spPr bwMode="auto">
              <a:xfrm>
                <a:off x="891" y="460"/>
                <a:ext cx="57" cy="57"/>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1" y="144"/>
                    </a:lnTo>
                    <a:lnTo>
                      <a:pt x="69" y="144"/>
                    </a:lnTo>
                    <a:lnTo>
                      <a:pt x="15" y="116"/>
                    </a:lnTo>
                    <a:lnTo>
                      <a:pt x="0" y="72"/>
                    </a:lnTo>
                    <a:lnTo>
                      <a:pt x="0" y="69"/>
                    </a:lnTo>
                    <a:lnTo>
                      <a:pt x="27" y="16"/>
                    </a:lnTo>
                    <a:lnTo>
                      <a:pt x="71" y="0"/>
                    </a:lnTo>
                    <a:lnTo>
                      <a:pt x="74" y="0"/>
                    </a:lnTo>
                    <a:lnTo>
                      <a:pt x="130" y="30"/>
                    </a:lnTo>
                    <a:lnTo>
                      <a:pt x="143" y="72"/>
                    </a:lnTo>
                    <a:lnTo>
                      <a:pt x="143" y="78"/>
                    </a:lnTo>
                    <a:lnTo>
                      <a:pt x="122" y="12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0" name="未知"/>
              <p:cNvSpPr>
                <a:spLocks/>
              </p:cNvSpPr>
              <p:nvPr/>
            </p:nvSpPr>
            <p:spPr bwMode="auto">
              <a:xfrm>
                <a:off x="884" y="453"/>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5" y="1"/>
                    </a:lnTo>
                    <a:lnTo>
                      <a:pt x="88" y="0"/>
                    </a:lnTo>
                    <a:lnTo>
                      <a:pt x="85" y="0"/>
                    </a:lnTo>
                    <a:lnTo>
                      <a:pt x="28" y="24"/>
                    </a:lnTo>
                    <a:lnTo>
                      <a:pt x="0" y="82"/>
                    </a:lnTo>
                    <a:lnTo>
                      <a:pt x="0" y="89"/>
                    </a:lnTo>
                    <a:lnTo>
                      <a:pt x="0" y="96"/>
                    </a:lnTo>
                    <a:lnTo>
                      <a:pt x="26" y="152"/>
                    </a:lnTo>
                    <a:lnTo>
                      <a:pt x="81" y="177"/>
                    </a:lnTo>
                    <a:lnTo>
                      <a:pt x="88" y="178"/>
                    </a:lnTo>
                    <a:lnTo>
                      <a:pt x="92" y="178"/>
                    </a:lnTo>
                    <a:lnTo>
                      <a:pt x="149" y="154"/>
                    </a:lnTo>
                    <a:lnTo>
                      <a:pt x="176" y="100"/>
                    </a:lnTo>
                    <a:lnTo>
                      <a:pt x="177" y="89"/>
                    </a:lnTo>
                    <a:lnTo>
                      <a:pt x="177" y="86"/>
                    </a:lnTo>
                    <a:lnTo>
                      <a:pt x="154" y="29"/>
                    </a:lnTo>
                    <a:lnTo>
                      <a:pt x="151" y="2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1" name="未知"/>
              <p:cNvSpPr>
                <a:spLocks/>
              </p:cNvSpPr>
              <p:nvPr/>
            </p:nvSpPr>
            <p:spPr bwMode="auto">
              <a:xfrm>
                <a:off x="909" y="497"/>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25" y="11"/>
                    </a:moveTo>
                    <a:lnTo>
                      <a:pt x="24" y="11"/>
                    </a:lnTo>
                    <a:lnTo>
                      <a:pt x="23" y="11"/>
                    </a:lnTo>
                    <a:lnTo>
                      <a:pt x="21" y="11"/>
                    </a:lnTo>
                    <a:lnTo>
                      <a:pt x="20" y="11"/>
                    </a:lnTo>
                    <a:lnTo>
                      <a:pt x="19" y="11"/>
                    </a:lnTo>
                    <a:lnTo>
                      <a:pt x="18" y="10"/>
                    </a:lnTo>
                    <a:lnTo>
                      <a:pt x="16" y="10"/>
                    </a:lnTo>
                    <a:lnTo>
                      <a:pt x="15" y="10"/>
                    </a:lnTo>
                    <a:lnTo>
                      <a:pt x="14" y="9"/>
                    </a:lnTo>
                    <a:lnTo>
                      <a:pt x="13" y="9"/>
                    </a:lnTo>
                    <a:lnTo>
                      <a:pt x="12" y="8"/>
                    </a:lnTo>
                    <a:lnTo>
                      <a:pt x="7" y="6"/>
                    </a:lnTo>
                    <a:lnTo>
                      <a:pt x="6" y="5"/>
                    </a:lnTo>
                    <a:lnTo>
                      <a:pt x="5" y="4"/>
                    </a:lnTo>
                    <a:lnTo>
                      <a:pt x="4" y="3"/>
                    </a:lnTo>
                    <a:lnTo>
                      <a:pt x="3" y="2"/>
                    </a:lnTo>
                    <a:lnTo>
                      <a:pt x="2" y="1"/>
                    </a:lnTo>
                    <a:lnTo>
                      <a:pt x="1" y="0"/>
                    </a:lnTo>
                    <a:lnTo>
                      <a:pt x="0" y="0"/>
                    </a:lnTo>
                    <a:lnTo>
                      <a:pt x="50" y="0"/>
                    </a:lnTo>
                    <a:lnTo>
                      <a:pt x="49" y="1"/>
                    </a:lnTo>
                    <a:lnTo>
                      <a:pt x="48" y="2"/>
                    </a:lnTo>
                    <a:lnTo>
                      <a:pt x="47" y="3"/>
                    </a:lnTo>
                    <a:lnTo>
                      <a:pt x="42" y="7"/>
                    </a:lnTo>
                    <a:lnTo>
                      <a:pt x="40" y="8"/>
                    </a:lnTo>
                    <a:lnTo>
                      <a:pt x="39" y="8"/>
                    </a:lnTo>
                    <a:lnTo>
                      <a:pt x="38" y="9"/>
                    </a:lnTo>
                    <a:lnTo>
                      <a:pt x="37" y="9"/>
                    </a:lnTo>
                    <a:lnTo>
                      <a:pt x="36" y="10"/>
                    </a:lnTo>
                    <a:lnTo>
                      <a:pt x="34" y="10"/>
                    </a:lnTo>
                    <a:lnTo>
                      <a:pt x="33" y="10"/>
                    </a:lnTo>
                    <a:lnTo>
                      <a:pt x="32" y="11"/>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 name="未知"/>
              <p:cNvSpPr>
                <a:spLocks/>
              </p:cNvSpPr>
              <p:nvPr/>
            </p:nvSpPr>
            <p:spPr bwMode="auto">
              <a:xfrm>
                <a:off x="906" y="480"/>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4">
                    <a:moveTo>
                      <a:pt x="8" y="44"/>
                    </a:moveTo>
                    <a:lnTo>
                      <a:pt x="8" y="44"/>
                    </a:lnTo>
                    <a:lnTo>
                      <a:pt x="8" y="43"/>
                    </a:lnTo>
                    <a:lnTo>
                      <a:pt x="7" y="42"/>
                    </a:lnTo>
                    <a:lnTo>
                      <a:pt x="7" y="41"/>
                    </a:lnTo>
                    <a:lnTo>
                      <a:pt x="6" y="41"/>
                    </a:lnTo>
                    <a:lnTo>
                      <a:pt x="6" y="40"/>
                    </a:lnTo>
                    <a:lnTo>
                      <a:pt x="5" y="40"/>
                    </a:lnTo>
                    <a:lnTo>
                      <a:pt x="5" y="39"/>
                    </a:lnTo>
                    <a:lnTo>
                      <a:pt x="3" y="35"/>
                    </a:lnTo>
                    <a:lnTo>
                      <a:pt x="3" y="34"/>
                    </a:lnTo>
                    <a:lnTo>
                      <a:pt x="2" y="33"/>
                    </a:lnTo>
                    <a:lnTo>
                      <a:pt x="2" y="32"/>
                    </a:lnTo>
                    <a:lnTo>
                      <a:pt x="2" y="31"/>
                    </a:lnTo>
                    <a:lnTo>
                      <a:pt x="1" y="30"/>
                    </a:lnTo>
                    <a:lnTo>
                      <a:pt x="1" y="29"/>
                    </a:lnTo>
                    <a:lnTo>
                      <a:pt x="1" y="28"/>
                    </a:lnTo>
                    <a:lnTo>
                      <a:pt x="1" y="27"/>
                    </a:lnTo>
                    <a:lnTo>
                      <a:pt x="1" y="26"/>
                    </a:lnTo>
                    <a:lnTo>
                      <a:pt x="1" y="25"/>
                    </a:lnTo>
                    <a:lnTo>
                      <a:pt x="0" y="25"/>
                    </a:lnTo>
                    <a:lnTo>
                      <a:pt x="0" y="24"/>
                    </a:lnTo>
                    <a:lnTo>
                      <a:pt x="0" y="23"/>
                    </a:lnTo>
                    <a:lnTo>
                      <a:pt x="0" y="22"/>
                    </a:lnTo>
                    <a:lnTo>
                      <a:pt x="0" y="21"/>
                    </a:lnTo>
                    <a:lnTo>
                      <a:pt x="0" y="20"/>
                    </a:lnTo>
                    <a:lnTo>
                      <a:pt x="1" y="19"/>
                    </a:lnTo>
                    <a:lnTo>
                      <a:pt x="1" y="18"/>
                    </a:lnTo>
                    <a:lnTo>
                      <a:pt x="1" y="17"/>
                    </a:lnTo>
                    <a:lnTo>
                      <a:pt x="1" y="16"/>
                    </a:lnTo>
                    <a:lnTo>
                      <a:pt x="1" y="15"/>
                    </a:lnTo>
                    <a:lnTo>
                      <a:pt x="1" y="14"/>
                    </a:lnTo>
                    <a:lnTo>
                      <a:pt x="2" y="13"/>
                    </a:lnTo>
                    <a:lnTo>
                      <a:pt x="2" y="12"/>
                    </a:lnTo>
                    <a:lnTo>
                      <a:pt x="2" y="11"/>
                    </a:lnTo>
                    <a:lnTo>
                      <a:pt x="3" y="10"/>
                    </a:lnTo>
                    <a:lnTo>
                      <a:pt x="3" y="9"/>
                    </a:lnTo>
                    <a:lnTo>
                      <a:pt x="4" y="8"/>
                    </a:lnTo>
                    <a:lnTo>
                      <a:pt x="4" y="7"/>
                    </a:lnTo>
                    <a:lnTo>
                      <a:pt x="4" y="6"/>
                    </a:lnTo>
                    <a:lnTo>
                      <a:pt x="5" y="6"/>
                    </a:lnTo>
                    <a:lnTo>
                      <a:pt x="5" y="5"/>
                    </a:lnTo>
                    <a:lnTo>
                      <a:pt x="5" y="4"/>
                    </a:lnTo>
                    <a:lnTo>
                      <a:pt x="6" y="4"/>
                    </a:lnTo>
                    <a:lnTo>
                      <a:pt x="6" y="3"/>
                    </a:lnTo>
                    <a:lnTo>
                      <a:pt x="7" y="3"/>
                    </a:lnTo>
                    <a:lnTo>
                      <a:pt x="7" y="2"/>
                    </a:lnTo>
                    <a:lnTo>
                      <a:pt x="8" y="1"/>
                    </a:lnTo>
                    <a:lnTo>
                      <a:pt x="8" y="0"/>
                    </a:lnTo>
                    <a:lnTo>
                      <a:pt x="33" y="0"/>
                    </a:lnTo>
                    <a:lnTo>
                      <a:pt x="32" y="0"/>
                    </a:lnTo>
                    <a:lnTo>
                      <a:pt x="31" y="0"/>
                    </a:lnTo>
                    <a:lnTo>
                      <a:pt x="30" y="1"/>
                    </a:lnTo>
                    <a:lnTo>
                      <a:pt x="29" y="1"/>
                    </a:lnTo>
                    <a:lnTo>
                      <a:pt x="23" y="3"/>
                    </a:lnTo>
                    <a:lnTo>
                      <a:pt x="13" y="15"/>
                    </a:lnTo>
                    <a:lnTo>
                      <a:pt x="12" y="20"/>
                    </a:lnTo>
                    <a:lnTo>
                      <a:pt x="12" y="21"/>
                    </a:lnTo>
                    <a:lnTo>
                      <a:pt x="12" y="22"/>
                    </a:lnTo>
                    <a:lnTo>
                      <a:pt x="12" y="23"/>
                    </a:lnTo>
                    <a:lnTo>
                      <a:pt x="12" y="24"/>
                    </a:lnTo>
                    <a:lnTo>
                      <a:pt x="12" y="25"/>
                    </a:lnTo>
                    <a:lnTo>
                      <a:pt x="12" y="26"/>
                    </a:lnTo>
                    <a:lnTo>
                      <a:pt x="12" y="27"/>
                    </a:lnTo>
                    <a:lnTo>
                      <a:pt x="16" y="35"/>
                    </a:lnTo>
                    <a:lnTo>
                      <a:pt x="20" y="39"/>
                    </a:lnTo>
                    <a:lnTo>
                      <a:pt x="21" y="40"/>
                    </a:lnTo>
                    <a:lnTo>
                      <a:pt x="22" y="41"/>
                    </a:lnTo>
                    <a:lnTo>
                      <a:pt x="23" y="41"/>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3" name="未知"/>
              <p:cNvSpPr>
                <a:spLocks/>
              </p:cNvSpPr>
              <p:nvPr/>
            </p:nvSpPr>
            <p:spPr bwMode="auto">
              <a:xfrm>
                <a:off x="919" y="480"/>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 h="44">
                    <a:moveTo>
                      <a:pt x="0" y="44"/>
                    </a:moveTo>
                    <a:lnTo>
                      <a:pt x="4" y="44"/>
                    </a:lnTo>
                    <a:lnTo>
                      <a:pt x="5" y="43"/>
                    </a:lnTo>
                    <a:lnTo>
                      <a:pt x="6" y="43"/>
                    </a:lnTo>
                    <a:lnTo>
                      <a:pt x="7" y="43"/>
                    </a:lnTo>
                    <a:lnTo>
                      <a:pt x="8" y="42"/>
                    </a:lnTo>
                    <a:lnTo>
                      <a:pt x="12" y="40"/>
                    </a:lnTo>
                    <a:lnTo>
                      <a:pt x="13" y="40"/>
                    </a:lnTo>
                    <a:lnTo>
                      <a:pt x="14" y="39"/>
                    </a:lnTo>
                    <a:lnTo>
                      <a:pt x="17" y="36"/>
                    </a:lnTo>
                    <a:lnTo>
                      <a:pt x="18" y="35"/>
                    </a:lnTo>
                    <a:lnTo>
                      <a:pt x="19" y="34"/>
                    </a:lnTo>
                    <a:lnTo>
                      <a:pt x="19" y="33"/>
                    </a:lnTo>
                    <a:lnTo>
                      <a:pt x="20" y="32"/>
                    </a:lnTo>
                    <a:lnTo>
                      <a:pt x="20" y="31"/>
                    </a:lnTo>
                    <a:lnTo>
                      <a:pt x="21" y="30"/>
                    </a:lnTo>
                    <a:lnTo>
                      <a:pt x="22" y="25"/>
                    </a:lnTo>
                    <a:lnTo>
                      <a:pt x="22" y="24"/>
                    </a:lnTo>
                    <a:lnTo>
                      <a:pt x="22" y="23"/>
                    </a:lnTo>
                    <a:lnTo>
                      <a:pt x="22" y="22"/>
                    </a:lnTo>
                    <a:lnTo>
                      <a:pt x="21" y="16"/>
                    </a:lnTo>
                    <a:lnTo>
                      <a:pt x="21" y="14"/>
                    </a:lnTo>
                    <a:lnTo>
                      <a:pt x="20" y="13"/>
                    </a:lnTo>
                    <a:lnTo>
                      <a:pt x="20" y="12"/>
                    </a:lnTo>
                    <a:lnTo>
                      <a:pt x="19" y="11"/>
                    </a:lnTo>
                    <a:lnTo>
                      <a:pt x="18" y="9"/>
                    </a:lnTo>
                    <a:lnTo>
                      <a:pt x="17" y="8"/>
                    </a:lnTo>
                    <a:lnTo>
                      <a:pt x="16" y="7"/>
                    </a:lnTo>
                    <a:lnTo>
                      <a:pt x="14" y="5"/>
                    </a:lnTo>
                    <a:lnTo>
                      <a:pt x="13" y="4"/>
                    </a:lnTo>
                    <a:lnTo>
                      <a:pt x="12" y="4"/>
                    </a:lnTo>
                    <a:lnTo>
                      <a:pt x="8" y="2"/>
                    </a:lnTo>
                    <a:lnTo>
                      <a:pt x="7" y="1"/>
                    </a:lnTo>
                    <a:lnTo>
                      <a:pt x="6" y="1"/>
                    </a:lnTo>
                    <a:lnTo>
                      <a:pt x="5" y="1"/>
                    </a:lnTo>
                    <a:lnTo>
                      <a:pt x="4" y="1"/>
                    </a:lnTo>
                    <a:lnTo>
                      <a:pt x="3" y="0"/>
                    </a:lnTo>
                    <a:lnTo>
                      <a:pt x="2" y="0"/>
                    </a:lnTo>
                    <a:lnTo>
                      <a:pt x="1" y="0"/>
                    </a:lnTo>
                    <a:lnTo>
                      <a:pt x="0" y="0"/>
                    </a:lnTo>
                    <a:lnTo>
                      <a:pt x="25" y="0"/>
                    </a:lnTo>
                    <a:lnTo>
                      <a:pt x="26" y="1"/>
                    </a:lnTo>
                    <a:lnTo>
                      <a:pt x="26" y="2"/>
                    </a:lnTo>
                    <a:lnTo>
                      <a:pt x="27" y="2"/>
                    </a:lnTo>
                    <a:lnTo>
                      <a:pt x="27" y="3"/>
                    </a:lnTo>
                    <a:lnTo>
                      <a:pt x="28" y="4"/>
                    </a:lnTo>
                    <a:lnTo>
                      <a:pt x="29" y="5"/>
                    </a:lnTo>
                    <a:lnTo>
                      <a:pt x="29" y="6"/>
                    </a:lnTo>
                    <a:lnTo>
                      <a:pt x="30" y="7"/>
                    </a:lnTo>
                    <a:lnTo>
                      <a:pt x="30" y="8"/>
                    </a:lnTo>
                    <a:lnTo>
                      <a:pt x="31" y="9"/>
                    </a:lnTo>
                    <a:lnTo>
                      <a:pt x="31" y="11"/>
                    </a:lnTo>
                    <a:lnTo>
                      <a:pt x="32" y="11"/>
                    </a:lnTo>
                    <a:lnTo>
                      <a:pt x="32" y="12"/>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9"/>
                    </a:lnTo>
                    <a:lnTo>
                      <a:pt x="33" y="30"/>
                    </a:lnTo>
                    <a:lnTo>
                      <a:pt x="32" y="30"/>
                    </a:lnTo>
                    <a:lnTo>
                      <a:pt x="32" y="31"/>
                    </a:lnTo>
                    <a:lnTo>
                      <a:pt x="32" y="32"/>
                    </a:lnTo>
                    <a:lnTo>
                      <a:pt x="32" y="33"/>
                    </a:lnTo>
                    <a:lnTo>
                      <a:pt x="31" y="34"/>
                    </a:lnTo>
                    <a:lnTo>
                      <a:pt x="31" y="35"/>
                    </a:lnTo>
                    <a:lnTo>
                      <a:pt x="30" y="36"/>
                    </a:lnTo>
                    <a:lnTo>
                      <a:pt x="30" y="37"/>
                    </a:lnTo>
                    <a:lnTo>
                      <a:pt x="29" y="38"/>
                    </a:lnTo>
                    <a:lnTo>
                      <a:pt x="29" y="39"/>
                    </a:lnTo>
                    <a:lnTo>
                      <a:pt x="28" y="40"/>
                    </a:lnTo>
                    <a:lnTo>
                      <a:pt x="28" y="41"/>
                    </a:lnTo>
                    <a:lnTo>
                      <a:pt x="27" y="41"/>
                    </a:lnTo>
                    <a:lnTo>
                      <a:pt x="27" y="42"/>
                    </a:lnTo>
                    <a:lnTo>
                      <a:pt x="26" y="42"/>
                    </a:lnTo>
                    <a:lnTo>
                      <a:pt x="26" y="43"/>
                    </a:lnTo>
                    <a:lnTo>
                      <a:pt x="26" y="44"/>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4" name="未知"/>
              <p:cNvSpPr>
                <a:spLocks/>
              </p:cNvSpPr>
              <p:nvPr/>
            </p:nvSpPr>
            <p:spPr bwMode="auto">
              <a:xfrm>
                <a:off x="909" y="475"/>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0" h="11">
                    <a:moveTo>
                      <a:pt x="0" y="11"/>
                    </a:moveTo>
                    <a:lnTo>
                      <a:pt x="1" y="11"/>
                    </a:lnTo>
                    <a:lnTo>
                      <a:pt x="2" y="10"/>
                    </a:lnTo>
                    <a:lnTo>
                      <a:pt x="3" y="9"/>
                    </a:lnTo>
                    <a:lnTo>
                      <a:pt x="4" y="8"/>
                    </a:lnTo>
                    <a:lnTo>
                      <a:pt x="5" y="7"/>
                    </a:lnTo>
                    <a:lnTo>
                      <a:pt x="6" y="6"/>
                    </a:lnTo>
                    <a:lnTo>
                      <a:pt x="7" y="6"/>
                    </a:lnTo>
                    <a:lnTo>
                      <a:pt x="8" y="5"/>
                    </a:lnTo>
                    <a:lnTo>
                      <a:pt x="9" y="4"/>
                    </a:lnTo>
                    <a:lnTo>
                      <a:pt x="20" y="0"/>
                    </a:lnTo>
                    <a:lnTo>
                      <a:pt x="21" y="0"/>
                    </a:lnTo>
                    <a:lnTo>
                      <a:pt x="23" y="0"/>
                    </a:lnTo>
                    <a:lnTo>
                      <a:pt x="24" y="0"/>
                    </a:lnTo>
                    <a:lnTo>
                      <a:pt x="25" y="0"/>
                    </a:lnTo>
                    <a:lnTo>
                      <a:pt x="27" y="0"/>
                    </a:lnTo>
                    <a:lnTo>
                      <a:pt x="28" y="0"/>
                    </a:lnTo>
                    <a:lnTo>
                      <a:pt x="36" y="2"/>
                    </a:lnTo>
                    <a:lnTo>
                      <a:pt x="42" y="4"/>
                    </a:lnTo>
                    <a:lnTo>
                      <a:pt x="43" y="5"/>
                    </a:lnTo>
                    <a:lnTo>
                      <a:pt x="44" y="6"/>
                    </a:lnTo>
                    <a:lnTo>
                      <a:pt x="45" y="6"/>
                    </a:lnTo>
                    <a:lnTo>
                      <a:pt x="46" y="7"/>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5" name="未知"/>
              <p:cNvSpPr>
                <a:spLocks/>
              </p:cNvSpPr>
              <p:nvPr/>
            </p:nvSpPr>
            <p:spPr bwMode="auto">
              <a:xfrm>
                <a:off x="911" y="480"/>
                <a:ext cx="17" cy="17"/>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1" y="44"/>
                    </a:lnTo>
                    <a:lnTo>
                      <a:pt x="0" y="22"/>
                    </a:lnTo>
                    <a:lnTo>
                      <a:pt x="0" y="21"/>
                    </a:lnTo>
                    <a:lnTo>
                      <a:pt x="21" y="0"/>
                    </a:lnTo>
                    <a:lnTo>
                      <a:pt x="22" y="0"/>
                    </a:lnTo>
                    <a:lnTo>
                      <a:pt x="43" y="22"/>
                    </a:lnTo>
                    <a:lnTo>
                      <a:pt x="43" y="24"/>
                    </a:lnTo>
                    <a:lnTo>
                      <a:pt x="37"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6" name="未知"/>
              <p:cNvSpPr>
                <a:spLocks/>
              </p:cNvSpPr>
              <p:nvPr/>
            </p:nvSpPr>
            <p:spPr bwMode="auto">
              <a:xfrm>
                <a:off x="906" y="475"/>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5" y="66"/>
                    </a:lnTo>
                    <a:lnTo>
                      <a:pt x="66" y="33"/>
                    </a:lnTo>
                    <a:lnTo>
                      <a:pt x="66" y="32"/>
                    </a:lnTo>
                    <a:lnTo>
                      <a:pt x="57" y="1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7" name="未知"/>
              <p:cNvSpPr>
                <a:spLocks/>
              </p:cNvSpPr>
              <p:nvPr/>
            </p:nvSpPr>
            <p:spPr bwMode="auto">
              <a:xfrm>
                <a:off x="945" y="415"/>
                <a:ext cx="43" cy="44"/>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5" y="35"/>
                    </a:lnTo>
                    <a:lnTo>
                      <a:pt x="64" y="35"/>
                    </a:lnTo>
                    <a:lnTo>
                      <a:pt x="63" y="35"/>
                    </a:lnTo>
                    <a:lnTo>
                      <a:pt x="18" y="74"/>
                    </a:lnTo>
                    <a:lnTo>
                      <a:pt x="0" y="0"/>
                    </a:lnTo>
                    <a:lnTo>
                      <a:pt x="18" y="74"/>
                    </a:lnTo>
                    <a:lnTo>
                      <a:pt x="23" y="87"/>
                    </a:lnTo>
                    <a:lnTo>
                      <a:pt x="24"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8" name="未知"/>
              <p:cNvSpPr>
                <a:spLocks/>
              </p:cNvSpPr>
              <p:nvPr/>
            </p:nvSpPr>
            <p:spPr bwMode="auto">
              <a:xfrm>
                <a:off x="932" y="427"/>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9"/>
                    </a:moveTo>
                    <a:lnTo>
                      <a:pt x="55" y="55"/>
                    </a:lnTo>
                    <a:lnTo>
                      <a:pt x="66" y="94"/>
                    </a:lnTo>
                    <a:lnTo>
                      <a:pt x="55" y="55"/>
                    </a:lnTo>
                    <a:lnTo>
                      <a:pt x="50" y="42"/>
                    </a:lnTo>
                    <a:lnTo>
                      <a:pt x="43" y="56"/>
                    </a:lnTo>
                    <a:lnTo>
                      <a:pt x="0" y="0"/>
                    </a:lnTo>
                    <a:lnTo>
                      <a:pt x="43" y="56"/>
                    </a:lnTo>
                    <a:lnTo>
                      <a:pt x="43" y="57"/>
                    </a:lnTo>
                    <a:lnTo>
                      <a:pt x="45" y="59"/>
                    </a:lnTo>
                    <a:lnTo>
                      <a:pt x="46" y="59"/>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9" name="未知"/>
              <p:cNvSpPr>
                <a:spLocks/>
              </p:cNvSpPr>
              <p:nvPr/>
            </p:nvSpPr>
            <p:spPr bwMode="auto">
              <a:xfrm>
                <a:off x="949" y="429"/>
                <a:ext cx="22" cy="22"/>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29" y="37"/>
                    </a:moveTo>
                    <a:lnTo>
                      <a:pt x="2" y="56"/>
                    </a:lnTo>
                    <a:lnTo>
                      <a:pt x="0" y="53"/>
                    </a:lnTo>
                    <a:lnTo>
                      <a:pt x="0" y="52"/>
                    </a:lnTo>
                    <a:lnTo>
                      <a:pt x="40" y="7"/>
                    </a:lnTo>
                    <a:lnTo>
                      <a:pt x="53" y="0"/>
                    </a:lnTo>
                    <a:lnTo>
                      <a:pt x="54" y="0"/>
                    </a:lnTo>
                    <a:lnTo>
                      <a:pt x="55" y="1"/>
                    </a:lnTo>
                    <a:lnTo>
                      <a:pt x="55" y="2"/>
                    </a:lnTo>
                    <a:lnTo>
                      <a:pt x="55" y="3"/>
                    </a:lnTo>
                    <a:lnTo>
                      <a:pt x="29"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0" name="未知"/>
              <p:cNvSpPr>
                <a:spLocks/>
              </p:cNvSpPr>
              <p:nvPr/>
            </p:nvSpPr>
            <p:spPr bwMode="auto">
              <a:xfrm>
                <a:off x="919" y="408"/>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1"/>
                    </a:lnTo>
                    <a:lnTo>
                      <a:pt x="276" y="276"/>
                    </a:lnTo>
                    <a:lnTo>
                      <a:pt x="257" y="231"/>
                    </a:lnTo>
                    <a:lnTo>
                      <a:pt x="44" y="19"/>
                    </a:lnTo>
                    <a:lnTo>
                      <a:pt x="33" y="34"/>
                    </a:lnTo>
                    <a:lnTo>
                      <a:pt x="0" y="0"/>
                    </a:lnTo>
                    <a:lnTo>
                      <a:pt x="33" y="34"/>
                    </a:lnTo>
                    <a:lnTo>
                      <a:pt x="34" y="35"/>
                    </a:lnTo>
                    <a:lnTo>
                      <a:pt x="222"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1" name="未知"/>
              <p:cNvSpPr>
                <a:spLocks/>
              </p:cNvSpPr>
              <p:nvPr/>
            </p:nvSpPr>
            <p:spPr bwMode="auto">
              <a:xfrm>
                <a:off x="929" y="404"/>
                <a:ext cx="105" cy="105"/>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1"/>
                    </a:moveTo>
                    <a:lnTo>
                      <a:pt x="232" y="240"/>
                    </a:lnTo>
                    <a:lnTo>
                      <a:pt x="232" y="238"/>
                    </a:lnTo>
                    <a:lnTo>
                      <a:pt x="261" y="262"/>
                    </a:lnTo>
                    <a:lnTo>
                      <a:pt x="232" y="238"/>
                    </a:lnTo>
                    <a:lnTo>
                      <a:pt x="232" y="236"/>
                    </a:lnTo>
                    <a:lnTo>
                      <a:pt x="43" y="39"/>
                    </a:lnTo>
                    <a:lnTo>
                      <a:pt x="23" y="30"/>
                    </a:lnTo>
                    <a:lnTo>
                      <a:pt x="22" y="30"/>
                    </a:lnTo>
                    <a:lnTo>
                      <a:pt x="20" y="30"/>
                    </a:lnTo>
                    <a:lnTo>
                      <a:pt x="19" y="30"/>
                    </a:lnTo>
                    <a:lnTo>
                      <a:pt x="0" y="0"/>
                    </a:lnTo>
                    <a:lnTo>
                      <a:pt x="19" y="30"/>
                    </a:lnTo>
                    <a:lnTo>
                      <a:pt x="232" y="242"/>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2" name="未知"/>
              <p:cNvSpPr>
                <a:spLocks/>
              </p:cNvSpPr>
              <p:nvPr/>
            </p:nvSpPr>
            <p:spPr bwMode="auto">
              <a:xfrm>
                <a:off x="932" y="416"/>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6"/>
                    </a:lnTo>
                    <a:lnTo>
                      <a:pt x="35" y="9"/>
                    </a:lnTo>
                    <a:lnTo>
                      <a:pt x="15" y="0"/>
                    </a:lnTo>
                    <a:lnTo>
                      <a:pt x="14" y="0"/>
                    </a:lnTo>
                    <a:lnTo>
                      <a:pt x="0" y="15"/>
                    </a:lnTo>
                    <a:lnTo>
                      <a:pt x="1" y="16"/>
                    </a:lnTo>
                    <a:lnTo>
                      <a:pt x="189" y="214"/>
                    </a:lnTo>
                    <a:lnTo>
                      <a:pt x="209" y="223"/>
                    </a:lnTo>
                    <a:lnTo>
                      <a:pt x="211" y="223"/>
                    </a:lnTo>
                    <a:lnTo>
                      <a:pt x="220"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3" name="未知"/>
              <p:cNvSpPr>
                <a:spLocks/>
              </p:cNvSpPr>
              <p:nvPr/>
            </p:nvSpPr>
            <p:spPr bwMode="auto">
              <a:xfrm>
                <a:off x="974" y="4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4" name="未知"/>
              <p:cNvSpPr>
                <a:spLocks/>
              </p:cNvSpPr>
              <p:nvPr/>
            </p:nvSpPr>
            <p:spPr bwMode="auto">
              <a:xfrm>
                <a:off x="973" y="4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5" name="未知"/>
              <p:cNvSpPr>
                <a:spLocks/>
              </p:cNvSpPr>
              <p:nvPr/>
            </p:nvSpPr>
            <p:spPr bwMode="auto">
              <a:xfrm>
                <a:off x="994" y="46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6" name="未知"/>
              <p:cNvSpPr>
                <a:spLocks/>
              </p:cNvSpPr>
              <p:nvPr/>
            </p:nvSpPr>
            <p:spPr bwMode="auto">
              <a:xfrm>
                <a:off x="993" y="4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 name="未知"/>
              <p:cNvSpPr>
                <a:spLocks/>
              </p:cNvSpPr>
              <p:nvPr/>
            </p:nvSpPr>
            <p:spPr bwMode="auto">
              <a:xfrm>
                <a:off x="1004" y="47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 name="未知"/>
              <p:cNvSpPr>
                <a:spLocks/>
              </p:cNvSpPr>
              <p:nvPr/>
            </p:nvSpPr>
            <p:spPr bwMode="auto">
              <a:xfrm>
                <a:off x="1003" y="478"/>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9" name="未知"/>
              <p:cNvSpPr>
                <a:spLocks/>
              </p:cNvSpPr>
              <p:nvPr/>
            </p:nvSpPr>
            <p:spPr bwMode="auto">
              <a:xfrm>
                <a:off x="984" y="45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0" name="未知"/>
              <p:cNvSpPr>
                <a:spLocks/>
              </p:cNvSpPr>
              <p:nvPr/>
            </p:nvSpPr>
            <p:spPr bwMode="auto">
              <a:xfrm>
                <a:off x="983" y="45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1" name="未知"/>
              <p:cNvSpPr>
                <a:spLocks/>
              </p:cNvSpPr>
              <p:nvPr/>
            </p:nvSpPr>
            <p:spPr bwMode="auto">
              <a:xfrm>
                <a:off x="965" y="438"/>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2" name="未知"/>
              <p:cNvSpPr>
                <a:spLocks/>
              </p:cNvSpPr>
              <p:nvPr/>
            </p:nvSpPr>
            <p:spPr bwMode="auto">
              <a:xfrm>
                <a:off x="964" y="438"/>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3" name="未知"/>
              <p:cNvSpPr>
                <a:spLocks/>
              </p:cNvSpPr>
              <p:nvPr/>
            </p:nvSpPr>
            <p:spPr bwMode="auto">
              <a:xfrm>
                <a:off x="965" y="475"/>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89"/>
                    </a:lnTo>
                    <a:lnTo>
                      <a:pt x="627" y="627"/>
                    </a:lnTo>
                    <a:lnTo>
                      <a:pt x="594" y="489"/>
                    </a:lnTo>
                    <a:lnTo>
                      <a:pt x="594" y="486"/>
                    </a:lnTo>
                    <a:lnTo>
                      <a:pt x="179" y="67"/>
                    </a:lnTo>
                    <a:lnTo>
                      <a:pt x="129" y="31"/>
                    </a:lnTo>
                    <a:lnTo>
                      <a:pt x="127" y="31"/>
                    </a:lnTo>
                    <a:lnTo>
                      <a:pt x="80" y="72"/>
                    </a:lnTo>
                    <a:lnTo>
                      <a:pt x="79" y="82"/>
                    </a:lnTo>
                    <a:lnTo>
                      <a:pt x="0" y="0"/>
                    </a:lnTo>
                    <a:lnTo>
                      <a:pt x="79" y="82"/>
                    </a:lnTo>
                    <a:lnTo>
                      <a:pt x="79" y="84"/>
                    </a:lnTo>
                    <a:lnTo>
                      <a:pt x="499" y="533"/>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4" name="未知"/>
              <p:cNvSpPr>
                <a:spLocks/>
              </p:cNvSpPr>
              <p:nvPr/>
            </p:nvSpPr>
            <p:spPr bwMode="auto">
              <a:xfrm>
                <a:off x="1010" y="456"/>
                <a:ext cx="225" cy="225"/>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81" y="527"/>
                    </a:moveTo>
                    <a:lnTo>
                      <a:pt x="67" y="115"/>
                    </a:lnTo>
                    <a:lnTo>
                      <a:pt x="0" y="0"/>
                    </a:lnTo>
                    <a:lnTo>
                      <a:pt x="67" y="115"/>
                    </a:lnTo>
                    <a:lnTo>
                      <a:pt x="481" y="529"/>
                    </a:lnTo>
                    <a:lnTo>
                      <a:pt x="563" y="562"/>
                    </a:lnTo>
                    <a:lnTo>
                      <a:pt x="481" y="529"/>
                    </a:lnTo>
                    <a:lnTo>
                      <a:pt x="481" y="527"/>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5" name="未知"/>
              <p:cNvSpPr>
                <a:spLocks/>
              </p:cNvSpPr>
              <p:nvPr/>
            </p:nvSpPr>
            <p:spPr bwMode="auto">
              <a:xfrm>
                <a:off x="928" y="461"/>
                <a:ext cx="102" cy="102"/>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8" y="171"/>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 name="未知"/>
              <p:cNvSpPr>
                <a:spLocks/>
              </p:cNvSpPr>
              <p:nvPr/>
            </p:nvSpPr>
            <p:spPr bwMode="auto">
              <a:xfrm>
                <a:off x="983" y="43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3"/>
                    </a:moveTo>
                    <a:lnTo>
                      <a:pt x="175" y="175"/>
                    </a:lnTo>
                    <a:lnTo>
                      <a:pt x="110" y="143"/>
                    </a:lnTo>
                    <a:lnTo>
                      <a:pt x="48" y="55"/>
                    </a:lnTo>
                    <a:lnTo>
                      <a:pt x="21" y="80"/>
                    </a:lnTo>
                    <a:lnTo>
                      <a:pt x="0" y="0"/>
                    </a:lnTo>
                    <a:lnTo>
                      <a:pt x="21" y="80"/>
                    </a:lnTo>
                    <a:lnTo>
                      <a:pt x="97" y="156"/>
                    </a:lnTo>
                    <a:lnTo>
                      <a:pt x="110" y="143"/>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7" name="未知"/>
              <p:cNvSpPr>
                <a:spLocks/>
              </p:cNvSpPr>
              <p:nvPr/>
            </p:nvSpPr>
            <p:spPr bwMode="auto">
              <a:xfrm>
                <a:off x="937" y="460"/>
                <a:ext cx="90" cy="70"/>
              </a:xfrm>
              <a:custGeom>
                <a:avLst/>
                <a:gdLst>
                  <a:gd name="T0" fmla="*/ 0 w 226"/>
                  <a:gd name="T1" fmla="*/ 0 h 175"/>
                  <a:gd name="T2" fmla="*/ 0 w 226"/>
                  <a:gd name="T3" fmla="*/ 0 h 175"/>
                  <a:gd name="T4" fmla="*/ 0 w 226"/>
                  <a:gd name="T5" fmla="*/ 0 h 175"/>
                  <a:gd name="T6" fmla="*/ 0 w 226"/>
                  <a:gd name="T7" fmla="*/ 0 h 175"/>
                  <a:gd name="T8" fmla="*/ 0 w 226"/>
                  <a:gd name="T9" fmla="*/ 0 h 175"/>
                  <a:gd name="T10" fmla="*/ 0 w 226"/>
                  <a:gd name="T11" fmla="*/ 0 h 175"/>
                  <a:gd name="T12" fmla="*/ 0 w 226"/>
                  <a:gd name="T13" fmla="*/ 0 h 175"/>
                  <a:gd name="T14" fmla="*/ 0 w 226"/>
                  <a:gd name="T15" fmla="*/ 0 h 175"/>
                  <a:gd name="T16" fmla="*/ 0 w 226"/>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5">
                    <a:moveTo>
                      <a:pt x="226" y="88"/>
                    </a:moveTo>
                    <a:lnTo>
                      <a:pt x="175" y="142"/>
                    </a:lnTo>
                    <a:lnTo>
                      <a:pt x="170" y="141"/>
                    </a:lnTo>
                    <a:lnTo>
                      <a:pt x="165" y="140"/>
                    </a:lnTo>
                    <a:lnTo>
                      <a:pt x="123" y="128"/>
                    </a:lnTo>
                    <a:lnTo>
                      <a:pt x="27" y="175"/>
                    </a:lnTo>
                    <a:lnTo>
                      <a:pt x="0" y="156"/>
                    </a:lnTo>
                    <a:lnTo>
                      <a:pt x="164" y="0"/>
                    </a:lnTo>
                    <a:lnTo>
                      <a:pt x="226" y="8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8" name="未知"/>
              <p:cNvSpPr>
                <a:spLocks/>
              </p:cNvSpPr>
              <p:nvPr/>
            </p:nvSpPr>
            <p:spPr bwMode="auto">
              <a:xfrm>
                <a:off x="881" y="465"/>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9" name="未知"/>
              <p:cNvSpPr>
                <a:spLocks/>
              </p:cNvSpPr>
              <p:nvPr/>
            </p:nvSpPr>
            <p:spPr bwMode="auto">
              <a:xfrm>
                <a:off x="858" y="388"/>
                <a:ext cx="112"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6"/>
                    </a:moveTo>
                    <a:lnTo>
                      <a:pt x="114" y="160"/>
                    </a:lnTo>
                    <a:lnTo>
                      <a:pt x="164" y="116"/>
                    </a:lnTo>
                    <a:lnTo>
                      <a:pt x="181" y="108"/>
                    </a:lnTo>
                    <a:lnTo>
                      <a:pt x="230" y="158"/>
                    </a:lnTo>
                    <a:lnTo>
                      <a:pt x="260" y="126"/>
                    </a:lnTo>
                    <a:lnTo>
                      <a:pt x="278" y="279"/>
                    </a:lnTo>
                    <a:lnTo>
                      <a:pt x="260" y="126"/>
                    </a:lnTo>
                    <a:lnTo>
                      <a:pt x="164" y="30"/>
                    </a:lnTo>
                    <a:lnTo>
                      <a:pt x="156" y="36"/>
                    </a:lnTo>
                    <a:lnTo>
                      <a:pt x="146" y="43"/>
                    </a:lnTo>
                    <a:lnTo>
                      <a:pt x="102" y="88"/>
                    </a:lnTo>
                    <a:lnTo>
                      <a:pt x="63" y="142"/>
                    </a:lnTo>
                    <a:lnTo>
                      <a:pt x="49" y="177"/>
                    </a:lnTo>
                    <a:lnTo>
                      <a:pt x="0" y="0"/>
                    </a:lnTo>
                    <a:lnTo>
                      <a:pt x="49" y="177"/>
                    </a:lnTo>
                    <a:lnTo>
                      <a:pt x="49" y="178"/>
                    </a:lnTo>
                    <a:lnTo>
                      <a:pt x="71" y="207"/>
                    </a:lnTo>
                    <a:lnTo>
                      <a:pt x="72"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0" name="未知"/>
              <p:cNvSpPr>
                <a:spLocks/>
              </p:cNvSpPr>
              <p:nvPr/>
            </p:nvSpPr>
            <p:spPr bwMode="auto">
              <a:xfrm>
                <a:off x="912" y="365"/>
                <a:ext cx="81" cy="81"/>
              </a:xfrm>
              <a:custGeom>
                <a:avLst/>
                <a:gdLst>
                  <a:gd name="T0" fmla="*/ 0 w 201"/>
                  <a:gd name="T1" fmla="*/ 0 h 201"/>
                  <a:gd name="T2" fmla="*/ 0 w 201"/>
                  <a:gd name="T3" fmla="*/ 0 h 201"/>
                  <a:gd name="T4" fmla="*/ 0 w 201"/>
                  <a:gd name="T5" fmla="*/ 0 h 201"/>
                  <a:gd name="T6" fmla="*/ 0 w 201"/>
                  <a:gd name="T7" fmla="*/ 0 h 201"/>
                  <a:gd name="T8" fmla="*/ 0 w 201"/>
                  <a:gd name="T9" fmla="*/ 0 h 201"/>
                  <a:gd name="T10" fmla="*/ 0 w 201"/>
                  <a:gd name="T11" fmla="*/ 0 h 201"/>
                  <a:gd name="T12" fmla="*/ 0 w 201"/>
                  <a:gd name="T13" fmla="*/ 0 h 201"/>
                  <a:gd name="T14" fmla="*/ 0 w 201"/>
                  <a:gd name="T15" fmla="*/ 0 h 201"/>
                  <a:gd name="T16" fmla="*/ 0 w 201"/>
                  <a:gd name="T17" fmla="*/ 0 h 201"/>
                  <a:gd name="T18" fmla="*/ 0 w 201"/>
                  <a:gd name="T19" fmla="*/ 0 h 201"/>
                  <a:gd name="T20" fmla="*/ 0 w 201"/>
                  <a:gd name="T21" fmla="*/ 0 h 201"/>
                  <a:gd name="T22" fmla="*/ 0 w 201"/>
                  <a:gd name="T23" fmla="*/ 0 h 201"/>
                  <a:gd name="T24" fmla="*/ 0 w 201"/>
                  <a:gd name="T25" fmla="*/ 0 h 201"/>
                  <a:gd name="T26" fmla="*/ 0 w 201"/>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1">
                    <a:moveTo>
                      <a:pt x="147" y="159"/>
                    </a:moveTo>
                    <a:lnTo>
                      <a:pt x="201" y="201"/>
                    </a:lnTo>
                    <a:lnTo>
                      <a:pt x="147" y="159"/>
                    </a:lnTo>
                    <a:lnTo>
                      <a:pt x="122" y="104"/>
                    </a:lnTo>
                    <a:lnTo>
                      <a:pt x="68" y="68"/>
                    </a:lnTo>
                    <a:lnTo>
                      <a:pt x="59" y="70"/>
                    </a:lnTo>
                    <a:lnTo>
                      <a:pt x="50" y="74"/>
                    </a:lnTo>
                    <a:lnTo>
                      <a:pt x="40" y="79"/>
                    </a:lnTo>
                    <a:lnTo>
                      <a:pt x="30" y="86"/>
                    </a:lnTo>
                    <a:lnTo>
                      <a:pt x="29" y="87"/>
                    </a:lnTo>
                    <a:lnTo>
                      <a:pt x="0" y="0"/>
                    </a:lnTo>
                    <a:lnTo>
                      <a:pt x="29" y="87"/>
                    </a:lnTo>
                    <a:lnTo>
                      <a:pt x="125" y="183"/>
                    </a:lnTo>
                    <a:lnTo>
                      <a:pt x="147"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1" name="未知"/>
              <p:cNvSpPr>
                <a:spLocks/>
              </p:cNvSpPr>
              <p:nvPr/>
            </p:nvSpPr>
            <p:spPr bwMode="auto">
              <a:xfrm>
                <a:off x="878" y="393"/>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6"/>
                    </a:lnTo>
                    <a:lnTo>
                      <a:pt x="0" y="164"/>
                    </a:lnTo>
                    <a:lnTo>
                      <a:pt x="31" y="105"/>
                    </a:lnTo>
                    <a:lnTo>
                      <a:pt x="70" y="58"/>
                    </a:lnTo>
                    <a:lnTo>
                      <a:pt x="116" y="18"/>
                    </a:lnTo>
                    <a:lnTo>
                      <a:pt x="154" y="0"/>
                    </a:lnTo>
                    <a:lnTo>
                      <a:pt x="162" y="1"/>
                    </a:lnTo>
                    <a:lnTo>
                      <a:pt x="213" y="44"/>
                    </a:lnTo>
                    <a:lnTo>
                      <a:pt x="233" y="91"/>
                    </a:lnTo>
                    <a:lnTo>
                      <a:pt x="181" y="147"/>
                    </a:lnTo>
                    <a:lnTo>
                      <a:pt x="132" y="97"/>
                    </a:lnTo>
                    <a:lnTo>
                      <a:pt x="127" y="99"/>
                    </a:lnTo>
                    <a:lnTo>
                      <a:pt x="72" y="142"/>
                    </a:lnTo>
                    <a:lnTo>
                      <a:pt x="30" y="188"/>
                    </a:lnTo>
                    <a:lnTo>
                      <a:pt x="21" y="19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 name="未知"/>
              <p:cNvSpPr>
                <a:spLocks/>
              </p:cNvSpPr>
              <p:nvPr/>
            </p:nvSpPr>
            <p:spPr bwMode="auto">
              <a:xfrm>
                <a:off x="971" y="471"/>
                <a:ext cx="69"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74" y="128"/>
                    </a:moveTo>
                    <a:lnTo>
                      <a:pt x="135" y="76"/>
                    </a:lnTo>
                    <a:lnTo>
                      <a:pt x="143" y="57"/>
                    </a:lnTo>
                    <a:lnTo>
                      <a:pt x="174" y="175"/>
                    </a:lnTo>
                    <a:lnTo>
                      <a:pt x="143" y="57"/>
                    </a:lnTo>
                    <a:lnTo>
                      <a:pt x="143" y="55"/>
                    </a:lnTo>
                    <a:lnTo>
                      <a:pt x="117" y="31"/>
                    </a:lnTo>
                    <a:lnTo>
                      <a:pt x="115" y="31"/>
                    </a:lnTo>
                    <a:lnTo>
                      <a:pt x="54" y="83"/>
                    </a:lnTo>
                    <a:lnTo>
                      <a:pt x="46" y="102"/>
                    </a:lnTo>
                    <a:lnTo>
                      <a:pt x="0" y="0"/>
                    </a:lnTo>
                    <a:lnTo>
                      <a:pt x="46" y="102"/>
                    </a:lnTo>
                    <a:lnTo>
                      <a:pt x="47" y="104"/>
                    </a:lnTo>
                    <a:lnTo>
                      <a:pt x="72" y="128"/>
                    </a:lnTo>
                    <a:lnTo>
                      <a:pt x="74"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3" name="未知"/>
              <p:cNvSpPr>
                <a:spLocks/>
              </p:cNvSpPr>
              <p:nvPr/>
            </p:nvSpPr>
            <p:spPr bwMode="auto">
              <a:xfrm>
                <a:off x="1168" y="662"/>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0" y="41"/>
                    </a:lnTo>
                    <a:lnTo>
                      <a:pt x="19" y="41"/>
                    </a:lnTo>
                    <a:lnTo>
                      <a:pt x="0" y="20"/>
                    </a:lnTo>
                    <a:lnTo>
                      <a:pt x="0" y="18"/>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4" name="未知"/>
              <p:cNvSpPr>
                <a:spLocks/>
              </p:cNvSpPr>
              <p:nvPr/>
            </p:nvSpPr>
            <p:spPr bwMode="auto">
              <a:xfrm>
                <a:off x="1168" y="662"/>
                <a:ext cx="17" cy="16"/>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6"/>
                    </a:moveTo>
                    <a:lnTo>
                      <a:pt x="20" y="41"/>
                    </a:lnTo>
                    <a:lnTo>
                      <a:pt x="19" y="41"/>
                    </a:lnTo>
                    <a:lnTo>
                      <a:pt x="0" y="20"/>
                    </a:lnTo>
                    <a:lnTo>
                      <a:pt x="0" y="18"/>
                    </a:lnTo>
                    <a:lnTo>
                      <a:pt x="21" y="0"/>
                    </a:lnTo>
                    <a:lnTo>
                      <a:pt x="23" y="0"/>
                    </a:lnTo>
                    <a:lnTo>
                      <a:pt x="42" y="21"/>
                    </a:lnTo>
                    <a:lnTo>
                      <a:pt x="42"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5" name="未知"/>
              <p:cNvSpPr>
                <a:spLocks/>
              </p:cNvSpPr>
              <p:nvPr/>
            </p:nvSpPr>
            <p:spPr bwMode="auto">
              <a:xfrm>
                <a:off x="706" y="71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66" name="未知"/>
              <p:cNvSpPr>
                <a:spLocks/>
              </p:cNvSpPr>
              <p:nvPr/>
            </p:nvSpPr>
            <p:spPr bwMode="auto">
              <a:xfrm>
                <a:off x="706" y="71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0" y="8"/>
                    </a:moveTo>
                    <a:lnTo>
                      <a:pt x="39" y="46"/>
                    </a:lnTo>
                    <a:lnTo>
                      <a:pt x="47" y="38"/>
                    </a:lnTo>
                    <a:lnTo>
                      <a:pt x="8" y="0"/>
                    </a:lnTo>
                    <a:lnTo>
                      <a:pt x="0"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7" name="Rectangle 77"/>
              <p:cNvSpPr>
                <a:spLocks noChangeArrowheads="1"/>
              </p:cNvSpPr>
              <p:nvPr/>
            </p:nvSpPr>
            <p:spPr bwMode="auto">
              <a:xfrm>
                <a:off x="710" y="70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68" name="Rectangle 78"/>
              <p:cNvSpPr>
                <a:spLocks/>
              </p:cNvSpPr>
              <p:nvPr/>
            </p:nvSpPr>
            <p:spPr bwMode="auto">
              <a:xfrm>
                <a:off x="710" y="705"/>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69" name="未知"/>
              <p:cNvSpPr>
                <a:spLocks/>
              </p:cNvSpPr>
              <p:nvPr/>
            </p:nvSpPr>
            <p:spPr bwMode="auto">
              <a:xfrm>
                <a:off x="706" y="684"/>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0" name="未知"/>
              <p:cNvSpPr>
                <a:spLocks/>
              </p:cNvSpPr>
              <p:nvPr/>
            </p:nvSpPr>
            <p:spPr bwMode="auto">
              <a:xfrm>
                <a:off x="706" y="684"/>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8" y="46"/>
                    </a:moveTo>
                    <a:lnTo>
                      <a:pt x="47" y="8"/>
                    </a:lnTo>
                    <a:lnTo>
                      <a:pt x="39" y="0"/>
                    </a:lnTo>
                    <a:lnTo>
                      <a:pt x="0" y="38"/>
                    </a:lnTo>
                    <a:lnTo>
                      <a:pt x="8" y="4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1" name="Rectangle 81"/>
              <p:cNvSpPr>
                <a:spLocks noChangeArrowheads="1"/>
              </p:cNvSpPr>
              <p:nvPr/>
            </p:nvSpPr>
            <p:spPr bwMode="auto">
              <a:xfrm>
                <a:off x="697" y="676"/>
                <a:ext cx="6" cy="21"/>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2" name="Rectangle 82"/>
              <p:cNvSpPr>
                <a:spLocks/>
              </p:cNvSpPr>
              <p:nvPr/>
            </p:nvSpPr>
            <p:spPr bwMode="auto">
              <a:xfrm>
                <a:off x="697" y="676"/>
                <a:ext cx="6" cy="21"/>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3" name="Rectangle 83"/>
              <p:cNvSpPr>
                <a:spLocks noChangeArrowheads="1"/>
              </p:cNvSpPr>
              <p:nvPr/>
            </p:nvSpPr>
            <p:spPr bwMode="auto">
              <a:xfrm>
                <a:off x="667" y="70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4" name="Rectangle 84"/>
              <p:cNvSpPr>
                <a:spLocks/>
              </p:cNvSpPr>
              <p:nvPr/>
            </p:nvSpPr>
            <p:spPr bwMode="auto">
              <a:xfrm>
                <a:off x="667" y="705"/>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5" name="未知"/>
              <p:cNvSpPr>
                <a:spLocks/>
              </p:cNvSpPr>
              <p:nvPr/>
            </p:nvSpPr>
            <p:spPr bwMode="auto">
              <a:xfrm>
                <a:off x="675" y="71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 name="未知"/>
              <p:cNvSpPr>
                <a:spLocks/>
              </p:cNvSpPr>
              <p:nvPr/>
            </p:nvSpPr>
            <p:spPr bwMode="auto">
              <a:xfrm>
                <a:off x="675" y="71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39" y="0"/>
                    </a:moveTo>
                    <a:lnTo>
                      <a:pt x="0" y="38"/>
                    </a:lnTo>
                    <a:lnTo>
                      <a:pt x="8" y="46"/>
                    </a:lnTo>
                    <a:lnTo>
                      <a:pt x="47" y="8"/>
                    </a:lnTo>
                    <a:lnTo>
                      <a:pt x="39"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7" name="Rectangle 87"/>
              <p:cNvSpPr>
                <a:spLocks noChangeArrowheads="1"/>
              </p:cNvSpPr>
              <p:nvPr/>
            </p:nvSpPr>
            <p:spPr bwMode="auto">
              <a:xfrm>
                <a:off x="697" y="71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8" name="Rectangle 88"/>
              <p:cNvSpPr>
                <a:spLocks/>
              </p:cNvSpPr>
              <p:nvPr/>
            </p:nvSpPr>
            <p:spPr bwMode="auto">
              <a:xfrm>
                <a:off x="697" y="719"/>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579" name="未知"/>
              <p:cNvSpPr>
                <a:spLocks/>
              </p:cNvSpPr>
              <p:nvPr/>
            </p:nvSpPr>
            <p:spPr bwMode="auto">
              <a:xfrm>
                <a:off x="675" y="68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0" name="未知"/>
              <p:cNvSpPr>
                <a:spLocks/>
              </p:cNvSpPr>
              <p:nvPr/>
            </p:nvSpPr>
            <p:spPr bwMode="auto">
              <a:xfrm>
                <a:off x="675" y="684"/>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1" name="未知"/>
              <p:cNvSpPr>
                <a:spLocks/>
              </p:cNvSpPr>
              <p:nvPr/>
            </p:nvSpPr>
            <p:spPr bwMode="auto">
              <a:xfrm>
                <a:off x="679" y="737"/>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w 104"/>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4" h="17">
                    <a:moveTo>
                      <a:pt x="52" y="17"/>
                    </a:moveTo>
                    <a:lnTo>
                      <a:pt x="48" y="17"/>
                    </a:lnTo>
                    <a:lnTo>
                      <a:pt x="45" y="17"/>
                    </a:lnTo>
                    <a:lnTo>
                      <a:pt x="41" y="17"/>
                    </a:lnTo>
                    <a:lnTo>
                      <a:pt x="28" y="14"/>
                    </a:lnTo>
                    <a:lnTo>
                      <a:pt x="24" y="13"/>
                    </a:lnTo>
                    <a:lnTo>
                      <a:pt x="21" y="12"/>
                    </a:lnTo>
                    <a:lnTo>
                      <a:pt x="18" y="10"/>
                    </a:lnTo>
                    <a:lnTo>
                      <a:pt x="15" y="9"/>
                    </a:lnTo>
                    <a:lnTo>
                      <a:pt x="6" y="4"/>
                    </a:lnTo>
                    <a:lnTo>
                      <a:pt x="3" y="2"/>
                    </a:lnTo>
                    <a:lnTo>
                      <a:pt x="0" y="0"/>
                    </a:lnTo>
                    <a:lnTo>
                      <a:pt x="104" y="0"/>
                    </a:lnTo>
                    <a:lnTo>
                      <a:pt x="101" y="2"/>
                    </a:lnTo>
                    <a:lnTo>
                      <a:pt x="98" y="4"/>
                    </a:lnTo>
                    <a:lnTo>
                      <a:pt x="95" y="6"/>
                    </a:lnTo>
                    <a:lnTo>
                      <a:pt x="92" y="8"/>
                    </a:lnTo>
                    <a:lnTo>
                      <a:pt x="89" y="9"/>
                    </a:lnTo>
                    <a:lnTo>
                      <a:pt x="86" y="10"/>
                    </a:lnTo>
                    <a:lnTo>
                      <a:pt x="83" y="12"/>
                    </a:lnTo>
                    <a:lnTo>
                      <a:pt x="79" y="13"/>
                    </a:lnTo>
                    <a:lnTo>
                      <a:pt x="76" y="14"/>
                    </a:lnTo>
                    <a:lnTo>
                      <a:pt x="73" y="15"/>
                    </a:lnTo>
                    <a:lnTo>
                      <a:pt x="69" y="15"/>
                    </a:lnTo>
                    <a:lnTo>
                      <a:pt x="66" y="16"/>
                    </a:lnTo>
                    <a:lnTo>
                      <a:pt x="63" y="17"/>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2" name="未知"/>
              <p:cNvSpPr>
                <a:spLocks/>
              </p:cNvSpPr>
              <p:nvPr/>
            </p:nvSpPr>
            <p:spPr bwMode="auto">
              <a:xfrm>
                <a:off x="664" y="680"/>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9" h="143">
                    <a:moveTo>
                      <a:pt x="37" y="143"/>
                    </a:moveTo>
                    <a:lnTo>
                      <a:pt x="36" y="143"/>
                    </a:lnTo>
                    <a:lnTo>
                      <a:pt x="36" y="142"/>
                    </a:lnTo>
                    <a:lnTo>
                      <a:pt x="35" y="142"/>
                    </a:lnTo>
                    <a:lnTo>
                      <a:pt x="34" y="141"/>
                    </a:lnTo>
                    <a:lnTo>
                      <a:pt x="33" y="140"/>
                    </a:lnTo>
                    <a:lnTo>
                      <a:pt x="32" y="140"/>
                    </a:lnTo>
                    <a:lnTo>
                      <a:pt x="31" y="139"/>
                    </a:lnTo>
                    <a:lnTo>
                      <a:pt x="30" y="138"/>
                    </a:lnTo>
                    <a:lnTo>
                      <a:pt x="29" y="137"/>
                    </a:lnTo>
                    <a:lnTo>
                      <a:pt x="28" y="135"/>
                    </a:lnTo>
                    <a:lnTo>
                      <a:pt x="26" y="134"/>
                    </a:lnTo>
                    <a:lnTo>
                      <a:pt x="25" y="133"/>
                    </a:lnTo>
                    <a:lnTo>
                      <a:pt x="23" y="131"/>
                    </a:lnTo>
                    <a:lnTo>
                      <a:pt x="22" y="130"/>
                    </a:lnTo>
                    <a:lnTo>
                      <a:pt x="21" y="129"/>
                    </a:lnTo>
                    <a:lnTo>
                      <a:pt x="21" y="128"/>
                    </a:lnTo>
                    <a:lnTo>
                      <a:pt x="19" y="126"/>
                    </a:lnTo>
                    <a:lnTo>
                      <a:pt x="18" y="124"/>
                    </a:lnTo>
                    <a:lnTo>
                      <a:pt x="17" y="123"/>
                    </a:lnTo>
                    <a:lnTo>
                      <a:pt x="16" y="122"/>
                    </a:lnTo>
                    <a:lnTo>
                      <a:pt x="15" y="120"/>
                    </a:lnTo>
                    <a:lnTo>
                      <a:pt x="13" y="118"/>
                    </a:lnTo>
                    <a:lnTo>
                      <a:pt x="13" y="117"/>
                    </a:lnTo>
                    <a:lnTo>
                      <a:pt x="12" y="116"/>
                    </a:lnTo>
                    <a:lnTo>
                      <a:pt x="11" y="114"/>
                    </a:lnTo>
                    <a:lnTo>
                      <a:pt x="10" y="111"/>
                    </a:lnTo>
                    <a:lnTo>
                      <a:pt x="9" y="109"/>
                    </a:lnTo>
                    <a:lnTo>
                      <a:pt x="8" y="106"/>
                    </a:lnTo>
                    <a:lnTo>
                      <a:pt x="7" y="105"/>
                    </a:lnTo>
                    <a:lnTo>
                      <a:pt x="6" y="104"/>
                    </a:lnTo>
                    <a:lnTo>
                      <a:pt x="6" y="101"/>
                    </a:lnTo>
                    <a:lnTo>
                      <a:pt x="5" y="99"/>
                    </a:lnTo>
                    <a:lnTo>
                      <a:pt x="4" y="98"/>
                    </a:lnTo>
                    <a:lnTo>
                      <a:pt x="4" y="96"/>
                    </a:lnTo>
                    <a:lnTo>
                      <a:pt x="3" y="94"/>
                    </a:lnTo>
                    <a:lnTo>
                      <a:pt x="3" y="92"/>
                    </a:lnTo>
                    <a:lnTo>
                      <a:pt x="3" y="91"/>
                    </a:lnTo>
                    <a:lnTo>
                      <a:pt x="2" y="88"/>
                    </a:lnTo>
                    <a:lnTo>
                      <a:pt x="1" y="86"/>
                    </a:lnTo>
                    <a:lnTo>
                      <a:pt x="1" y="85"/>
                    </a:lnTo>
                    <a:lnTo>
                      <a:pt x="1" y="83"/>
                    </a:lnTo>
                    <a:lnTo>
                      <a:pt x="1" y="80"/>
                    </a:lnTo>
                    <a:lnTo>
                      <a:pt x="1" y="78"/>
                    </a:lnTo>
                    <a:lnTo>
                      <a:pt x="1" y="77"/>
                    </a:lnTo>
                    <a:lnTo>
                      <a:pt x="0" y="74"/>
                    </a:lnTo>
                    <a:lnTo>
                      <a:pt x="0" y="72"/>
                    </a:lnTo>
                    <a:lnTo>
                      <a:pt x="0" y="69"/>
                    </a:lnTo>
                    <a:lnTo>
                      <a:pt x="1" y="66"/>
                    </a:lnTo>
                    <a:lnTo>
                      <a:pt x="1" y="65"/>
                    </a:lnTo>
                    <a:lnTo>
                      <a:pt x="1" y="63"/>
                    </a:lnTo>
                    <a:lnTo>
                      <a:pt x="1" y="60"/>
                    </a:lnTo>
                    <a:lnTo>
                      <a:pt x="1" y="58"/>
                    </a:lnTo>
                    <a:lnTo>
                      <a:pt x="1" y="57"/>
                    </a:lnTo>
                    <a:lnTo>
                      <a:pt x="2" y="55"/>
                    </a:lnTo>
                    <a:lnTo>
                      <a:pt x="3" y="52"/>
                    </a:lnTo>
                    <a:lnTo>
                      <a:pt x="3" y="51"/>
                    </a:lnTo>
                    <a:lnTo>
                      <a:pt x="3" y="49"/>
                    </a:lnTo>
                    <a:lnTo>
                      <a:pt x="4" y="47"/>
                    </a:lnTo>
                    <a:lnTo>
                      <a:pt x="8" y="37"/>
                    </a:lnTo>
                    <a:lnTo>
                      <a:pt x="9" y="34"/>
                    </a:lnTo>
                    <a:lnTo>
                      <a:pt x="10" y="32"/>
                    </a:lnTo>
                    <a:lnTo>
                      <a:pt x="11" y="29"/>
                    </a:lnTo>
                    <a:lnTo>
                      <a:pt x="12" y="27"/>
                    </a:lnTo>
                    <a:lnTo>
                      <a:pt x="13" y="26"/>
                    </a:lnTo>
                    <a:lnTo>
                      <a:pt x="13" y="25"/>
                    </a:lnTo>
                    <a:lnTo>
                      <a:pt x="15" y="23"/>
                    </a:lnTo>
                    <a:lnTo>
                      <a:pt x="16" y="21"/>
                    </a:lnTo>
                    <a:lnTo>
                      <a:pt x="17" y="20"/>
                    </a:lnTo>
                    <a:lnTo>
                      <a:pt x="18" y="19"/>
                    </a:lnTo>
                    <a:lnTo>
                      <a:pt x="19" y="17"/>
                    </a:lnTo>
                    <a:lnTo>
                      <a:pt x="21" y="15"/>
                    </a:lnTo>
                    <a:lnTo>
                      <a:pt x="21" y="14"/>
                    </a:lnTo>
                    <a:lnTo>
                      <a:pt x="22" y="13"/>
                    </a:lnTo>
                    <a:lnTo>
                      <a:pt x="23" y="12"/>
                    </a:lnTo>
                    <a:lnTo>
                      <a:pt x="25" y="10"/>
                    </a:lnTo>
                    <a:lnTo>
                      <a:pt x="26" y="9"/>
                    </a:lnTo>
                    <a:lnTo>
                      <a:pt x="28" y="8"/>
                    </a:lnTo>
                    <a:lnTo>
                      <a:pt x="29" y="6"/>
                    </a:lnTo>
                    <a:lnTo>
                      <a:pt x="34" y="2"/>
                    </a:lnTo>
                    <a:lnTo>
                      <a:pt x="35" y="1"/>
                    </a:lnTo>
                    <a:lnTo>
                      <a:pt x="36" y="1"/>
                    </a:lnTo>
                    <a:lnTo>
                      <a:pt x="36" y="0"/>
                    </a:lnTo>
                    <a:lnTo>
                      <a:pt x="37" y="0"/>
                    </a:lnTo>
                    <a:lnTo>
                      <a:pt x="89" y="0"/>
                    </a:lnTo>
                    <a:lnTo>
                      <a:pt x="86" y="0"/>
                    </a:lnTo>
                    <a:lnTo>
                      <a:pt x="83" y="0"/>
                    </a:lnTo>
                    <a:lnTo>
                      <a:pt x="65" y="4"/>
                    </a:lnTo>
                    <a:lnTo>
                      <a:pt x="64" y="4"/>
                    </a:lnTo>
                    <a:lnTo>
                      <a:pt x="62" y="5"/>
                    </a:lnTo>
                    <a:lnTo>
                      <a:pt x="59" y="6"/>
                    </a:lnTo>
                    <a:lnTo>
                      <a:pt x="39" y="20"/>
                    </a:lnTo>
                    <a:lnTo>
                      <a:pt x="38" y="21"/>
                    </a:lnTo>
                    <a:lnTo>
                      <a:pt x="36" y="23"/>
                    </a:lnTo>
                    <a:lnTo>
                      <a:pt x="34" y="25"/>
                    </a:lnTo>
                    <a:lnTo>
                      <a:pt x="34" y="26"/>
                    </a:lnTo>
                    <a:lnTo>
                      <a:pt x="33" y="27"/>
                    </a:lnTo>
                    <a:lnTo>
                      <a:pt x="19" y="58"/>
                    </a:lnTo>
                    <a:lnTo>
                      <a:pt x="18" y="60"/>
                    </a:lnTo>
                    <a:lnTo>
                      <a:pt x="17" y="72"/>
                    </a:lnTo>
                    <a:lnTo>
                      <a:pt x="17" y="74"/>
                    </a:lnTo>
                    <a:lnTo>
                      <a:pt x="18" y="77"/>
                    </a:lnTo>
                    <a:lnTo>
                      <a:pt x="18" y="78"/>
                    </a:lnTo>
                    <a:lnTo>
                      <a:pt x="18" y="80"/>
                    </a:lnTo>
                    <a:lnTo>
                      <a:pt x="18" y="83"/>
                    </a:lnTo>
                    <a:lnTo>
                      <a:pt x="19" y="85"/>
                    </a:lnTo>
                    <a:lnTo>
                      <a:pt x="19" y="86"/>
                    </a:lnTo>
                    <a:lnTo>
                      <a:pt x="23" y="98"/>
                    </a:lnTo>
                    <a:lnTo>
                      <a:pt x="23" y="99"/>
                    </a:lnTo>
                    <a:lnTo>
                      <a:pt x="29" y="111"/>
                    </a:lnTo>
                    <a:lnTo>
                      <a:pt x="31" y="114"/>
                    </a:lnTo>
                    <a:lnTo>
                      <a:pt x="33" y="116"/>
                    </a:lnTo>
                    <a:lnTo>
                      <a:pt x="34" y="117"/>
                    </a:lnTo>
                    <a:lnTo>
                      <a:pt x="34" y="118"/>
                    </a:lnTo>
                    <a:lnTo>
                      <a:pt x="46" y="129"/>
                    </a:lnTo>
                    <a:lnTo>
                      <a:pt x="47" y="130"/>
                    </a:lnTo>
                    <a:lnTo>
                      <a:pt x="49" y="131"/>
                    </a:lnTo>
                    <a:lnTo>
                      <a:pt x="52" y="133"/>
                    </a:lnTo>
                    <a:lnTo>
                      <a:pt x="54" y="134"/>
                    </a:lnTo>
                    <a:lnTo>
                      <a:pt x="56" y="135"/>
                    </a:lnTo>
                    <a:lnTo>
                      <a:pt x="59" y="137"/>
                    </a:lnTo>
                    <a:lnTo>
                      <a:pt x="62" y="138"/>
                    </a:lnTo>
                    <a:lnTo>
                      <a:pt x="72" y="141"/>
                    </a:lnTo>
                    <a:lnTo>
                      <a:pt x="75" y="142"/>
                    </a:lnTo>
                    <a:lnTo>
                      <a:pt x="78" y="142"/>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3" name="未知"/>
              <p:cNvSpPr>
                <a:spLocks/>
              </p:cNvSpPr>
              <p:nvPr/>
            </p:nvSpPr>
            <p:spPr bwMode="auto">
              <a:xfrm>
                <a:off x="700" y="680"/>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0" y="143"/>
                    </a:moveTo>
                    <a:lnTo>
                      <a:pt x="24" y="139"/>
                    </a:lnTo>
                    <a:lnTo>
                      <a:pt x="25" y="139"/>
                    </a:lnTo>
                    <a:lnTo>
                      <a:pt x="43" y="129"/>
                    </a:lnTo>
                    <a:lnTo>
                      <a:pt x="44" y="128"/>
                    </a:lnTo>
                    <a:lnTo>
                      <a:pt x="46" y="126"/>
                    </a:lnTo>
                    <a:lnTo>
                      <a:pt x="49" y="124"/>
                    </a:lnTo>
                    <a:lnTo>
                      <a:pt x="51" y="122"/>
                    </a:lnTo>
                    <a:lnTo>
                      <a:pt x="52" y="121"/>
                    </a:lnTo>
                    <a:lnTo>
                      <a:pt x="55" y="118"/>
                    </a:lnTo>
                    <a:lnTo>
                      <a:pt x="57" y="115"/>
                    </a:lnTo>
                    <a:lnTo>
                      <a:pt x="58" y="113"/>
                    </a:lnTo>
                    <a:lnTo>
                      <a:pt x="59" y="112"/>
                    </a:lnTo>
                    <a:lnTo>
                      <a:pt x="61" y="109"/>
                    </a:lnTo>
                    <a:lnTo>
                      <a:pt x="63" y="105"/>
                    </a:lnTo>
                    <a:lnTo>
                      <a:pt x="64" y="104"/>
                    </a:lnTo>
                    <a:lnTo>
                      <a:pt x="65" y="102"/>
                    </a:lnTo>
                    <a:lnTo>
                      <a:pt x="66" y="99"/>
                    </a:lnTo>
                    <a:lnTo>
                      <a:pt x="66" y="98"/>
                    </a:lnTo>
                    <a:lnTo>
                      <a:pt x="67" y="96"/>
                    </a:lnTo>
                    <a:lnTo>
                      <a:pt x="68" y="93"/>
                    </a:lnTo>
                    <a:lnTo>
                      <a:pt x="69" y="92"/>
                    </a:lnTo>
                    <a:lnTo>
                      <a:pt x="69" y="89"/>
                    </a:lnTo>
                    <a:lnTo>
                      <a:pt x="70" y="88"/>
                    </a:lnTo>
                    <a:lnTo>
                      <a:pt x="70" y="86"/>
                    </a:lnTo>
                    <a:lnTo>
                      <a:pt x="71" y="82"/>
                    </a:lnTo>
                    <a:lnTo>
                      <a:pt x="71" y="79"/>
                    </a:lnTo>
                    <a:lnTo>
                      <a:pt x="71" y="77"/>
                    </a:lnTo>
                    <a:lnTo>
                      <a:pt x="71" y="75"/>
                    </a:lnTo>
                    <a:lnTo>
                      <a:pt x="72" y="72"/>
                    </a:lnTo>
                    <a:lnTo>
                      <a:pt x="71" y="68"/>
                    </a:lnTo>
                    <a:lnTo>
                      <a:pt x="71" y="66"/>
                    </a:lnTo>
                    <a:lnTo>
                      <a:pt x="71" y="64"/>
                    </a:lnTo>
                    <a:lnTo>
                      <a:pt x="71" y="61"/>
                    </a:lnTo>
                    <a:lnTo>
                      <a:pt x="70" y="57"/>
                    </a:lnTo>
                    <a:lnTo>
                      <a:pt x="70" y="55"/>
                    </a:lnTo>
                    <a:lnTo>
                      <a:pt x="69" y="54"/>
                    </a:lnTo>
                    <a:lnTo>
                      <a:pt x="69" y="51"/>
                    </a:lnTo>
                    <a:lnTo>
                      <a:pt x="65" y="41"/>
                    </a:lnTo>
                    <a:lnTo>
                      <a:pt x="64" y="39"/>
                    </a:lnTo>
                    <a:lnTo>
                      <a:pt x="63" y="38"/>
                    </a:lnTo>
                    <a:lnTo>
                      <a:pt x="61" y="34"/>
                    </a:lnTo>
                    <a:lnTo>
                      <a:pt x="59" y="31"/>
                    </a:lnTo>
                    <a:lnTo>
                      <a:pt x="58" y="30"/>
                    </a:lnTo>
                    <a:lnTo>
                      <a:pt x="57" y="28"/>
                    </a:lnTo>
                    <a:lnTo>
                      <a:pt x="55" y="25"/>
                    </a:lnTo>
                    <a:lnTo>
                      <a:pt x="52" y="22"/>
                    </a:lnTo>
                    <a:lnTo>
                      <a:pt x="51" y="21"/>
                    </a:lnTo>
                    <a:lnTo>
                      <a:pt x="49" y="19"/>
                    </a:lnTo>
                    <a:lnTo>
                      <a:pt x="35" y="9"/>
                    </a:lnTo>
                    <a:lnTo>
                      <a:pt x="32" y="8"/>
                    </a:lnTo>
                    <a:lnTo>
                      <a:pt x="24" y="4"/>
                    </a:lnTo>
                    <a:lnTo>
                      <a:pt x="22" y="3"/>
                    </a:lnTo>
                    <a:lnTo>
                      <a:pt x="0" y="0"/>
                    </a:lnTo>
                    <a:lnTo>
                      <a:pt x="52" y="0"/>
                    </a:lnTo>
                    <a:lnTo>
                      <a:pt x="53" y="0"/>
                    </a:lnTo>
                    <a:lnTo>
                      <a:pt x="53" y="1"/>
                    </a:lnTo>
                    <a:lnTo>
                      <a:pt x="54" y="1"/>
                    </a:lnTo>
                    <a:lnTo>
                      <a:pt x="55" y="2"/>
                    </a:lnTo>
                    <a:lnTo>
                      <a:pt x="56" y="3"/>
                    </a:lnTo>
                    <a:lnTo>
                      <a:pt x="57" y="3"/>
                    </a:lnTo>
                    <a:lnTo>
                      <a:pt x="58" y="4"/>
                    </a:lnTo>
                    <a:lnTo>
                      <a:pt x="59" y="5"/>
                    </a:lnTo>
                    <a:lnTo>
                      <a:pt x="60" y="6"/>
                    </a:lnTo>
                    <a:lnTo>
                      <a:pt x="66" y="12"/>
                    </a:lnTo>
                    <a:lnTo>
                      <a:pt x="67" y="13"/>
                    </a:lnTo>
                    <a:lnTo>
                      <a:pt x="67" y="14"/>
                    </a:lnTo>
                    <a:lnTo>
                      <a:pt x="68" y="15"/>
                    </a:lnTo>
                    <a:lnTo>
                      <a:pt x="70" y="17"/>
                    </a:lnTo>
                    <a:lnTo>
                      <a:pt x="71" y="19"/>
                    </a:lnTo>
                    <a:lnTo>
                      <a:pt x="72" y="19"/>
                    </a:lnTo>
                    <a:lnTo>
                      <a:pt x="81" y="34"/>
                    </a:lnTo>
                    <a:lnTo>
                      <a:pt x="82" y="38"/>
                    </a:lnTo>
                    <a:lnTo>
                      <a:pt x="83" y="39"/>
                    </a:lnTo>
                    <a:lnTo>
                      <a:pt x="83" y="41"/>
                    </a:lnTo>
                    <a:lnTo>
                      <a:pt x="84" y="44"/>
                    </a:lnTo>
                    <a:lnTo>
                      <a:pt x="84" y="45"/>
                    </a:lnTo>
                    <a:lnTo>
                      <a:pt x="85" y="47"/>
                    </a:lnTo>
                    <a:lnTo>
                      <a:pt x="86" y="50"/>
                    </a:lnTo>
                    <a:lnTo>
                      <a:pt x="88" y="61"/>
                    </a:lnTo>
                    <a:lnTo>
                      <a:pt x="88" y="64"/>
                    </a:lnTo>
                    <a:lnTo>
                      <a:pt x="88" y="66"/>
                    </a:lnTo>
                    <a:lnTo>
                      <a:pt x="89" y="68"/>
                    </a:lnTo>
                    <a:lnTo>
                      <a:pt x="89" y="72"/>
                    </a:lnTo>
                    <a:lnTo>
                      <a:pt x="89" y="75"/>
                    </a:lnTo>
                    <a:lnTo>
                      <a:pt x="88" y="77"/>
                    </a:lnTo>
                    <a:lnTo>
                      <a:pt x="88" y="79"/>
                    </a:lnTo>
                    <a:lnTo>
                      <a:pt x="88" y="82"/>
                    </a:lnTo>
                    <a:lnTo>
                      <a:pt x="88" y="86"/>
                    </a:lnTo>
                    <a:lnTo>
                      <a:pt x="87" y="88"/>
                    </a:lnTo>
                    <a:lnTo>
                      <a:pt x="87" y="89"/>
                    </a:lnTo>
                    <a:lnTo>
                      <a:pt x="86" y="92"/>
                    </a:lnTo>
                    <a:lnTo>
                      <a:pt x="86" y="93"/>
                    </a:lnTo>
                    <a:lnTo>
                      <a:pt x="85" y="96"/>
                    </a:lnTo>
                    <a:lnTo>
                      <a:pt x="84" y="98"/>
                    </a:lnTo>
                    <a:lnTo>
                      <a:pt x="84" y="99"/>
                    </a:lnTo>
                    <a:lnTo>
                      <a:pt x="83" y="102"/>
                    </a:lnTo>
                    <a:lnTo>
                      <a:pt x="83" y="104"/>
                    </a:lnTo>
                    <a:lnTo>
                      <a:pt x="82" y="105"/>
                    </a:lnTo>
                    <a:lnTo>
                      <a:pt x="81" y="109"/>
                    </a:lnTo>
                    <a:lnTo>
                      <a:pt x="71" y="124"/>
                    </a:lnTo>
                    <a:lnTo>
                      <a:pt x="70" y="126"/>
                    </a:lnTo>
                    <a:lnTo>
                      <a:pt x="68" y="128"/>
                    </a:lnTo>
                    <a:lnTo>
                      <a:pt x="67" y="129"/>
                    </a:lnTo>
                    <a:lnTo>
                      <a:pt x="63" y="134"/>
                    </a:lnTo>
                    <a:lnTo>
                      <a:pt x="61" y="135"/>
                    </a:lnTo>
                    <a:lnTo>
                      <a:pt x="60" y="137"/>
                    </a:lnTo>
                    <a:lnTo>
                      <a:pt x="59" y="138"/>
                    </a:lnTo>
                    <a:lnTo>
                      <a:pt x="58" y="139"/>
                    </a:lnTo>
                    <a:lnTo>
                      <a:pt x="57" y="140"/>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4" name="未知"/>
              <p:cNvSpPr>
                <a:spLocks/>
              </p:cNvSpPr>
              <p:nvPr/>
            </p:nvSpPr>
            <p:spPr bwMode="auto">
              <a:xfrm>
                <a:off x="679" y="673"/>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4" h="17">
                    <a:moveTo>
                      <a:pt x="0" y="17"/>
                    </a:moveTo>
                    <a:lnTo>
                      <a:pt x="0" y="17"/>
                    </a:lnTo>
                    <a:lnTo>
                      <a:pt x="3" y="15"/>
                    </a:lnTo>
                    <a:lnTo>
                      <a:pt x="21" y="5"/>
                    </a:lnTo>
                    <a:lnTo>
                      <a:pt x="24" y="4"/>
                    </a:lnTo>
                    <a:lnTo>
                      <a:pt x="28" y="3"/>
                    </a:lnTo>
                    <a:lnTo>
                      <a:pt x="31" y="2"/>
                    </a:lnTo>
                    <a:lnTo>
                      <a:pt x="35" y="2"/>
                    </a:lnTo>
                    <a:lnTo>
                      <a:pt x="38" y="1"/>
                    </a:lnTo>
                    <a:lnTo>
                      <a:pt x="52" y="0"/>
                    </a:lnTo>
                    <a:lnTo>
                      <a:pt x="56" y="0"/>
                    </a:lnTo>
                    <a:lnTo>
                      <a:pt x="83" y="5"/>
                    </a:lnTo>
                    <a:lnTo>
                      <a:pt x="86" y="7"/>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5" name="未知"/>
              <p:cNvSpPr>
                <a:spLocks/>
              </p:cNvSpPr>
              <p:nvPr/>
            </p:nvSpPr>
            <p:spPr bwMode="auto">
              <a:xfrm>
                <a:off x="671" y="680"/>
                <a:ext cx="57"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123" y="122"/>
                    </a:moveTo>
                    <a:lnTo>
                      <a:pt x="72" y="143"/>
                    </a:lnTo>
                    <a:lnTo>
                      <a:pt x="69" y="143"/>
                    </a:lnTo>
                    <a:lnTo>
                      <a:pt x="16" y="116"/>
                    </a:lnTo>
                    <a:lnTo>
                      <a:pt x="0" y="72"/>
                    </a:lnTo>
                    <a:lnTo>
                      <a:pt x="0" y="69"/>
                    </a:lnTo>
                    <a:lnTo>
                      <a:pt x="28" y="15"/>
                    </a:lnTo>
                    <a:lnTo>
                      <a:pt x="72" y="0"/>
                    </a:lnTo>
                    <a:lnTo>
                      <a:pt x="75" y="0"/>
                    </a:lnTo>
                    <a:lnTo>
                      <a:pt x="130" y="30"/>
                    </a:lnTo>
                    <a:lnTo>
                      <a:pt x="144" y="71"/>
                    </a:lnTo>
                    <a:lnTo>
                      <a:pt x="143" y="77"/>
                    </a:lnTo>
                    <a:lnTo>
                      <a:pt x="123" y="12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6" name="未知"/>
              <p:cNvSpPr>
                <a:spLocks/>
              </p:cNvSpPr>
              <p:nvPr/>
            </p:nvSpPr>
            <p:spPr bwMode="auto">
              <a:xfrm>
                <a:off x="664" y="673"/>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w 178"/>
                  <a:gd name="T33" fmla="*/ 0 h 177"/>
                  <a:gd name="T34" fmla="*/ 0 w 178"/>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7">
                    <a:moveTo>
                      <a:pt x="152" y="26"/>
                    </a:moveTo>
                    <a:lnTo>
                      <a:pt x="96" y="0"/>
                    </a:lnTo>
                    <a:lnTo>
                      <a:pt x="89" y="0"/>
                    </a:lnTo>
                    <a:lnTo>
                      <a:pt x="85" y="0"/>
                    </a:lnTo>
                    <a:lnTo>
                      <a:pt x="29" y="23"/>
                    </a:lnTo>
                    <a:lnTo>
                      <a:pt x="1" y="82"/>
                    </a:lnTo>
                    <a:lnTo>
                      <a:pt x="0" y="88"/>
                    </a:lnTo>
                    <a:lnTo>
                      <a:pt x="1" y="95"/>
                    </a:lnTo>
                    <a:lnTo>
                      <a:pt x="26" y="151"/>
                    </a:lnTo>
                    <a:lnTo>
                      <a:pt x="82" y="177"/>
                    </a:lnTo>
                    <a:lnTo>
                      <a:pt x="89" y="177"/>
                    </a:lnTo>
                    <a:lnTo>
                      <a:pt x="93" y="177"/>
                    </a:lnTo>
                    <a:lnTo>
                      <a:pt x="149" y="154"/>
                    </a:lnTo>
                    <a:lnTo>
                      <a:pt x="177" y="99"/>
                    </a:lnTo>
                    <a:lnTo>
                      <a:pt x="178" y="89"/>
                    </a:lnTo>
                    <a:lnTo>
                      <a:pt x="178" y="85"/>
                    </a:lnTo>
                    <a:lnTo>
                      <a:pt x="154" y="28"/>
                    </a:lnTo>
                    <a:lnTo>
                      <a:pt x="152" y="2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7" name="未知"/>
              <p:cNvSpPr>
                <a:spLocks/>
              </p:cNvSpPr>
              <p:nvPr/>
            </p:nvSpPr>
            <p:spPr bwMode="auto">
              <a:xfrm>
                <a:off x="690" y="717"/>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0" h="12">
                    <a:moveTo>
                      <a:pt x="25" y="12"/>
                    </a:moveTo>
                    <a:lnTo>
                      <a:pt x="24" y="12"/>
                    </a:lnTo>
                    <a:lnTo>
                      <a:pt x="22" y="11"/>
                    </a:lnTo>
                    <a:lnTo>
                      <a:pt x="20" y="11"/>
                    </a:lnTo>
                    <a:lnTo>
                      <a:pt x="18" y="11"/>
                    </a:lnTo>
                    <a:lnTo>
                      <a:pt x="14" y="10"/>
                    </a:lnTo>
                    <a:lnTo>
                      <a:pt x="8" y="7"/>
                    </a:lnTo>
                    <a:lnTo>
                      <a:pt x="7" y="6"/>
                    </a:lnTo>
                    <a:lnTo>
                      <a:pt x="6" y="5"/>
                    </a:lnTo>
                    <a:lnTo>
                      <a:pt x="5" y="4"/>
                    </a:lnTo>
                    <a:lnTo>
                      <a:pt x="4" y="4"/>
                    </a:lnTo>
                    <a:lnTo>
                      <a:pt x="3" y="3"/>
                    </a:lnTo>
                    <a:lnTo>
                      <a:pt x="2" y="2"/>
                    </a:lnTo>
                    <a:lnTo>
                      <a:pt x="1" y="1"/>
                    </a:lnTo>
                    <a:lnTo>
                      <a:pt x="0" y="0"/>
                    </a:lnTo>
                    <a:lnTo>
                      <a:pt x="50" y="0"/>
                    </a:lnTo>
                    <a:lnTo>
                      <a:pt x="49" y="1"/>
                    </a:lnTo>
                    <a:lnTo>
                      <a:pt x="45" y="4"/>
                    </a:lnTo>
                    <a:lnTo>
                      <a:pt x="44" y="5"/>
                    </a:lnTo>
                    <a:lnTo>
                      <a:pt x="43" y="6"/>
                    </a:lnTo>
                    <a:lnTo>
                      <a:pt x="42" y="7"/>
                    </a:lnTo>
                    <a:lnTo>
                      <a:pt x="36" y="10"/>
                    </a:lnTo>
                    <a:lnTo>
                      <a:pt x="35" y="10"/>
                    </a:lnTo>
                    <a:lnTo>
                      <a:pt x="34" y="10"/>
                    </a:lnTo>
                    <a:lnTo>
                      <a:pt x="26" y="12"/>
                    </a:lnTo>
                    <a:lnTo>
                      <a:pt x="25" y="12"/>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8" name="未知"/>
              <p:cNvSpPr>
                <a:spLocks/>
              </p:cNvSpPr>
              <p:nvPr/>
            </p:nvSpPr>
            <p:spPr bwMode="auto">
              <a:xfrm>
                <a:off x="686" y="700"/>
                <a:ext cx="14"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3">
                    <a:moveTo>
                      <a:pt x="8" y="43"/>
                    </a:moveTo>
                    <a:lnTo>
                      <a:pt x="8" y="43"/>
                    </a:lnTo>
                    <a:lnTo>
                      <a:pt x="7" y="42"/>
                    </a:lnTo>
                    <a:lnTo>
                      <a:pt x="6" y="41"/>
                    </a:lnTo>
                    <a:lnTo>
                      <a:pt x="6" y="40"/>
                    </a:lnTo>
                    <a:lnTo>
                      <a:pt x="5" y="40"/>
                    </a:lnTo>
                    <a:lnTo>
                      <a:pt x="5" y="39"/>
                    </a:lnTo>
                    <a:lnTo>
                      <a:pt x="4" y="38"/>
                    </a:lnTo>
                    <a:lnTo>
                      <a:pt x="4" y="37"/>
                    </a:lnTo>
                    <a:lnTo>
                      <a:pt x="3" y="36"/>
                    </a:lnTo>
                    <a:lnTo>
                      <a:pt x="3" y="35"/>
                    </a:lnTo>
                    <a:lnTo>
                      <a:pt x="2" y="34"/>
                    </a:lnTo>
                    <a:lnTo>
                      <a:pt x="2" y="33"/>
                    </a:lnTo>
                    <a:lnTo>
                      <a:pt x="1" y="30"/>
                    </a:lnTo>
                    <a:lnTo>
                      <a:pt x="1" y="29"/>
                    </a:lnTo>
                    <a:lnTo>
                      <a:pt x="1" y="28"/>
                    </a:lnTo>
                    <a:lnTo>
                      <a:pt x="0" y="27"/>
                    </a:lnTo>
                    <a:lnTo>
                      <a:pt x="0" y="26"/>
                    </a:lnTo>
                    <a:lnTo>
                      <a:pt x="0" y="25"/>
                    </a:lnTo>
                    <a:lnTo>
                      <a:pt x="0" y="24"/>
                    </a:lnTo>
                    <a:lnTo>
                      <a:pt x="0" y="23"/>
                    </a:lnTo>
                    <a:lnTo>
                      <a:pt x="0" y="22"/>
                    </a:lnTo>
                    <a:lnTo>
                      <a:pt x="0" y="21"/>
                    </a:lnTo>
                    <a:lnTo>
                      <a:pt x="0" y="20"/>
                    </a:lnTo>
                    <a:lnTo>
                      <a:pt x="0" y="19"/>
                    </a:lnTo>
                    <a:lnTo>
                      <a:pt x="0" y="18"/>
                    </a:lnTo>
                    <a:lnTo>
                      <a:pt x="0" y="17"/>
                    </a:lnTo>
                    <a:lnTo>
                      <a:pt x="0" y="16"/>
                    </a:lnTo>
                    <a:lnTo>
                      <a:pt x="1" y="15"/>
                    </a:lnTo>
                    <a:lnTo>
                      <a:pt x="1" y="14"/>
                    </a:lnTo>
                    <a:lnTo>
                      <a:pt x="1" y="13"/>
                    </a:lnTo>
                    <a:lnTo>
                      <a:pt x="1" y="12"/>
                    </a:lnTo>
                    <a:lnTo>
                      <a:pt x="2" y="11"/>
                    </a:lnTo>
                    <a:lnTo>
                      <a:pt x="2" y="10"/>
                    </a:lnTo>
                    <a:lnTo>
                      <a:pt x="2" y="9"/>
                    </a:lnTo>
                    <a:lnTo>
                      <a:pt x="3" y="8"/>
                    </a:lnTo>
                    <a:lnTo>
                      <a:pt x="3" y="7"/>
                    </a:lnTo>
                    <a:lnTo>
                      <a:pt x="4" y="6"/>
                    </a:lnTo>
                    <a:lnTo>
                      <a:pt x="4" y="5"/>
                    </a:lnTo>
                    <a:lnTo>
                      <a:pt x="5" y="4"/>
                    </a:lnTo>
                    <a:lnTo>
                      <a:pt x="5" y="3"/>
                    </a:lnTo>
                    <a:lnTo>
                      <a:pt x="6" y="3"/>
                    </a:lnTo>
                    <a:lnTo>
                      <a:pt x="6" y="2"/>
                    </a:lnTo>
                    <a:lnTo>
                      <a:pt x="7" y="1"/>
                    </a:lnTo>
                    <a:lnTo>
                      <a:pt x="8" y="0"/>
                    </a:lnTo>
                    <a:lnTo>
                      <a:pt x="33" y="0"/>
                    </a:lnTo>
                    <a:lnTo>
                      <a:pt x="20" y="4"/>
                    </a:lnTo>
                    <a:lnTo>
                      <a:pt x="19" y="5"/>
                    </a:lnTo>
                    <a:lnTo>
                      <a:pt x="18" y="6"/>
                    </a:lnTo>
                    <a:lnTo>
                      <a:pt x="17" y="7"/>
                    </a:lnTo>
                    <a:lnTo>
                      <a:pt x="16" y="7"/>
                    </a:lnTo>
                    <a:lnTo>
                      <a:pt x="16" y="8"/>
                    </a:lnTo>
                    <a:lnTo>
                      <a:pt x="15" y="9"/>
                    </a:lnTo>
                    <a:lnTo>
                      <a:pt x="11" y="19"/>
                    </a:lnTo>
                    <a:lnTo>
                      <a:pt x="11" y="20"/>
                    </a:lnTo>
                    <a:lnTo>
                      <a:pt x="11" y="21"/>
                    </a:lnTo>
                    <a:lnTo>
                      <a:pt x="11" y="22"/>
                    </a:lnTo>
                    <a:lnTo>
                      <a:pt x="12" y="27"/>
                    </a:lnTo>
                    <a:lnTo>
                      <a:pt x="14" y="32"/>
                    </a:lnTo>
                    <a:lnTo>
                      <a:pt x="14" y="33"/>
                    </a:lnTo>
                    <a:lnTo>
                      <a:pt x="15" y="34"/>
                    </a:lnTo>
                    <a:lnTo>
                      <a:pt x="29" y="43"/>
                    </a:lnTo>
                    <a:lnTo>
                      <a:pt x="30" y="43"/>
                    </a:lnTo>
                    <a:lnTo>
                      <a:pt x="31" y="43"/>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9" name="未知"/>
              <p:cNvSpPr>
                <a:spLocks/>
              </p:cNvSpPr>
              <p:nvPr/>
            </p:nvSpPr>
            <p:spPr bwMode="auto">
              <a:xfrm>
                <a:off x="700" y="700"/>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w 33"/>
                  <a:gd name="T109" fmla="*/ 0 h 43"/>
                  <a:gd name="T110" fmla="*/ 0 w 33"/>
                  <a:gd name="T111" fmla="*/ 0 h 43"/>
                  <a:gd name="T112" fmla="*/ 0 w 33"/>
                  <a:gd name="T113" fmla="*/ 0 h 4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 h="43">
                    <a:moveTo>
                      <a:pt x="0" y="43"/>
                    </a:moveTo>
                    <a:lnTo>
                      <a:pt x="3" y="43"/>
                    </a:lnTo>
                    <a:lnTo>
                      <a:pt x="4" y="43"/>
                    </a:lnTo>
                    <a:lnTo>
                      <a:pt x="5" y="43"/>
                    </a:lnTo>
                    <a:lnTo>
                      <a:pt x="6" y="42"/>
                    </a:lnTo>
                    <a:lnTo>
                      <a:pt x="7" y="42"/>
                    </a:lnTo>
                    <a:lnTo>
                      <a:pt x="8" y="42"/>
                    </a:lnTo>
                    <a:lnTo>
                      <a:pt x="9" y="41"/>
                    </a:lnTo>
                    <a:lnTo>
                      <a:pt x="10" y="41"/>
                    </a:lnTo>
                    <a:lnTo>
                      <a:pt x="16" y="36"/>
                    </a:lnTo>
                    <a:lnTo>
                      <a:pt x="17" y="36"/>
                    </a:lnTo>
                    <a:lnTo>
                      <a:pt x="17" y="35"/>
                    </a:lnTo>
                    <a:lnTo>
                      <a:pt x="18" y="34"/>
                    </a:lnTo>
                    <a:lnTo>
                      <a:pt x="18" y="33"/>
                    </a:lnTo>
                    <a:lnTo>
                      <a:pt x="20" y="29"/>
                    </a:lnTo>
                    <a:lnTo>
                      <a:pt x="21" y="28"/>
                    </a:lnTo>
                    <a:lnTo>
                      <a:pt x="21" y="27"/>
                    </a:lnTo>
                    <a:lnTo>
                      <a:pt x="21" y="26"/>
                    </a:lnTo>
                    <a:lnTo>
                      <a:pt x="21" y="25"/>
                    </a:lnTo>
                    <a:lnTo>
                      <a:pt x="22" y="24"/>
                    </a:lnTo>
                    <a:lnTo>
                      <a:pt x="22" y="23"/>
                    </a:lnTo>
                    <a:lnTo>
                      <a:pt x="22" y="22"/>
                    </a:lnTo>
                    <a:lnTo>
                      <a:pt x="22" y="20"/>
                    </a:lnTo>
                    <a:lnTo>
                      <a:pt x="22" y="19"/>
                    </a:lnTo>
                    <a:lnTo>
                      <a:pt x="21" y="18"/>
                    </a:lnTo>
                    <a:lnTo>
                      <a:pt x="21" y="17"/>
                    </a:lnTo>
                    <a:lnTo>
                      <a:pt x="21" y="16"/>
                    </a:lnTo>
                    <a:lnTo>
                      <a:pt x="21" y="15"/>
                    </a:lnTo>
                    <a:lnTo>
                      <a:pt x="20" y="14"/>
                    </a:lnTo>
                    <a:lnTo>
                      <a:pt x="20" y="13"/>
                    </a:lnTo>
                    <a:lnTo>
                      <a:pt x="18" y="9"/>
                    </a:lnTo>
                    <a:lnTo>
                      <a:pt x="17" y="8"/>
                    </a:lnTo>
                    <a:lnTo>
                      <a:pt x="17" y="7"/>
                    </a:lnTo>
                    <a:lnTo>
                      <a:pt x="16" y="6"/>
                    </a:lnTo>
                    <a:lnTo>
                      <a:pt x="12" y="3"/>
                    </a:lnTo>
                    <a:lnTo>
                      <a:pt x="11" y="3"/>
                    </a:lnTo>
                    <a:lnTo>
                      <a:pt x="10" y="2"/>
                    </a:lnTo>
                    <a:lnTo>
                      <a:pt x="9" y="2"/>
                    </a:lnTo>
                    <a:lnTo>
                      <a:pt x="8" y="1"/>
                    </a:lnTo>
                    <a:lnTo>
                      <a:pt x="7" y="1"/>
                    </a:lnTo>
                    <a:lnTo>
                      <a:pt x="6" y="1"/>
                    </a:lnTo>
                    <a:lnTo>
                      <a:pt x="5" y="0"/>
                    </a:lnTo>
                    <a:lnTo>
                      <a:pt x="4" y="0"/>
                    </a:lnTo>
                    <a:lnTo>
                      <a:pt x="3" y="0"/>
                    </a:lnTo>
                    <a:lnTo>
                      <a:pt x="2" y="0"/>
                    </a:lnTo>
                    <a:lnTo>
                      <a:pt x="1" y="0"/>
                    </a:lnTo>
                    <a:lnTo>
                      <a:pt x="0" y="0"/>
                    </a:lnTo>
                    <a:lnTo>
                      <a:pt x="25" y="0"/>
                    </a:lnTo>
                    <a:lnTo>
                      <a:pt x="26" y="1"/>
                    </a:lnTo>
                    <a:lnTo>
                      <a:pt x="27" y="2"/>
                    </a:lnTo>
                    <a:lnTo>
                      <a:pt x="27" y="3"/>
                    </a:lnTo>
                    <a:lnTo>
                      <a:pt x="28" y="3"/>
                    </a:lnTo>
                    <a:lnTo>
                      <a:pt x="28" y="4"/>
                    </a:lnTo>
                    <a:lnTo>
                      <a:pt x="29" y="5"/>
                    </a:lnTo>
                    <a:lnTo>
                      <a:pt x="29" y="6"/>
                    </a:lnTo>
                    <a:lnTo>
                      <a:pt x="30" y="7"/>
                    </a:lnTo>
                    <a:lnTo>
                      <a:pt x="30" y="8"/>
                    </a:lnTo>
                    <a:lnTo>
                      <a:pt x="31" y="9"/>
                    </a:lnTo>
                    <a:lnTo>
                      <a:pt x="31" y="10"/>
                    </a:lnTo>
                    <a:lnTo>
                      <a:pt x="31" y="11"/>
                    </a:lnTo>
                    <a:lnTo>
                      <a:pt x="32" y="12"/>
                    </a:lnTo>
                    <a:lnTo>
                      <a:pt x="32" y="13"/>
                    </a:lnTo>
                    <a:lnTo>
                      <a:pt x="33" y="17"/>
                    </a:lnTo>
                    <a:lnTo>
                      <a:pt x="33" y="18"/>
                    </a:lnTo>
                    <a:lnTo>
                      <a:pt x="33" y="19"/>
                    </a:lnTo>
                    <a:lnTo>
                      <a:pt x="33" y="20"/>
                    </a:lnTo>
                    <a:lnTo>
                      <a:pt x="33" y="21"/>
                    </a:lnTo>
                    <a:lnTo>
                      <a:pt x="33" y="23"/>
                    </a:lnTo>
                    <a:lnTo>
                      <a:pt x="33" y="24"/>
                    </a:lnTo>
                    <a:lnTo>
                      <a:pt x="33" y="25"/>
                    </a:lnTo>
                    <a:lnTo>
                      <a:pt x="33" y="26"/>
                    </a:lnTo>
                    <a:lnTo>
                      <a:pt x="33" y="27"/>
                    </a:lnTo>
                    <a:lnTo>
                      <a:pt x="32" y="28"/>
                    </a:lnTo>
                    <a:lnTo>
                      <a:pt x="31" y="34"/>
                    </a:lnTo>
                    <a:lnTo>
                      <a:pt x="30" y="35"/>
                    </a:lnTo>
                    <a:lnTo>
                      <a:pt x="30" y="36"/>
                    </a:lnTo>
                    <a:lnTo>
                      <a:pt x="29" y="36"/>
                    </a:lnTo>
                    <a:lnTo>
                      <a:pt x="29" y="37"/>
                    </a:lnTo>
                    <a:lnTo>
                      <a:pt x="29" y="38"/>
                    </a:lnTo>
                    <a:lnTo>
                      <a:pt x="28" y="39"/>
                    </a:lnTo>
                    <a:lnTo>
                      <a:pt x="28" y="40"/>
                    </a:lnTo>
                    <a:lnTo>
                      <a:pt x="27" y="40"/>
                    </a:lnTo>
                    <a:lnTo>
                      <a:pt x="27" y="41"/>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0" name="未知"/>
              <p:cNvSpPr>
                <a:spLocks/>
              </p:cNvSpPr>
              <p:nvPr/>
            </p:nvSpPr>
            <p:spPr bwMode="auto">
              <a:xfrm>
                <a:off x="690" y="695"/>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0" h="12">
                    <a:moveTo>
                      <a:pt x="0" y="12"/>
                    </a:moveTo>
                    <a:lnTo>
                      <a:pt x="1" y="11"/>
                    </a:lnTo>
                    <a:lnTo>
                      <a:pt x="2" y="10"/>
                    </a:lnTo>
                    <a:lnTo>
                      <a:pt x="3" y="9"/>
                    </a:lnTo>
                    <a:lnTo>
                      <a:pt x="4" y="8"/>
                    </a:lnTo>
                    <a:lnTo>
                      <a:pt x="5" y="8"/>
                    </a:lnTo>
                    <a:lnTo>
                      <a:pt x="6" y="7"/>
                    </a:lnTo>
                    <a:lnTo>
                      <a:pt x="7" y="6"/>
                    </a:lnTo>
                    <a:lnTo>
                      <a:pt x="11" y="3"/>
                    </a:lnTo>
                    <a:lnTo>
                      <a:pt x="12" y="3"/>
                    </a:lnTo>
                    <a:lnTo>
                      <a:pt x="14" y="2"/>
                    </a:lnTo>
                    <a:lnTo>
                      <a:pt x="15" y="2"/>
                    </a:lnTo>
                    <a:lnTo>
                      <a:pt x="20" y="1"/>
                    </a:lnTo>
                    <a:lnTo>
                      <a:pt x="21" y="1"/>
                    </a:lnTo>
                    <a:lnTo>
                      <a:pt x="22" y="1"/>
                    </a:lnTo>
                    <a:lnTo>
                      <a:pt x="24" y="0"/>
                    </a:lnTo>
                    <a:lnTo>
                      <a:pt x="25" y="0"/>
                    </a:lnTo>
                    <a:lnTo>
                      <a:pt x="26" y="0"/>
                    </a:lnTo>
                    <a:lnTo>
                      <a:pt x="28" y="1"/>
                    </a:lnTo>
                    <a:lnTo>
                      <a:pt x="29" y="1"/>
                    </a:lnTo>
                    <a:lnTo>
                      <a:pt x="30" y="1"/>
                    </a:lnTo>
                    <a:lnTo>
                      <a:pt x="31" y="1"/>
                    </a:lnTo>
                    <a:lnTo>
                      <a:pt x="33" y="1"/>
                    </a:lnTo>
                    <a:lnTo>
                      <a:pt x="34" y="2"/>
                    </a:lnTo>
                    <a:lnTo>
                      <a:pt x="35" y="2"/>
                    </a:lnTo>
                    <a:lnTo>
                      <a:pt x="36" y="2"/>
                    </a:lnTo>
                    <a:lnTo>
                      <a:pt x="38" y="3"/>
                    </a:lnTo>
                    <a:lnTo>
                      <a:pt x="39" y="3"/>
                    </a:lnTo>
                    <a:lnTo>
                      <a:pt x="40" y="4"/>
                    </a:lnTo>
                    <a:lnTo>
                      <a:pt x="44" y="7"/>
                    </a:lnTo>
                    <a:lnTo>
                      <a:pt x="45" y="8"/>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1" name="未知"/>
              <p:cNvSpPr>
                <a:spLocks/>
              </p:cNvSpPr>
              <p:nvPr/>
            </p:nvSpPr>
            <p:spPr bwMode="auto">
              <a:xfrm>
                <a:off x="691" y="700"/>
                <a:ext cx="17"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37" y="37"/>
                    </a:moveTo>
                    <a:lnTo>
                      <a:pt x="22" y="43"/>
                    </a:lnTo>
                    <a:lnTo>
                      <a:pt x="21" y="43"/>
                    </a:lnTo>
                    <a:lnTo>
                      <a:pt x="0" y="22"/>
                    </a:lnTo>
                    <a:lnTo>
                      <a:pt x="0" y="21"/>
                    </a:lnTo>
                    <a:lnTo>
                      <a:pt x="22" y="0"/>
                    </a:lnTo>
                    <a:lnTo>
                      <a:pt x="23" y="0"/>
                    </a:lnTo>
                    <a:lnTo>
                      <a:pt x="44" y="21"/>
                    </a:lnTo>
                    <a:lnTo>
                      <a:pt x="44" y="23"/>
                    </a:lnTo>
                    <a:lnTo>
                      <a:pt x="37"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2" name="未知"/>
              <p:cNvSpPr>
                <a:spLocks/>
              </p:cNvSpPr>
              <p:nvPr/>
            </p:nvSpPr>
            <p:spPr bwMode="auto">
              <a:xfrm>
                <a:off x="686" y="695"/>
                <a:ext cx="27" cy="27"/>
              </a:xfrm>
              <a:custGeom>
                <a:avLst/>
                <a:gdLst>
                  <a:gd name="T0" fmla="*/ 0 w 66"/>
                  <a:gd name="T1" fmla="*/ 0 h 67"/>
                  <a:gd name="T2" fmla="*/ 0 w 66"/>
                  <a:gd name="T3" fmla="*/ 0 h 67"/>
                  <a:gd name="T4" fmla="*/ 0 w 66"/>
                  <a:gd name="T5" fmla="*/ 0 h 67"/>
                  <a:gd name="T6" fmla="*/ 0 w 66"/>
                  <a:gd name="T7" fmla="*/ 0 h 67"/>
                  <a:gd name="T8" fmla="*/ 0 w 66"/>
                  <a:gd name="T9" fmla="*/ 0 h 67"/>
                  <a:gd name="T10" fmla="*/ 0 w 66"/>
                  <a:gd name="T11" fmla="*/ 0 h 67"/>
                  <a:gd name="T12" fmla="*/ 0 w 66"/>
                  <a:gd name="T13" fmla="*/ 0 h 67"/>
                  <a:gd name="T14" fmla="*/ 0 w 66"/>
                  <a:gd name="T15" fmla="*/ 0 h 67"/>
                  <a:gd name="T16" fmla="*/ 0 w 66"/>
                  <a:gd name="T17" fmla="*/ 0 h 67"/>
                  <a:gd name="T18" fmla="*/ 0 w 66"/>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7">
                    <a:moveTo>
                      <a:pt x="56" y="10"/>
                    </a:moveTo>
                    <a:lnTo>
                      <a:pt x="33" y="0"/>
                    </a:lnTo>
                    <a:lnTo>
                      <a:pt x="32" y="0"/>
                    </a:lnTo>
                    <a:lnTo>
                      <a:pt x="0" y="33"/>
                    </a:lnTo>
                    <a:lnTo>
                      <a:pt x="0" y="36"/>
                    </a:lnTo>
                    <a:lnTo>
                      <a:pt x="33" y="67"/>
                    </a:lnTo>
                    <a:lnTo>
                      <a:pt x="34" y="67"/>
                    </a:lnTo>
                    <a:lnTo>
                      <a:pt x="66" y="34"/>
                    </a:lnTo>
                    <a:lnTo>
                      <a:pt x="66" y="32"/>
                    </a:lnTo>
                    <a:lnTo>
                      <a:pt x="56" y="1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3" name="未知"/>
              <p:cNvSpPr>
                <a:spLocks/>
              </p:cNvSpPr>
              <p:nvPr/>
            </p:nvSpPr>
            <p:spPr bwMode="auto">
              <a:xfrm>
                <a:off x="725" y="635"/>
                <a:ext cx="43" cy="44"/>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w 109"/>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2">
                    <a:moveTo>
                      <a:pt x="24" y="85"/>
                    </a:moveTo>
                    <a:lnTo>
                      <a:pt x="66" y="40"/>
                    </a:lnTo>
                    <a:lnTo>
                      <a:pt x="67" y="37"/>
                    </a:lnTo>
                    <a:lnTo>
                      <a:pt x="109" y="112"/>
                    </a:lnTo>
                    <a:lnTo>
                      <a:pt x="67" y="37"/>
                    </a:lnTo>
                    <a:lnTo>
                      <a:pt x="67" y="36"/>
                    </a:lnTo>
                    <a:lnTo>
                      <a:pt x="66" y="35"/>
                    </a:lnTo>
                    <a:lnTo>
                      <a:pt x="65" y="35"/>
                    </a:lnTo>
                    <a:lnTo>
                      <a:pt x="64" y="35"/>
                    </a:lnTo>
                    <a:lnTo>
                      <a:pt x="18" y="74"/>
                    </a:lnTo>
                    <a:lnTo>
                      <a:pt x="0" y="0"/>
                    </a:lnTo>
                    <a:lnTo>
                      <a:pt x="18" y="74"/>
                    </a:lnTo>
                    <a:lnTo>
                      <a:pt x="23"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4" name="未知"/>
              <p:cNvSpPr>
                <a:spLocks/>
              </p:cNvSpPr>
              <p:nvPr/>
            </p:nvSpPr>
            <p:spPr bwMode="auto">
              <a:xfrm>
                <a:off x="712" y="647"/>
                <a:ext cx="26" cy="3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7" y="58"/>
                    </a:moveTo>
                    <a:lnTo>
                      <a:pt x="55" y="54"/>
                    </a:lnTo>
                    <a:lnTo>
                      <a:pt x="66" y="93"/>
                    </a:lnTo>
                    <a:lnTo>
                      <a:pt x="55" y="54"/>
                    </a:lnTo>
                    <a:lnTo>
                      <a:pt x="50" y="42"/>
                    </a:lnTo>
                    <a:lnTo>
                      <a:pt x="43" y="55"/>
                    </a:lnTo>
                    <a:lnTo>
                      <a:pt x="0" y="0"/>
                    </a:lnTo>
                    <a:lnTo>
                      <a:pt x="43" y="55"/>
                    </a:lnTo>
                    <a:lnTo>
                      <a:pt x="43" y="56"/>
                    </a:lnTo>
                    <a:lnTo>
                      <a:pt x="46" y="58"/>
                    </a:lnTo>
                    <a:lnTo>
                      <a:pt x="47"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5" name="未知"/>
              <p:cNvSpPr>
                <a:spLocks/>
              </p:cNvSpPr>
              <p:nvPr/>
            </p:nvSpPr>
            <p:spPr bwMode="auto">
              <a:xfrm>
                <a:off x="729" y="649"/>
                <a:ext cx="23"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30" y="36"/>
                    </a:moveTo>
                    <a:lnTo>
                      <a:pt x="3" y="55"/>
                    </a:lnTo>
                    <a:lnTo>
                      <a:pt x="2" y="55"/>
                    </a:lnTo>
                    <a:lnTo>
                      <a:pt x="0" y="52"/>
                    </a:lnTo>
                    <a:lnTo>
                      <a:pt x="41" y="7"/>
                    </a:lnTo>
                    <a:lnTo>
                      <a:pt x="54" y="0"/>
                    </a:lnTo>
                    <a:lnTo>
                      <a:pt x="55" y="0"/>
                    </a:lnTo>
                    <a:lnTo>
                      <a:pt x="56" y="1"/>
                    </a:lnTo>
                    <a:lnTo>
                      <a:pt x="56" y="2"/>
                    </a:lnTo>
                    <a:lnTo>
                      <a:pt x="56" y="3"/>
                    </a:lnTo>
                    <a:lnTo>
                      <a:pt x="30" y="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6" name="未知"/>
              <p:cNvSpPr>
                <a:spLocks/>
              </p:cNvSpPr>
              <p:nvPr/>
            </p:nvSpPr>
            <p:spPr bwMode="auto">
              <a:xfrm>
                <a:off x="700" y="628"/>
                <a:ext cx="110" cy="110"/>
              </a:xfrm>
              <a:custGeom>
                <a:avLst/>
                <a:gdLst>
                  <a:gd name="T0" fmla="*/ 0 w 275"/>
                  <a:gd name="T1" fmla="*/ 0 h 276"/>
                  <a:gd name="T2" fmla="*/ 0 w 275"/>
                  <a:gd name="T3" fmla="*/ 0 h 276"/>
                  <a:gd name="T4" fmla="*/ 0 w 275"/>
                  <a:gd name="T5" fmla="*/ 0 h 276"/>
                  <a:gd name="T6" fmla="*/ 0 w 275"/>
                  <a:gd name="T7" fmla="*/ 0 h 276"/>
                  <a:gd name="T8" fmla="*/ 0 w 275"/>
                  <a:gd name="T9" fmla="*/ 0 h 276"/>
                  <a:gd name="T10" fmla="*/ 0 w 275"/>
                  <a:gd name="T11" fmla="*/ 0 h 276"/>
                  <a:gd name="T12" fmla="*/ 0 w 275"/>
                  <a:gd name="T13" fmla="*/ 0 h 276"/>
                  <a:gd name="T14" fmla="*/ 0 w 275"/>
                  <a:gd name="T15" fmla="*/ 0 h 276"/>
                  <a:gd name="T16" fmla="*/ 0 w 275"/>
                  <a:gd name="T17" fmla="*/ 0 h 276"/>
                  <a:gd name="T18" fmla="*/ 0 w 275"/>
                  <a:gd name="T19" fmla="*/ 0 h 276"/>
                  <a:gd name="T20" fmla="*/ 0 w 275"/>
                  <a:gd name="T21" fmla="*/ 0 h 276"/>
                  <a:gd name="T22" fmla="*/ 0 w 275"/>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 h="276">
                    <a:moveTo>
                      <a:pt x="243" y="242"/>
                    </a:moveTo>
                    <a:lnTo>
                      <a:pt x="256" y="232"/>
                    </a:lnTo>
                    <a:lnTo>
                      <a:pt x="275" y="276"/>
                    </a:lnTo>
                    <a:lnTo>
                      <a:pt x="256" y="232"/>
                    </a:lnTo>
                    <a:lnTo>
                      <a:pt x="44" y="19"/>
                    </a:lnTo>
                    <a:lnTo>
                      <a:pt x="33" y="34"/>
                    </a:lnTo>
                    <a:lnTo>
                      <a:pt x="0" y="0"/>
                    </a:lnTo>
                    <a:lnTo>
                      <a:pt x="33" y="34"/>
                    </a:lnTo>
                    <a:lnTo>
                      <a:pt x="33" y="36"/>
                    </a:lnTo>
                    <a:lnTo>
                      <a:pt x="222" y="233"/>
                    </a:lnTo>
                    <a:lnTo>
                      <a:pt x="242" y="243"/>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7" name="未知"/>
              <p:cNvSpPr>
                <a:spLocks/>
              </p:cNvSpPr>
              <p:nvPr/>
            </p:nvSpPr>
            <p:spPr bwMode="auto">
              <a:xfrm>
                <a:off x="709" y="624"/>
                <a:ext cx="105" cy="104"/>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32" y="241"/>
                    </a:moveTo>
                    <a:lnTo>
                      <a:pt x="233" y="239"/>
                    </a:lnTo>
                    <a:lnTo>
                      <a:pt x="233" y="237"/>
                    </a:lnTo>
                    <a:lnTo>
                      <a:pt x="262" y="261"/>
                    </a:lnTo>
                    <a:lnTo>
                      <a:pt x="233" y="237"/>
                    </a:lnTo>
                    <a:lnTo>
                      <a:pt x="232" y="236"/>
                    </a:lnTo>
                    <a:lnTo>
                      <a:pt x="44" y="38"/>
                    </a:lnTo>
                    <a:lnTo>
                      <a:pt x="24" y="29"/>
                    </a:lnTo>
                    <a:lnTo>
                      <a:pt x="22" y="29"/>
                    </a:lnTo>
                    <a:lnTo>
                      <a:pt x="21" y="29"/>
                    </a:lnTo>
                    <a:lnTo>
                      <a:pt x="20" y="29"/>
                    </a:lnTo>
                    <a:lnTo>
                      <a:pt x="0" y="0"/>
                    </a:lnTo>
                    <a:lnTo>
                      <a:pt x="20" y="29"/>
                    </a:lnTo>
                    <a:lnTo>
                      <a:pt x="232" y="242"/>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8" name="未知"/>
              <p:cNvSpPr>
                <a:spLocks/>
              </p:cNvSpPr>
              <p:nvPr/>
            </p:nvSpPr>
            <p:spPr bwMode="auto">
              <a:xfrm>
                <a:off x="713" y="635"/>
                <a:ext cx="89"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19"/>
                    </a:moveTo>
                    <a:lnTo>
                      <a:pt x="224" y="208"/>
                    </a:lnTo>
                    <a:lnTo>
                      <a:pt x="223" y="207"/>
                    </a:lnTo>
                    <a:lnTo>
                      <a:pt x="35" y="9"/>
                    </a:lnTo>
                    <a:lnTo>
                      <a:pt x="15" y="0"/>
                    </a:lnTo>
                    <a:lnTo>
                      <a:pt x="13" y="0"/>
                    </a:lnTo>
                    <a:lnTo>
                      <a:pt x="0" y="15"/>
                    </a:lnTo>
                    <a:lnTo>
                      <a:pt x="0" y="17"/>
                    </a:lnTo>
                    <a:lnTo>
                      <a:pt x="189" y="214"/>
                    </a:lnTo>
                    <a:lnTo>
                      <a:pt x="209" y="224"/>
                    </a:lnTo>
                    <a:lnTo>
                      <a:pt x="210" y="223"/>
                    </a:lnTo>
                    <a:lnTo>
                      <a:pt x="220"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9" name="未知"/>
              <p:cNvSpPr>
                <a:spLocks/>
              </p:cNvSpPr>
              <p:nvPr/>
            </p:nvSpPr>
            <p:spPr bwMode="auto">
              <a:xfrm>
                <a:off x="754" y="66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0" name="未知"/>
              <p:cNvSpPr>
                <a:spLocks/>
              </p:cNvSpPr>
              <p:nvPr/>
            </p:nvSpPr>
            <p:spPr bwMode="auto">
              <a:xfrm>
                <a:off x="753" y="66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1" name="未知"/>
              <p:cNvSpPr>
                <a:spLocks/>
              </p:cNvSpPr>
              <p:nvPr/>
            </p:nvSpPr>
            <p:spPr bwMode="auto">
              <a:xfrm>
                <a:off x="774" y="687"/>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2" name="未知"/>
              <p:cNvSpPr>
                <a:spLocks/>
              </p:cNvSpPr>
              <p:nvPr/>
            </p:nvSpPr>
            <p:spPr bwMode="auto">
              <a:xfrm>
                <a:off x="773" y="687"/>
                <a:ext cx="3" cy="23"/>
              </a:xfrm>
              <a:custGeom>
                <a:avLst/>
                <a:gdLst>
                  <a:gd name="T0" fmla="*/ 1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3" name="未知"/>
              <p:cNvSpPr>
                <a:spLocks/>
              </p:cNvSpPr>
              <p:nvPr/>
            </p:nvSpPr>
            <p:spPr bwMode="auto">
              <a:xfrm>
                <a:off x="785" y="6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4" name="未知"/>
              <p:cNvSpPr>
                <a:spLocks/>
              </p:cNvSpPr>
              <p:nvPr/>
            </p:nvSpPr>
            <p:spPr bwMode="auto">
              <a:xfrm>
                <a:off x="784" y="6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5" name="未知"/>
              <p:cNvSpPr>
                <a:spLocks/>
              </p:cNvSpPr>
              <p:nvPr/>
            </p:nvSpPr>
            <p:spPr bwMode="auto">
              <a:xfrm>
                <a:off x="764" y="6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6" name="未知"/>
              <p:cNvSpPr>
                <a:spLocks/>
              </p:cNvSpPr>
              <p:nvPr/>
            </p:nvSpPr>
            <p:spPr bwMode="auto">
              <a:xfrm>
                <a:off x="763" y="6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7" name="未知"/>
              <p:cNvSpPr>
                <a:spLocks/>
              </p:cNvSpPr>
              <p:nvPr/>
            </p:nvSpPr>
            <p:spPr bwMode="auto">
              <a:xfrm>
                <a:off x="745" y="6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8" name="未知"/>
              <p:cNvSpPr>
                <a:spLocks/>
              </p:cNvSpPr>
              <p:nvPr/>
            </p:nvSpPr>
            <p:spPr bwMode="auto">
              <a:xfrm>
                <a:off x="744" y="6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09" name="未知"/>
              <p:cNvSpPr>
                <a:spLocks/>
              </p:cNvSpPr>
              <p:nvPr/>
            </p:nvSpPr>
            <p:spPr bwMode="auto">
              <a:xfrm>
                <a:off x="745" y="695"/>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0" y="546"/>
                    </a:moveTo>
                    <a:lnTo>
                      <a:pt x="591" y="512"/>
                    </a:lnTo>
                    <a:lnTo>
                      <a:pt x="593" y="490"/>
                    </a:lnTo>
                    <a:lnTo>
                      <a:pt x="627" y="627"/>
                    </a:lnTo>
                    <a:lnTo>
                      <a:pt x="593" y="490"/>
                    </a:lnTo>
                    <a:lnTo>
                      <a:pt x="593" y="486"/>
                    </a:lnTo>
                    <a:lnTo>
                      <a:pt x="180" y="68"/>
                    </a:lnTo>
                    <a:lnTo>
                      <a:pt x="132" y="32"/>
                    </a:lnTo>
                    <a:lnTo>
                      <a:pt x="129" y="32"/>
                    </a:lnTo>
                    <a:lnTo>
                      <a:pt x="126" y="32"/>
                    </a:lnTo>
                    <a:lnTo>
                      <a:pt x="80" y="72"/>
                    </a:lnTo>
                    <a:lnTo>
                      <a:pt x="78" y="82"/>
                    </a:lnTo>
                    <a:lnTo>
                      <a:pt x="0" y="0"/>
                    </a:lnTo>
                    <a:lnTo>
                      <a:pt x="78" y="82"/>
                    </a:lnTo>
                    <a:lnTo>
                      <a:pt x="79" y="85"/>
                    </a:lnTo>
                    <a:lnTo>
                      <a:pt x="499" y="534"/>
                    </a:lnTo>
                    <a:lnTo>
                      <a:pt x="537" y="546"/>
                    </a:lnTo>
                    <a:lnTo>
                      <a:pt x="540"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0" name="未知"/>
              <p:cNvSpPr>
                <a:spLocks/>
              </p:cNvSpPr>
              <p:nvPr/>
            </p:nvSpPr>
            <p:spPr bwMode="auto">
              <a:xfrm>
                <a:off x="790" y="676"/>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1" name="未知"/>
              <p:cNvSpPr>
                <a:spLocks/>
              </p:cNvSpPr>
              <p:nvPr/>
            </p:nvSpPr>
            <p:spPr bwMode="auto">
              <a:xfrm>
                <a:off x="709" y="681"/>
                <a:ext cx="101" cy="101"/>
              </a:xfrm>
              <a:custGeom>
                <a:avLst/>
                <a:gdLst>
                  <a:gd name="T0" fmla="*/ 0 w 253"/>
                  <a:gd name="T1" fmla="*/ 0 h 252"/>
                  <a:gd name="T2" fmla="*/ 0 w 253"/>
                  <a:gd name="T3" fmla="*/ 0 h 252"/>
                  <a:gd name="T4" fmla="*/ 0 w 253"/>
                  <a:gd name="T5" fmla="*/ 0 h 252"/>
                  <a:gd name="T6" fmla="*/ 0 w 253"/>
                  <a:gd name="T7" fmla="*/ 0 h 252"/>
                  <a:gd name="T8" fmla="*/ 0 w 253"/>
                  <a:gd name="T9" fmla="*/ 0 h 252"/>
                  <a:gd name="T10" fmla="*/ 0 w 253"/>
                  <a:gd name="T11" fmla="*/ 0 h 252"/>
                  <a:gd name="T12" fmla="*/ 0 w 253"/>
                  <a:gd name="T13" fmla="*/ 0 h 252"/>
                  <a:gd name="T14" fmla="*/ 0 w 253"/>
                  <a:gd name="T15" fmla="*/ 0 h 252"/>
                  <a:gd name="T16" fmla="*/ 0 w 253"/>
                  <a:gd name="T17" fmla="*/ 0 h 252"/>
                  <a:gd name="T18" fmla="*/ 0 w 253"/>
                  <a:gd name="T19" fmla="*/ 0 h 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2">
                    <a:moveTo>
                      <a:pt x="143" y="124"/>
                    </a:moveTo>
                    <a:lnTo>
                      <a:pt x="234" y="97"/>
                    </a:lnTo>
                    <a:lnTo>
                      <a:pt x="253" y="252"/>
                    </a:lnTo>
                    <a:lnTo>
                      <a:pt x="234" y="97"/>
                    </a:lnTo>
                    <a:lnTo>
                      <a:pt x="158" y="21"/>
                    </a:lnTo>
                    <a:lnTo>
                      <a:pt x="21" y="151"/>
                    </a:lnTo>
                    <a:lnTo>
                      <a:pt x="0" y="0"/>
                    </a:lnTo>
                    <a:lnTo>
                      <a:pt x="21" y="151"/>
                    </a:lnTo>
                    <a:lnTo>
                      <a:pt x="47" y="170"/>
                    </a:lnTo>
                    <a:lnTo>
                      <a:pt x="143"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2" name="未知"/>
              <p:cNvSpPr>
                <a:spLocks/>
              </p:cNvSpPr>
              <p:nvPr/>
            </p:nvSpPr>
            <p:spPr bwMode="auto">
              <a:xfrm>
                <a:off x="764" y="65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09" y="142"/>
                    </a:moveTo>
                    <a:lnTo>
                      <a:pt x="175" y="175"/>
                    </a:lnTo>
                    <a:lnTo>
                      <a:pt x="109" y="142"/>
                    </a:lnTo>
                    <a:lnTo>
                      <a:pt x="47" y="55"/>
                    </a:lnTo>
                    <a:lnTo>
                      <a:pt x="21" y="80"/>
                    </a:lnTo>
                    <a:lnTo>
                      <a:pt x="0" y="0"/>
                    </a:lnTo>
                    <a:lnTo>
                      <a:pt x="21" y="80"/>
                    </a:lnTo>
                    <a:lnTo>
                      <a:pt x="97" y="156"/>
                    </a:lnTo>
                    <a:lnTo>
                      <a:pt x="109"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3" name="未知"/>
              <p:cNvSpPr>
                <a:spLocks/>
              </p:cNvSpPr>
              <p:nvPr/>
            </p:nvSpPr>
            <p:spPr bwMode="auto">
              <a:xfrm>
                <a:off x="717" y="680"/>
                <a:ext cx="90" cy="69"/>
              </a:xfrm>
              <a:custGeom>
                <a:avLst/>
                <a:gdLst>
                  <a:gd name="T0" fmla="*/ 0 w 225"/>
                  <a:gd name="T1" fmla="*/ 0 h 174"/>
                  <a:gd name="T2" fmla="*/ 0 w 225"/>
                  <a:gd name="T3" fmla="*/ 0 h 174"/>
                  <a:gd name="T4" fmla="*/ 0 w 225"/>
                  <a:gd name="T5" fmla="*/ 0 h 174"/>
                  <a:gd name="T6" fmla="*/ 0 w 225"/>
                  <a:gd name="T7" fmla="*/ 0 h 174"/>
                  <a:gd name="T8" fmla="*/ 0 w 225"/>
                  <a:gd name="T9" fmla="*/ 0 h 174"/>
                  <a:gd name="T10" fmla="*/ 0 w 225"/>
                  <a:gd name="T11" fmla="*/ 0 h 174"/>
                  <a:gd name="T12" fmla="*/ 0 w 225"/>
                  <a:gd name="T13" fmla="*/ 0 h 174"/>
                  <a:gd name="T14" fmla="*/ 0 w 225"/>
                  <a:gd name="T15" fmla="*/ 0 h 174"/>
                  <a:gd name="T16" fmla="*/ 0 w 22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5" h="174">
                    <a:moveTo>
                      <a:pt x="225" y="87"/>
                    </a:moveTo>
                    <a:lnTo>
                      <a:pt x="174" y="142"/>
                    </a:lnTo>
                    <a:lnTo>
                      <a:pt x="169" y="141"/>
                    </a:lnTo>
                    <a:lnTo>
                      <a:pt x="165" y="140"/>
                    </a:lnTo>
                    <a:lnTo>
                      <a:pt x="122" y="128"/>
                    </a:lnTo>
                    <a:lnTo>
                      <a:pt x="26" y="174"/>
                    </a:lnTo>
                    <a:lnTo>
                      <a:pt x="0" y="155"/>
                    </a:lnTo>
                    <a:lnTo>
                      <a:pt x="163" y="0"/>
                    </a:lnTo>
                    <a:lnTo>
                      <a:pt x="225"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4" name="未知"/>
              <p:cNvSpPr>
                <a:spLocks/>
              </p:cNvSpPr>
              <p:nvPr/>
            </p:nvSpPr>
            <p:spPr bwMode="auto">
              <a:xfrm>
                <a:off x="661" y="685"/>
                <a:ext cx="6" cy="6"/>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7"/>
                    </a:moveTo>
                    <a:lnTo>
                      <a:pt x="15" y="16"/>
                    </a:lnTo>
                    <a:lnTo>
                      <a:pt x="0" y="0"/>
                    </a:lnTo>
                    <a:lnTo>
                      <a:pt x="1" y="2"/>
                    </a:lnTo>
                    <a:lnTo>
                      <a:pt x="1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 name="未知"/>
              <p:cNvSpPr>
                <a:spLocks/>
              </p:cNvSpPr>
              <p:nvPr/>
            </p:nvSpPr>
            <p:spPr bwMode="auto">
              <a:xfrm>
                <a:off x="638" y="608"/>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6"/>
                    </a:moveTo>
                    <a:lnTo>
                      <a:pt x="115" y="160"/>
                    </a:lnTo>
                    <a:lnTo>
                      <a:pt x="165" y="115"/>
                    </a:lnTo>
                    <a:lnTo>
                      <a:pt x="181" y="108"/>
                    </a:lnTo>
                    <a:lnTo>
                      <a:pt x="230" y="157"/>
                    </a:lnTo>
                    <a:lnTo>
                      <a:pt x="261" y="125"/>
                    </a:lnTo>
                    <a:lnTo>
                      <a:pt x="279" y="279"/>
                    </a:lnTo>
                    <a:lnTo>
                      <a:pt x="261" y="125"/>
                    </a:lnTo>
                    <a:lnTo>
                      <a:pt x="164" y="29"/>
                    </a:lnTo>
                    <a:lnTo>
                      <a:pt x="156" y="35"/>
                    </a:lnTo>
                    <a:lnTo>
                      <a:pt x="147" y="43"/>
                    </a:lnTo>
                    <a:lnTo>
                      <a:pt x="103" y="87"/>
                    </a:lnTo>
                    <a:lnTo>
                      <a:pt x="63" y="141"/>
                    </a:lnTo>
                    <a:lnTo>
                      <a:pt x="50" y="176"/>
                    </a:lnTo>
                    <a:lnTo>
                      <a:pt x="0" y="0"/>
                    </a:lnTo>
                    <a:lnTo>
                      <a:pt x="50" y="176"/>
                    </a:lnTo>
                    <a:lnTo>
                      <a:pt x="50" y="177"/>
                    </a:lnTo>
                    <a:lnTo>
                      <a:pt x="72" y="207"/>
                    </a:lnTo>
                    <a:lnTo>
                      <a:pt x="73"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 name="未知"/>
              <p:cNvSpPr>
                <a:spLocks/>
              </p:cNvSpPr>
              <p:nvPr/>
            </p:nvSpPr>
            <p:spPr bwMode="auto">
              <a:xfrm>
                <a:off x="692" y="585"/>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59" y="71"/>
                    </a:lnTo>
                    <a:lnTo>
                      <a:pt x="50" y="74"/>
                    </a:lnTo>
                    <a:lnTo>
                      <a:pt x="41" y="80"/>
                    </a:lnTo>
                    <a:lnTo>
                      <a:pt x="31" y="86"/>
                    </a:lnTo>
                    <a:lnTo>
                      <a:pt x="29" y="87"/>
                    </a:lnTo>
                    <a:lnTo>
                      <a:pt x="0" y="0"/>
                    </a:lnTo>
                    <a:lnTo>
                      <a:pt x="29" y="87"/>
                    </a:lnTo>
                    <a:lnTo>
                      <a:pt x="126" y="183"/>
                    </a:lnTo>
                    <a:lnTo>
                      <a:pt x="148"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 name="未知"/>
              <p:cNvSpPr>
                <a:spLocks/>
              </p:cNvSpPr>
              <p:nvPr/>
            </p:nvSpPr>
            <p:spPr bwMode="auto">
              <a:xfrm>
                <a:off x="658" y="613"/>
                <a:ext cx="94" cy="78"/>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5"/>
                    </a:lnTo>
                    <a:lnTo>
                      <a:pt x="70" y="58"/>
                    </a:lnTo>
                    <a:lnTo>
                      <a:pt x="116" y="17"/>
                    </a:lnTo>
                    <a:lnTo>
                      <a:pt x="153" y="0"/>
                    </a:lnTo>
                    <a:lnTo>
                      <a:pt x="162" y="0"/>
                    </a:lnTo>
                    <a:lnTo>
                      <a:pt x="212" y="44"/>
                    </a:lnTo>
                    <a:lnTo>
                      <a:pt x="233" y="91"/>
                    </a:lnTo>
                    <a:lnTo>
                      <a:pt x="180" y="146"/>
                    </a:lnTo>
                    <a:lnTo>
                      <a:pt x="131" y="97"/>
                    </a:lnTo>
                    <a:lnTo>
                      <a:pt x="126" y="98"/>
                    </a:lnTo>
                    <a:lnTo>
                      <a:pt x="72" y="141"/>
                    </a:lnTo>
                    <a:lnTo>
                      <a:pt x="29" y="187"/>
                    </a:lnTo>
                    <a:lnTo>
                      <a:pt x="21"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8" name="未知"/>
              <p:cNvSpPr>
                <a:spLocks/>
              </p:cNvSpPr>
              <p:nvPr/>
            </p:nvSpPr>
            <p:spPr bwMode="auto">
              <a:xfrm>
                <a:off x="751" y="691"/>
                <a:ext cx="70" cy="69"/>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7"/>
                    </a:lnTo>
                    <a:lnTo>
                      <a:pt x="175" y="174"/>
                    </a:lnTo>
                    <a:lnTo>
                      <a:pt x="144" y="57"/>
                    </a:lnTo>
                    <a:lnTo>
                      <a:pt x="143" y="55"/>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9" name="未知"/>
              <p:cNvSpPr>
                <a:spLocks/>
              </p:cNvSpPr>
              <p:nvPr/>
            </p:nvSpPr>
            <p:spPr bwMode="auto">
              <a:xfrm>
                <a:off x="948" y="881"/>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3" y="0"/>
                    </a:moveTo>
                    <a:lnTo>
                      <a:pt x="41" y="22"/>
                    </a:lnTo>
                    <a:lnTo>
                      <a:pt x="41" y="23"/>
                    </a:lnTo>
                    <a:lnTo>
                      <a:pt x="20" y="42"/>
                    </a:lnTo>
                    <a:lnTo>
                      <a:pt x="18" y="42"/>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0" name="未知"/>
              <p:cNvSpPr>
                <a:spLocks/>
              </p:cNvSpPr>
              <p:nvPr/>
            </p:nvSpPr>
            <p:spPr bwMode="auto">
              <a:xfrm>
                <a:off x="948" y="881"/>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35" y="36"/>
                    </a:moveTo>
                    <a:lnTo>
                      <a:pt x="20" y="42"/>
                    </a:lnTo>
                    <a:lnTo>
                      <a:pt x="18" y="42"/>
                    </a:lnTo>
                    <a:lnTo>
                      <a:pt x="0" y="20"/>
                    </a:lnTo>
                    <a:lnTo>
                      <a:pt x="0" y="19"/>
                    </a:lnTo>
                    <a:lnTo>
                      <a:pt x="21" y="0"/>
                    </a:lnTo>
                    <a:lnTo>
                      <a:pt x="23" y="0"/>
                    </a:lnTo>
                    <a:lnTo>
                      <a:pt x="41" y="22"/>
                    </a:lnTo>
                    <a:lnTo>
                      <a:pt x="41"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1" name="未知"/>
              <p:cNvSpPr>
                <a:spLocks/>
              </p:cNvSpPr>
              <p:nvPr/>
            </p:nvSpPr>
            <p:spPr bwMode="auto">
              <a:xfrm>
                <a:off x="486" y="93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9"/>
                    </a:moveTo>
                    <a:lnTo>
                      <a:pt x="38" y="47"/>
                    </a:lnTo>
                    <a:lnTo>
                      <a:pt x="0" y="8"/>
                    </a:lnTo>
                    <a:lnTo>
                      <a:pt x="8" y="0"/>
                    </a:lnTo>
                    <a:lnTo>
                      <a:pt x="46"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2" name="未知"/>
              <p:cNvSpPr>
                <a:spLocks/>
              </p:cNvSpPr>
              <p:nvPr/>
            </p:nvSpPr>
            <p:spPr bwMode="auto">
              <a:xfrm>
                <a:off x="486" y="934"/>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8"/>
                    </a:moveTo>
                    <a:lnTo>
                      <a:pt x="38" y="47"/>
                    </a:lnTo>
                    <a:lnTo>
                      <a:pt x="46" y="39"/>
                    </a:lnTo>
                    <a:lnTo>
                      <a:pt x="8" y="0"/>
                    </a:lnTo>
                    <a:lnTo>
                      <a:pt x="0"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3" name="Rectangle 133"/>
              <p:cNvSpPr>
                <a:spLocks noChangeArrowheads="1"/>
              </p:cNvSpPr>
              <p:nvPr/>
            </p:nvSpPr>
            <p:spPr bwMode="auto">
              <a:xfrm>
                <a:off x="491" y="925"/>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4" name="Rectangle 134"/>
              <p:cNvSpPr>
                <a:spLocks/>
              </p:cNvSpPr>
              <p:nvPr/>
            </p:nvSpPr>
            <p:spPr bwMode="auto">
              <a:xfrm>
                <a:off x="491" y="925"/>
                <a:ext cx="21"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5" name="未知"/>
              <p:cNvSpPr>
                <a:spLocks/>
              </p:cNvSpPr>
              <p:nvPr/>
            </p:nvSpPr>
            <p:spPr bwMode="auto">
              <a:xfrm>
                <a:off x="486" y="9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26" name="未知"/>
              <p:cNvSpPr>
                <a:spLocks/>
              </p:cNvSpPr>
              <p:nvPr/>
            </p:nvSpPr>
            <p:spPr bwMode="auto">
              <a:xfrm>
                <a:off x="486" y="903"/>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8" y="47"/>
                    </a:moveTo>
                    <a:lnTo>
                      <a:pt x="46" y="8"/>
                    </a:lnTo>
                    <a:lnTo>
                      <a:pt x="38" y="0"/>
                    </a:lnTo>
                    <a:lnTo>
                      <a:pt x="0" y="39"/>
                    </a:lnTo>
                    <a:lnTo>
                      <a:pt x="8"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27" name="Rectangle 137"/>
              <p:cNvSpPr>
                <a:spLocks noChangeArrowheads="1"/>
              </p:cNvSpPr>
              <p:nvPr/>
            </p:nvSpPr>
            <p:spPr bwMode="auto">
              <a:xfrm>
                <a:off x="477" y="89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8" name="Rectangle 138"/>
              <p:cNvSpPr>
                <a:spLocks/>
              </p:cNvSpPr>
              <p:nvPr/>
            </p:nvSpPr>
            <p:spPr bwMode="auto">
              <a:xfrm>
                <a:off x="477" y="895"/>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29" name="Rectangle 139"/>
              <p:cNvSpPr>
                <a:spLocks noChangeArrowheads="1"/>
              </p:cNvSpPr>
              <p:nvPr/>
            </p:nvSpPr>
            <p:spPr bwMode="auto">
              <a:xfrm>
                <a:off x="447" y="92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0" name="Rectangle 140"/>
              <p:cNvSpPr>
                <a:spLocks/>
              </p:cNvSpPr>
              <p:nvPr/>
            </p:nvSpPr>
            <p:spPr bwMode="auto">
              <a:xfrm>
                <a:off x="447" y="925"/>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1" name="未知"/>
              <p:cNvSpPr>
                <a:spLocks/>
              </p:cNvSpPr>
              <p:nvPr/>
            </p:nvSpPr>
            <p:spPr bwMode="auto">
              <a:xfrm>
                <a:off x="455" y="9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2" name="未知"/>
              <p:cNvSpPr>
                <a:spLocks/>
              </p:cNvSpPr>
              <p:nvPr/>
            </p:nvSpPr>
            <p:spPr bwMode="auto">
              <a:xfrm>
                <a:off x="455" y="93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3" name="Rectangle 143"/>
              <p:cNvSpPr>
                <a:spLocks noChangeArrowheads="1"/>
              </p:cNvSpPr>
              <p:nvPr/>
            </p:nvSpPr>
            <p:spPr bwMode="auto">
              <a:xfrm>
                <a:off x="477" y="938"/>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4" name="Rectangle 144"/>
              <p:cNvSpPr>
                <a:spLocks/>
              </p:cNvSpPr>
              <p:nvPr/>
            </p:nvSpPr>
            <p:spPr bwMode="auto">
              <a:xfrm>
                <a:off x="477" y="938"/>
                <a:ext cx="6" cy="23"/>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35" name="未知"/>
              <p:cNvSpPr>
                <a:spLocks/>
              </p:cNvSpPr>
              <p:nvPr/>
            </p:nvSpPr>
            <p:spPr bwMode="auto">
              <a:xfrm>
                <a:off x="455" y="903"/>
                <a:ext cx="19"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6" name="未知"/>
              <p:cNvSpPr>
                <a:spLocks/>
              </p:cNvSpPr>
              <p:nvPr/>
            </p:nvSpPr>
            <p:spPr bwMode="auto">
              <a:xfrm>
                <a:off x="455" y="903"/>
                <a:ext cx="19"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37" name="未知"/>
              <p:cNvSpPr>
                <a:spLocks/>
              </p:cNvSpPr>
              <p:nvPr/>
            </p:nvSpPr>
            <p:spPr bwMode="auto">
              <a:xfrm>
                <a:off x="459" y="957"/>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17">
                    <a:moveTo>
                      <a:pt x="53" y="17"/>
                    </a:moveTo>
                    <a:lnTo>
                      <a:pt x="35" y="15"/>
                    </a:lnTo>
                    <a:lnTo>
                      <a:pt x="32" y="14"/>
                    </a:lnTo>
                    <a:lnTo>
                      <a:pt x="28" y="13"/>
                    </a:lnTo>
                    <a:lnTo>
                      <a:pt x="25" y="12"/>
                    </a:lnTo>
                    <a:lnTo>
                      <a:pt x="22" y="11"/>
                    </a:lnTo>
                    <a:lnTo>
                      <a:pt x="6" y="4"/>
                    </a:lnTo>
                    <a:lnTo>
                      <a:pt x="3" y="2"/>
                    </a:lnTo>
                    <a:lnTo>
                      <a:pt x="1" y="0"/>
                    </a:lnTo>
                    <a:lnTo>
                      <a:pt x="0" y="0"/>
                    </a:lnTo>
                    <a:lnTo>
                      <a:pt x="105" y="0"/>
                    </a:lnTo>
                    <a:lnTo>
                      <a:pt x="99" y="4"/>
                    </a:lnTo>
                    <a:lnTo>
                      <a:pt x="96" y="5"/>
                    </a:lnTo>
                    <a:lnTo>
                      <a:pt x="83" y="11"/>
                    </a:lnTo>
                    <a:lnTo>
                      <a:pt x="80" y="12"/>
                    </a:lnTo>
                    <a:lnTo>
                      <a:pt x="77" y="13"/>
                    </a:lnTo>
                    <a:lnTo>
                      <a:pt x="67" y="16"/>
                    </a:lnTo>
                    <a:lnTo>
                      <a:pt x="63" y="16"/>
                    </a:lnTo>
                    <a:lnTo>
                      <a:pt x="60" y="16"/>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8" name="未知"/>
              <p:cNvSpPr>
                <a:spLocks/>
              </p:cNvSpPr>
              <p:nvPr/>
            </p:nvSpPr>
            <p:spPr bwMode="auto">
              <a:xfrm>
                <a:off x="444" y="899"/>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9" h="144">
                    <a:moveTo>
                      <a:pt x="36" y="144"/>
                    </a:moveTo>
                    <a:lnTo>
                      <a:pt x="36" y="143"/>
                    </a:lnTo>
                    <a:lnTo>
                      <a:pt x="35" y="143"/>
                    </a:lnTo>
                    <a:lnTo>
                      <a:pt x="34" y="142"/>
                    </a:lnTo>
                    <a:lnTo>
                      <a:pt x="33" y="141"/>
                    </a:lnTo>
                    <a:lnTo>
                      <a:pt x="32" y="140"/>
                    </a:lnTo>
                    <a:lnTo>
                      <a:pt x="31" y="139"/>
                    </a:lnTo>
                    <a:lnTo>
                      <a:pt x="30" y="138"/>
                    </a:lnTo>
                    <a:lnTo>
                      <a:pt x="28" y="137"/>
                    </a:lnTo>
                    <a:lnTo>
                      <a:pt x="27" y="136"/>
                    </a:lnTo>
                    <a:lnTo>
                      <a:pt x="26" y="135"/>
                    </a:lnTo>
                    <a:lnTo>
                      <a:pt x="24" y="133"/>
                    </a:lnTo>
                    <a:lnTo>
                      <a:pt x="23" y="132"/>
                    </a:lnTo>
                    <a:lnTo>
                      <a:pt x="22" y="130"/>
                    </a:lnTo>
                    <a:lnTo>
                      <a:pt x="21" y="129"/>
                    </a:lnTo>
                    <a:lnTo>
                      <a:pt x="20" y="128"/>
                    </a:lnTo>
                    <a:lnTo>
                      <a:pt x="19" y="126"/>
                    </a:lnTo>
                    <a:lnTo>
                      <a:pt x="17" y="125"/>
                    </a:lnTo>
                    <a:lnTo>
                      <a:pt x="17" y="124"/>
                    </a:lnTo>
                    <a:lnTo>
                      <a:pt x="16" y="123"/>
                    </a:lnTo>
                    <a:lnTo>
                      <a:pt x="14" y="121"/>
                    </a:lnTo>
                    <a:lnTo>
                      <a:pt x="13" y="118"/>
                    </a:lnTo>
                    <a:lnTo>
                      <a:pt x="12" y="116"/>
                    </a:lnTo>
                    <a:lnTo>
                      <a:pt x="11" y="114"/>
                    </a:lnTo>
                    <a:lnTo>
                      <a:pt x="9" y="112"/>
                    </a:lnTo>
                    <a:lnTo>
                      <a:pt x="8" y="109"/>
                    </a:lnTo>
                    <a:lnTo>
                      <a:pt x="7" y="107"/>
                    </a:lnTo>
                    <a:lnTo>
                      <a:pt x="6" y="105"/>
                    </a:lnTo>
                    <a:lnTo>
                      <a:pt x="6" y="104"/>
                    </a:lnTo>
                    <a:lnTo>
                      <a:pt x="5" y="102"/>
                    </a:lnTo>
                    <a:lnTo>
                      <a:pt x="4" y="99"/>
                    </a:lnTo>
                    <a:lnTo>
                      <a:pt x="3" y="97"/>
                    </a:lnTo>
                    <a:lnTo>
                      <a:pt x="3" y="94"/>
                    </a:lnTo>
                    <a:lnTo>
                      <a:pt x="2" y="92"/>
                    </a:lnTo>
                    <a:lnTo>
                      <a:pt x="2" y="91"/>
                    </a:lnTo>
                    <a:lnTo>
                      <a:pt x="2" y="89"/>
                    </a:lnTo>
                    <a:lnTo>
                      <a:pt x="1" y="86"/>
                    </a:lnTo>
                    <a:lnTo>
                      <a:pt x="1" y="83"/>
                    </a:lnTo>
                    <a:lnTo>
                      <a:pt x="0" y="80"/>
                    </a:lnTo>
                    <a:lnTo>
                      <a:pt x="0" y="79"/>
                    </a:lnTo>
                    <a:lnTo>
                      <a:pt x="0" y="78"/>
                    </a:lnTo>
                    <a:lnTo>
                      <a:pt x="0" y="75"/>
                    </a:lnTo>
                    <a:lnTo>
                      <a:pt x="0" y="72"/>
                    </a:lnTo>
                    <a:lnTo>
                      <a:pt x="0" y="69"/>
                    </a:lnTo>
                    <a:lnTo>
                      <a:pt x="0" y="66"/>
                    </a:lnTo>
                    <a:lnTo>
                      <a:pt x="0" y="65"/>
                    </a:lnTo>
                    <a:lnTo>
                      <a:pt x="0" y="63"/>
                    </a:lnTo>
                    <a:lnTo>
                      <a:pt x="1" y="61"/>
                    </a:lnTo>
                    <a:lnTo>
                      <a:pt x="1" y="58"/>
                    </a:lnTo>
                    <a:lnTo>
                      <a:pt x="2" y="55"/>
                    </a:lnTo>
                    <a:lnTo>
                      <a:pt x="2" y="52"/>
                    </a:lnTo>
                    <a:lnTo>
                      <a:pt x="3" y="50"/>
                    </a:lnTo>
                    <a:lnTo>
                      <a:pt x="3" y="47"/>
                    </a:lnTo>
                    <a:lnTo>
                      <a:pt x="4" y="45"/>
                    </a:lnTo>
                    <a:lnTo>
                      <a:pt x="4" y="44"/>
                    </a:lnTo>
                    <a:lnTo>
                      <a:pt x="5" y="42"/>
                    </a:lnTo>
                    <a:lnTo>
                      <a:pt x="6" y="39"/>
                    </a:lnTo>
                    <a:lnTo>
                      <a:pt x="7" y="37"/>
                    </a:lnTo>
                    <a:lnTo>
                      <a:pt x="8" y="35"/>
                    </a:lnTo>
                    <a:lnTo>
                      <a:pt x="9" y="32"/>
                    </a:lnTo>
                    <a:lnTo>
                      <a:pt x="11" y="30"/>
                    </a:lnTo>
                    <a:lnTo>
                      <a:pt x="12" y="28"/>
                    </a:lnTo>
                    <a:lnTo>
                      <a:pt x="13" y="26"/>
                    </a:lnTo>
                    <a:lnTo>
                      <a:pt x="13" y="25"/>
                    </a:lnTo>
                    <a:lnTo>
                      <a:pt x="14" y="23"/>
                    </a:lnTo>
                    <a:lnTo>
                      <a:pt x="16" y="21"/>
                    </a:lnTo>
                    <a:lnTo>
                      <a:pt x="17" y="20"/>
                    </a:lnTo>
                    <a:lnTo>
                      <a:pt x="17" y="19"/>
                    </a:lnTo>
                    <a:lnTo>
                      <a:pt x="19" y="17"/>
                    </a:lnTo>
                    <a:lnTo>
                      <a:pt x="20" y="16"/>
                    </a:lnTo>
                    <a:lnTo>
                      <a:pt x="21" y="15"/>
                    </a:lnTo>
                    <a:lnTo>
                      <a:pt x="22" y="14"/>
                    </a:lnTo>
                    <a:lnTo>
                      <a:pt x="23" y="12"/>
                    </a:lnTo>
                    <a:lnTo>
                      <a:pt x="24" y="11"/>
                    </a:lnTo>
                    <a:lnTo>
                      <a:pt x="26" y="9"/>
                    </a:lnTo>
                    <a:lnTo>
                      <a:pt x="27" y="8"/>
                    </a:lnTo>
                    <a:lnTo>
                      <a:pt x="28" y="7"/>
                    </a:lnTo>
                    <a:lnTo>
                      <a:pt x="30" y="6"/>
                    </a:lnTo>
                    <a:lnTo>
                      <a:pt x="31" y="5"/>
                    </a:lnTo>
                    <a:lnTo>
                      <a:pt x="31" y="4"/>
                    </a:lnTo>
                    <a:lnTo>
                      <a:pt x="32" y="4"/>
                    </a:lnTo>
                    <a:lnTo>
                      <a:pt x="33" y="3"/>
                    </a:lnTo>
                    <a:lnTo>
                      <a:pt x="34" y="2"/>
                    </a:lnTo>
                    <a:lnTo>
                      <a:pt x="35" y="1"/>
                    </a:lnTo>
                    <a:lnTo>
                      <a:pt x="36" y="1"/>
                    </a:lnTo>
                    <a:lnTo>
                      <a:pt x="36" y="0"/>
                    </a:lnTo>
                    <a:lnTo>
                      <a:pt x="89" y="0"/>
                    </a:lnTo>
                    <a:lnTo>
                      <a:pt x="86" y="0"/>
                    </a:lnTo>
                    <a:lnTo>
                      <a:pt x="83" y="0"/>
                    </a:lnTo>
                    <a:lnTo>
                      <a:pt x="64" y="4"/>
                    </a:lnTo>
                    <a:lnTo>
                      <a:pt x="64" y="5"/>
                    </a:lnTo>
                    <a:lnTo>
                      <a:pt x="61" y="6"/>
                    </a:lnTo>
                    <a:lnTo>
                      <a:pt x="59" y="7"/>
                    </a:lnTo>
                    <a:lnTo>
                      <a:pt x="39" y="20"/>
                    </a:lnTo>
                    <a:lnTo>
                      <a:pt x="38" y="21"/>
                    </a:lnTo>
                    <a:lnTo>
                      <a:pt x="36" y="23"/>
                    </a:lnTo>
                    <a:lnTo>
                      <a:pt x="34" y="25"/>
                    </a:lnTo>
                    <a:lnTo>
                      <a:pt x="33" y="26"/>
                    </a:lnTo>
                    <a:lnTo>
                      <a:pt x="32" y="28"/>
                    </a:lnTo>
                    <a:lnTo>
                      <a:pt x="30" y="30"/>
                    </a:lnTo>
                    <a:lnTo>
                      <a:pt x="29" y="32"/>
                    </a:lnTo>
                    <a:lnTo>
                      <a:pt x="27" y="35"/>
                    </a:lnTo>
                    <a:lnTo>
                      <a:pt x="18" y="58"/>
                    </a:lnTo>
                    <a:lnTo>
                      <a:pt x="18" y="61"/>
                    </a:lnTo>
                    <a:lnTo>
                      <a:pt x="17" y="63"/>
                    </a:lnTo>
                    <a:lnTo>
                      <a:pt x="17" y="65"/>
                    </a:lnTo>
                    <a:lnTo>
                      <a:pt x="17" y="66"/>
                    </a:lnTo>
                    <a:lnTo>
                      <a:pt x="17" y="69"/>
                    </a:lnTo>
                    <a:lnTo>
                      <a:pt x="17" y="72"/>
                    </a:lnTo>
                    <a:lnTo>
                      <a:pt x="17" y="75"/>
                    </a:lnTo>
                    <a:lnTo>
                      <a:pt x="17" y="78"/>
                    </a:lnTo>
                    <a:lnTo>
                      <a:pt x="17" y="79"/>
                    </a:lnTo>
                    <a:lnTo>
                      <a:pt x="17" y="80"/>
                    </a:lnTo>
                    <a:lnTo>
                      <a:pt x="22" y="99"/>
                    </a:lnTo>
                    <a:lnTo>
                      <a:pt x="29" y="112"/>
                    </a:lnTo>
                    <a:lnTo>
                      <a:pt x="30" y="114"/>
                    </a:lnTo>
                    <a:lnTo>
                      <a:pt x="32" y="116"/>
                    </a:lnTo>
                    <a:lnTo>
                      <a:pt x="33" y="118"/>
                    </a:lnTo>
                    <a:lnTo>
                      <a:pt x="34" y="118"/>
                    </a:lnTo>
                    <a:lnTo>
                      <a:pt x="54" y="135"/>
                    </a:lnTo>
                    <a:lnTo>
                      <a:pt x="56" y="136"/>
                    </a:lnTo>
                    <a:lnTo>
                      <a:pt x="59" y="137"/>
                    </a:lnTo>
                    <a:lnTo>
                      <a:pt x="61" y="138"/>
                    </a:lnTo>
                    <a:lnTo>
                      <a:pt x="64" y="139"/>
                    </a:lnTo>
                    <a:lnTo>
                      <a:pt x="66" y="140"/>
                    </a:lnTo>
                    <a:lnTo>
                      <a:pt x="69" y="141"/>
                    </a:lnTo>
                    <a:lnTo>
                      <a:pt x="72" y="142"/>
                    </a:lnTo>
                    <a:lnTo>
                      <a:pt x="74" y="142"/>
                    </a:lnTo>
                    <a:lnTo>
                      <a:pt x="77" y="143"/>
                    </a:lnTo>
                    <a:lnTo>
                      <a:pt x="80" y="143"/>
                    </a:lnTo>
                    <a:lnTo>
                      <a:pt x="83" y="143"/>
                    </a:lnTo>
                    <a:lnTo>
                      <a:pt x="86" y="144"/>
                    </a:lnTo>
                    <a:lnTo>
                      <a:pt x="89"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9" name="未知"/>
              <p:cNvSpPr>
                <a:spLocks/>
              </p:cNvSpPr>
              <p:nvPr/>
            </p:nvSpPr>
            <p:spPr bwMode="auto">
              <a:xfrm>
                <a:off x="480" y="899"/>
                <a:ext cx="35"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w 88"/>
                  <a:gd name="T103" fmla="*/ 0 h 144"/>
                  <a:gd name="T104" fmla="*/ 0 w 88"/>
                  <a:gd name="T105" fmla="*/ 0 h 144"/>
                  <a:gd name="T106" fmla="*/ 0 w 88"/>
                  <a:gd name="T107" fmla="*/ 0 h 144"/>
                  <a:gd name="T108" fmla="*/ 0 w 88"/>
                  <a:gd name="T109" fmla="*/ 0 h 144"/>
                  <a:gd name="T110" fmla="*/ 0 w 88"/>
                  <a:gd name="T111" fmla="*/ 0 h 144"/>
                  <a:gd name="T112" fmla="*/ 0 w 88"/>
                  <a:gd name="T113" fmla="*/ 0 h 144"/>
                  <a:gd name="T114" fmla="*/ 0 w 88"/>
                  <a:gd name="T115" fmla="*/ 0 h 144"/>
                  <a:gd name="T116" fmla="*/ 0 w 88"/>
                  <a:gd name="T117" fmla="*/ 0 h 144"/>
                  <a:gd name="T118" fmla="*/ 0 w 88"/>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 h="144">
                    <a:moveTo>
                      <a:pt x="0" y="144"/>
                    </a:moveTo>
                    <a:lnTo>
                      <a:pt x="24" y="139"/>
                    </a:lnTo>
                    <a:lnTo>
                      <a:pt x="34" y="135"/>
                    </a:lnTo>
                    <a:lnTo>
                      <a:pt x="42" y="129"/>
                    </a:lnTo>
                    <a:lnTo>
                      <a:pt x="44" y="128"/>
                    </a:lnTo>
                    <a:lnTo>
                      <a:pt x="46" y="127"/>
                    </a:lnTo>
                    <a:lnTo>
                      <a:pt x="46" y="126"/>
                    </a:lnTo>
                    <a:lnTo>
                      <a:pt x="48" y="125"/>
                    </a:lnTo>
                    <a:lnTo>
                      <a:pt x="59" y="112"/>
                    </a:lnTo>
                    <a:lnTo>
                      <a:pt x="61" y="109"/>
                    </a:lnTo>
                    <a:lnTo>
                      <a:pt x="63" y="106"/>
                    </a:lnTo>
                    <a:lnTo>
                      <a:pt x="64" y="104"/>
                    </a:lnTo>
                    <a:lnTo>
                      <a:pt x="64" y="103"/>
                    </a:lnTo>
                    <a:lnTo>
                      <a:pt x="66" y="99"/>
                    </a:lnTo>
                    <a:lnTo>
                      <a:pt x="70" y="86"/>
                    </a:lnTo>
                    <a:lnTo>
                      <a:pt x="70" y="83"/>
                    </a:lnTo>
                    <a:lnTo>
                      <a:pt x="70" y="82"/>
                    </a:lnTo>
                    <a:lnTo>
                      <a:pt x="71" y="79"/>
                    </a:lnTo>
                    <a:lnTo>
                      <a:pt x="71" y="77"/>
                    </a:lnTo>
                    <a:lnTo>
                      <a:pt x="71" y="75"/>
                    </a:lnTo>
                    <a:lnTo>
                      <a:pt x="71" y="72"/>
                    </a:lnTo>
                    <a:lnTo>
                      <a:pt x="71" y="68"/>
                    </a:lnTo>
                    <a:lnTo>
                      <a:pt x="71" y="66"/>
                    </a:lnTo>
                    <a:lnTo>
                      <a:pt x="71" y="65"/>
                    </a:lnTo>
                    <a:lnTo>
                      <a:pt x="70" y="61"/>
                    </a:lnTo>
                    <a:lnTo>
                      <a:pt x="70" y="58"/>
                    </a:lnTo>
                    <a:lnTo>
                      <a:pt x="69" y="56"/>
                    </a:lnTo>
                    <a:lnTo>
                      <a:pt x="69" y="54"/>
                    </a:lnTo>
                    <a:lnTo>
                      <a:pt x="68" y="51"/>
                    </a:lnTo>
                    <a:lnTo>
                      <a:pt x="68" y="50"/>
                    </a:lnTo>
                    <a:lnTo>
                      <a:pt x="67" y="48"/>
                    </a:lnTo>
                    <a:lnTo>
                      <a:pt x="66" y="45"/>
                    </a:lnTo>
                    <a:lnTo>
                      <a:pt x="66" y="44"/>
                    </a:lnTo>
                    <a:lnTo>
                      <a:pt x="64" y="41"/>
                    </a:lnTo>
                    <a:lnTo>
                      <a:pt x="59" y="32"/>
                    </a:lnTo>
                    <a:lnTo>
                      <a:pt x="58" y="30"/>
                    </a:lnTo>
                    <a:lnTo>
                      <a:pt x="57" y="29"/>
                    </a:lnTo>
                    <a:lnTo>
                      <a:pt x="54" y="26"/>
                    </a:lnTo>
                    <a:lnTo>
                      <a:pt x="52" y="23"/>
                    </a:lnTo>
                    <a:lnTo>
                      <a:pt x="50" y="21"/>
                    </a:lnTo>
                    <a:lnTo>
                      <a:pt x="49" y="20"/>
                    </a:lnTo>
                    <a:lnTo>
                      <a:pt x="48" y="19"/>
                    </a:lnTo>
                    <a:lnTo>
                      <a:pt x="46" y="17"/>
                    </a:lnTo>
                    <a:lnTo>
                      <a:pt x="44" y="16"/>
                    </a:lnTo>
                    <a:lnTo>
                      <a:pt x="42" y="14"/>
                    </a:lnTo>
                    <a:lnTo>
                      <a:pt x="39" y="12"/>
                    </a:lnTo>
                    <a:lnTo>
                      <a:pt x="30" y="7"/>
                    </a:lnTo>
                    <a:lnTo>
                      <a:pt x="27" y="6"/>
                    </a:lnTo>
                    <a:lnTo>
                      <a:pt x="24" y="5"/>
                    </a:lnTo>
                    <a:lnTo>
                      <a:pt x="24" y="4"/>
                    </a:lnTo>
                    <a:lnTo>
                      <a:pt x="22" y="4"/>
                    </a:lnTo>
                    <a:lnTo>
                      <a:pt x="19" y="3"/>
                    </a:lnTo>
                    <a:lnTo>
                      <a:pt x="16" y="2"/>
                    </a:lnTo>
                    <a:lnTo>
                      <a:pt x="14" y="2"/>
                    </a:lnTo>
                    <a:lnTo>
                      <a:pt x="0" y="0"/>
                    </a:lnTo>
                    <a:lnTo>
                      <a:pt x="52" y="0"/>
                    </a:lnTo>
                    <a:lnTo>
                      <a:pt x="54" y="2"/>
                    </a:lnTo>
                    <a:lnTo>
                      <a:pt x="55" y="3"/>
                    </a:lnTo>
                    <a:lnTo>
                      <a:pt x="56" y="4"/>
                    </a:lnTo>
                    <a:lnTo>
                      <a:pt x="57" y="4"/>
                    </a:lnTo>
                    <a:lnTo>
                      <a:pt x="57" y="5"/>
                    </a:lnTo>
                    <a:lnTo>
                      <a:pt x="58" y="6"/>
                    </a:lnTo>
                    <a:lnTo>
                      <a:pt x="60" y="7"/>
                    </a:lnTo>
                    <a:lnTo>
                      <a:pt x="61" y="8"/>
                    </a:lnTo>
                    <a:lnTo>
                      <a:pt x="62" y="9"/>
                    </a:lnTo>
                    <a:lnTo>
                      <a:pt x="64" y="11"/>
                    </a:lnTo>
                    <a:lnTo>
                      <a:pt x="65" y="12"/>
                    </a:lnTo>
                    <a:lnTo>
                      <a:pt x="67" y="14"/>
                    </a:lnTo>
                    <a:lnTo>
                      <a:pt x="72" y="21"/>
                    </a:lnTo>
                    <a:lnTo>
                      <a:pt x="73" y="23"/>
                    </a:lnTo>
                    <a:lnTo>
                      <a:pt x="75" y="26"/>
                    </a:lnTo>
                    <a:lnTo>
                      <a:pt x="77" y="29"/>
                    </a:lnTo>
                    <a:lnTo>
                      <a:pt x="78" y="30"/>
                    </a:lnTo>
                    <a:lnTo>
                      <a:pt x="79" y="32"/>
                    </a:lnTo>
                    <a:lnTo>
                      <a:pt x="80" y="35"/>
                    </a:lnTo>
                    <a:lnTo>
                      <a:pt x="82" y="38"/>
                    </a:lnTo>
                    <a:lnTo>
                      <a:pt x="82" y="40"/>
                    </a:lnTo>
                    <a:lnTo>
                      <a:pt x="83" y="41"/>
                    </a:lnTo>
                    <a:lnTo>
                      <a:pt x="88" y="72"/>
                    </a:lnTo>
                    <a:lnTo>
                      <a:pt x="88" y="75"/>
                    </a:lnTo>
                    <a:lnTo>
                      <a:pt x="87" y="88"/>
                    </a:lnTo>
                    <a:lnTo>
                      <a:pt x="87" y="89"/>
                    </a:lnTo>
                    <a:lnTo>
                      <a:pt x="86" y="93"/>
                    </a:lnTo>
                    <a:lnTo>
                      <a:pt x="86" y="94"/>
                    </a:lnTo>
                    <a:lnTo>
                      <a:pt x="85" y="96"/>
                    </a:lnTo>
                    <a:lnTo>
                      <a:pt x="84" y="99"/>
                    </a:lnTo>
                    <a:lnTo>
                      <a:pt x="83" y="103"/>
                    </a:lnTo>
                    <a:lnTo>
                      <a:pt x="82" y="104"/>
                    </a:lnTo>
                    <a:lnTo>
                      <a:pt x="82" y="106"/>
                    </a:lnTo>
                    <a:lnTo>
                      <a:pt x="80" y="109"/>
                    </a:lnTo>
                    <a:lnTo>
                      <a:pt x="79" y="112"/>
                    </a:lnTo>
                    <a:lnTo>
                      <a:pt x="78" y="114"/>
                    </a:lnTo>
                    <a:lnTo>
                      <a:pt x="77" y="115"/>
                    </a:lnTo>
                    <a:lnTo>
                      <a:pt x="75" y="118"/>
                    </a:lnTo>
                    <a:lnTo>
                      <a:pt x="71" y="125"/>
                    </a:lnTo>
                    <a:lnTo>
                      <a:pt x="69" y="126"/>
                    </a:lnTo>
                    <a:lnTo>
                      <a:pt x="65" y="132"/>
                    </a:lnTo>
                    <a:lnTo>
                      <a:pt x="64" y="133"/>
                    </a:lnTo>
                    <a:lnTo>
                      <a:pt x="62" y="135"/>
                    </a:lnTo>
                    <a:lnTo>
                      <a:pt x="61" y="136"/>
                    </a:lnTo>
                    <a:lnTo>
                      <a:pt x="60" y="137"/>
                    </a:lnTo>
                    <a:lnTo>
                      <a:pt x="58" y="138"/>
                    </a:lnTo>
                    <a:lnTo>
                      <a:pt x="57" y="139"/>
                    </a:lnTo>
                    <a:lnTo>
                      <a:pt x="56" y="140"/>
                    </a:lnTo>
                    <a:lnTo>
                      <a:pt x="55" y="141"/>
                    </a:lnTo>
                    <a:lnTo>
                      <a:pt x="54" y="142"/>
                    </a:lnTo>
                    <a:lnTo>
                      <a:pt x="53" y="143"/>
                    </a:lnTo>
                    <a:lnTo>
                      <a:pt x="52" y="143"/>
                    </a:lnTo>
                    <a:lnTo>
                      <a:pt x="52"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0" name="未知"/>
              <p:cNvSpPr>
                <a:spLocks/>
              </p:cNvSpPr>
              <p:nvPr/>
            </p:nvSpPr>
            <p:spPr bwMode="auto">
              <a:xfrm>
                <a:off x="459" y="893"/>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5" h="17">
                    <a:moveTo>
                      <a:pt x="0" y="17"/>
                    </a:moveTo>
                    <a:lnTo>
                      <a:pt x="28" y="4"/>
                    </a:lnTo>
                    <a:lnTo>
                      <a:pt x="32" y="3"/>
                    </a:lnTo>
                    <a:lnTo>
                      <a:pt x="35" y="2"/>
                    </a:lnTo>
                    <a:lnTo>
                      <a:pt x="39" y="1"/>
                    </a:lnTo>
                    <a:lnTo>
                      <a:pt x="42" y="1"/>
                    </a:lnTo>
                    <a:lnTo>
                      <a:pt x="45" y="1"/>
                    </a:lnTo>
                    <a:lnTo>
                      <a:pt x="49" y="0"/>
                    </a:lnTo>
                    <a:lnTo>
                      <a:pt x="53" y="0"/>
                    </a:lnTo>
                    <a:lnTo>
                      <a:pt x="56" y="0"/>
                    </a:lnTo>
                    <a:lnTo>
                      <a:pt x="60" y="1"/>
                    </a:lnTo>
                    <a:lnTo>
                      <a:pt x="63" y="1"/>
                    </a:lnTo>
                    <a:lnTo>
                      <a:pt x="67" y="1"/>
                    </a:lnTo>
                    <a:lnTo>
                      <a:pt x="70" y="2"/>
                    </a:lnTo>
                    <a:lnTo>
                      <a:pt x="73" y="3"/>
                    </a:lnTo>
                    <a:lnTo>
                      <a:pt x="77" y="4"/>
                    </a:lnTo>
                    <a:lnTo>
                      <a:pt x="80" y="5"/>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1" name="未知"/>
              <p:cNvSpPr>
                <a:spLocks/>
              </p:cNvSpPr>
              <p:nvPr/>
            </p:nvSpPr>
            <p:spPr bwMode="auto">
              <a:xfrm>
                <a:off x="451" y="899"/>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2" y="144"/>
                    </a:lnTo>
                    <a:lnTo>
                      <a:pt x="69" y="144"/>
                    </a:lnTo>
                    <a:lnTo>
                      <a:pt x="15" y="116"/>
                    </a:lnTo>
                    <a:lnTo>
                      <a:pt x="0" y="72"/>
                    </a:lnTo>
                    <a:lnTo>
                      <a:pt x="0" y="69"/>
                    </a:lnTo>
                    <a:lnTo>
                      <a:pt x="27" y="16"/>
                    </a:lnTo>
                    <a:lnTo>
                      <a:pt x="72" y="0"/>
                    </a:lnTo>
                    <a:lnTo>
                      <a:pt x="74" y="0"/>
                    </a:lnTo>
                    <a:lnTo>
                      <a:pt x="130" y="30"/>
                    </a:lnTo>
                    <a:lnTo>
                      <a:pt x="143" y="72"/>
                    </a:lnTo>
                    <a:lnTo>
                      <a:pt x="143" y="77"/>
                    </a:lnTo>
                    <a:lnTo>
                      <a:pt x="122" y="12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2" name="未知"/>
              <p:cNvSpPr>
                <a:spLocks/>
              </p:cNvSpPr>
              <p:nvPr/>
            </p:nvSpPr>
            <p:spPr bwMode="auto">
              <a:xfrm>
                <a:off x="444" y="893"/>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6" y="1"/>
                    </a:lnTo>
                    <a:lnTo>
                      <a:pt x="89" y="0"/>
                    </a:lnTo>
                    <a:lnTo>
                      <a:pt x="85" y="0"/>
                    </a:lnTo>
                    <a:lnTo>
                      <a:pt x="28" y="24"/>
                    </a:lnTo>
                    <a:lnTo>
                      <a:pt x="0" y="82"/>
                    </a:lnTo>
                    <a:lnTo>
                      <a:pt x="0" y="89"/>
                    </a:lnTo>
                    <a:lnTo>
                      <a:pt x="0" y="96"/>
                    </a:lnTo>
                    <a:lnTo>
                      <a:pt x="26" y="152"/>
                    </a:lnTo>
                    <a:lnTo>
                      <a:pt x="81" y="177"/>
                    </a:lnTo>
                    <a:lnTo>
                      <a:pt x="89" y="178"/>
                    </a:lnTo>
                    <a:lnTo>
                      <a:pt x="92" y="178"/>
                    </a:lnTo>
                    <a:lnTo>
                      <a:pt x="149" y="154"/>
                    </a:lnTo>
                    <a:lnTo>
                      <a:pt x="177" y="99"/>
                    </a:lnTo>
                    <a:lnTo>
                      <a:pt x="177" y="89"/>
                    </a:lnTo>
                    <a:lnTo>
                      <a:pt x="177" y="85"/>
                    </a:lnTo>
                    <a:lnTo>
                      <a:pt x="154" y="29"/>
                    </a:lnTo>
                    <a:lnTo>
                      <a:pt x="151" y="2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3" name="未知"/>
              <p:cNvSpPr>
                <a:spLocks/>
              </p:cNvSpPr>
              <p:nvPr/>
            </p:nvSpPr>
            <p:spPr bwMode="auto">
              <a:xfrm>
                <a:off x="470" y="937"/>
                <a:ext cx="20"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9" h="11">
                    <a:moveTo>
                      <a:pt x="25" y="11"/>
                    </a:moveTo>
                    <a:lnTo>
                      <a:pt x="19" y="11"/>
                    </a:lnTo>
                    <a:lnTo>
                      <a:pt x="18" y="10"/>
                    </a:lnTo>
                    <a:lnTo>
                      <a:pt x="12" y="9"/>
                    </a:lnTo>
                    <a:lnTo>
                      <a:pt x="11" y="8"/>
                    </a:lnTo>
                    <a:lnTo>
                      <a:pt x="10" y="7"/>
                    </a:lnTo>
                    <a:lnTo>
                      <a:pt x="8" y="7"/>
                    </a:lnTo>
                    <a:lnTo>
                      <a:pt x="7" y="6"/>
                    </a:lnTo>
                    <a:lnTo>
                      <a:pt x="6" y="5"/>
                    </a:lnTo>
                    <a:lnTo>
                      <a:pt x="4" y="4"/>
                    </a:lnTo>
                    <a:lnTo>
                      <a:pt x="3" y="3"/>
                    </a:lnTo>
                    <a:lnTo>
                      <a:pt x="2" y="2"/>
                    </a:lnTo>
                    <a:lnTo>
                      <a:pt x="1" y="1"/>
                    </a:lnTo>
                    <a:lnTo>
                      <a:pt x="0" y="0"/>
                    </a:lnTo>
                    <a:lnTo>
                      <a:pt x="49" y="0"/>
                    </a:lnTo>
                    <a:lnTo>
                      <a:pt x="48" y="1"/>
                    </a:lnTo>
                    <a:lnTo>
                      <a:pt x="47" y="2"/>
                    </a:lnTo>
                    <a:lnTo>
                      <a:pt x="46" y="3"/>
                    </a:lnTo>
                    <a:lnTo>
                      <a:pt x="45" y="4"/>
                    </a:lnTo>
                    <a:lnTo>
                      <a:pt x="44" y="5"/>
                    </a:lnTo>
                    <a:lnTo>
                      <a:pt x="43" y="5"/>
                    </a:lnTo>
                    <a:lnTo>
                      <a:pt x="42" y="6"/>
                    </a:lnTo>
                    <a:lnTo>
                      <a:pt x="41" y="7"/>
                    </a:lnTo>
                    <a:lnTo>
                      <a:pt x="40" y="7"/>
                    </a:lnTo>
                    <a:lnTo>
                      <a:pt x="38" y="8"/>
                    </a:lnTo>
                    <a:lnTo>
                      <a:pt x="37" y="9"/>
                    </a:lnTo>
                    <a:lnTo>
                      <a:pt x="36" y="9"/>
                    </a:lnTo>
                    <a:lnTo>
                      <a:pt x="30" y="11"/>
                    </a:lnTo>
                    <a:lnTo>
                      <a:pt x="28" y="11"/>
                    </a:lnTo>
                    <a:lnTo>
                      <a:pt x="27"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4" name="未知"/>
              <p:cNvSpPr>
                <a:spLocks/>
              </p:cNvSpPr>
              <p:nvPr/>
            </p:nvSpPr>
            <p:spPr bwMode="auto">
              <a:xfrm>
                <a:off x="466" y="919"/>
                <a:ext cx="14" cy="18"/>
              </a:xfrm>
              <a:custGeom>
                <a:avLst/>
                <a:gdLst>
                  <a:gd name="T0" fmla="*/ 0 w 34"/>
                  <a:gd name="T1" fmla="*/ 0 h 44"/>
                  <a:gd name="T2" fmla="*/ 0 w 34"/>
                  <a:gd name="T3" fmla="*/ 0 h 44"/>
                  <a:gd name="T4" fmla="*/ 0 w 34"/>
                  <a:gd name="T5" fmla="*/ 0 h 44"/>
                  <a:gd name="T6" fmla="*/ 0 w 34"/>
                  <a:gd name="T7" fmla="*/ 0 h 44"/>
                  <a:gd name="T8" fmla="*/ 0 w 34"/>
                  <a:gd name="T9" fmla="*/ 0 h 44"/>
                  <a:gd name="T10" fmla="*/ 0 w 34"/>
                  <a:gd name="T11" fmla="*/ 0 h 44"/>
                  <a:gd name="T12" fmla="*/ 0 w 34"/>
                  <a:gd name="T13" fmla="*/ 0 h 44"/>
                  <a:gd name="T14" fmla="*/ 0 w 34"/>
                  <a:gd name="T15" fmla="*/ 0 h 44"/>
                  <a:gd name="T16" fmla="*/ 0 w 34"/>
                  <a:gd name="T17" fmla="*/ 0 h 44"/>
                  <a:gd name="T18" fmla="*/ 0 w 34"/>
                  <a:gd name="T19" fmla="*/ 0 h 44"/>
                  <a:gd name="T20" fmla="*/ 0 w 34"/>
                  <a:gd name="T21" fmla="*/ 0 h 44"/>
                  <a:gd name="T22" fmla="*/ 0 w 34"/>
                  <a:gd name="T23" fmla="*/ 0 h 44"/>
                  <a:gd name="T24" fmla="*/ 0 w 34"/>
                  <a:gd name="T25" fmla="*/ 0 h 44"/>
                  <a:gd name="T26" fmla="*/ 0 w 34"/>
                  <a:gd name="T27" fmla="*/ 0 h 44"/>
                  <a:gd name="T28" fmla="*/ 0 w 34"/>
                  <a:gd name="T29" fmla="*/ 0 h 44"/>
                  <a:gd name="T30" fmla="*/ 0 w 34"/>
                  <a:gd name="T31" fmla="*/ 0 h 44"/>
                  <a:gd name="T32" fmla="*/ 0 w 34"/>
                  <a:gd name="T33" fmla="*/ 0 h 44"/>
                  <a:gd name="T34" fmla="*/ 0 w 34"/>
                  <a:gd name="T35" fmla="*/ 0 h 44"/>
                  <a:gd name="T36" fmla="*/ 0 w 34"/>
                  <a:gd name="T37" fmla="*/ 0 h 44"/>
                  <a:gd name="T38" fmla="*/ 0 w 34"/>
                  <a:gd name="T39" fmla="*/ 0 h 44"/>
                  <a:gd name="T40" fmla="*/ 0 w 34"/>
                  <a:gd name="T41" fmla="*/ 0 h 44"/>
                  <a:gd name="T42" fmla="*/ 0 w 34"/>
                  <a:gd name="T43" fmla="*/ 0 h 44"/>
                  <a:gd name="T44" fmla="*/ 0 w 34"/>
                  <a:gd name="T45" fmla="*/ 0 h 44"/>
                  <a:gd name="T46" fmla="*/ 0 w 34"/>
                  <a:gd name="T47" fmla="*/ 0 h 44"/>
                  <a:gd name="T48" fmla="*/ 0 w 34"/>
                  <a:gd name="T49" fmla="*/ 0 h 44"/>
                  <a:gd name="T50" fmla="*/ 0 w 34"/>
                  <a:gd name="T51" fmla="*/ 0 h 44"/>
                  <a:gd name="T52" fmla="*/ 0 w 34"/>
                  <a:gd name="T53" fmla="*/ 0 h 44"/>
                  <a:gd name="T54" fmla="*/ 0 w 34"/>
                  <a:gd name="T55" fmla="*/ 0 h 44"/>
                  <a:gd name="T56" fmla="*/ 0 w 34"/>
                  <a:gd name="T57" fmla="*/ 0 h 44"/>
                  <a:gd name="T58" fmla="*/ 0 w 34"/>
                  <a:gd name="T59" fmla="*/ 0 h 44"/>
                  <a:gd name="T60" fmla="*/ 0 w 34"/>
                  <a:gd name="T61" fmla="*/ 0 h 44"/>
                  <a:gd name="T62" fmla="*/ 0 w 34"/>
                  <a:gd name="T63" fmla="*/ 0 h 44"/>
                  <a:gd name="T64" fmla="*/ 0 w 34"/>
                  <a:gd name="T65" fmla="*/ 0 h 44"/>
                  <a:gd name="T66" fmla="*/ 0 w 34"/>
                  <a:gd name="T67" fmla="*/ 0 h 44"/>
                  <a:gd name="T68" fmla="*/ 0 w 34"/>
                  <a:gd name="T69" fmla="*/ 0 h 44"/>
                  <a:gd name="T70" fmla="*/ 0 w 34"/>
                  <a:gd name="T71" fmla="*/ 0 h 44"/>
                  <a:gd name="T72" fmla="*/ 0 w 34"/>
                  <a:gd name="T73" fmla="*/ 0 h 44"/>
                  <a:gd name="T74" fmla="*/ 0 w 34"/>
                  <a:gd name="T75" fmla="*/ 0 h 44"/>
                  <a:gd name="T76" fmla="*/ 0 w 34"/>
                  <a:gd name="T77" fmla="*/ 0 h 44"/>
                  <a:gd name="T78" fmla="*/ 0 w 34"/>
                  <a:gd name="T79" fmla="*/ 0 h 44"/>
                  <a:gd name="T80" fmla="*/ 0 w 34"/>
                  <a:gd name="T81" fmla="*/ 0 h 44"/>
                  <a:gd name="T82" fmla="*/ 0 w 34"/>
                  <a:gd name="T83" fmla="*/ 0 h 44"/>
                  <a:gd name="T84" fmla="*/ 0 w 34"/>
                  <a:gd name="T85" fmla="*/ 0 h 44"/>
                  <a:gd name="T86" fmla="*/ 0 w 34"/>
                  <a:gd name="T87" fmla="*/ 0 h 44"/>
                  <a:gd name="T88" fmla="*/ 0 w 34"/>
                  <a:gd name="T89" fmla="*/ 0 h 44"/>
                  <a:gd name="T90" fmla="*/ 0 w 34"/>
                  <a:gd name="T91" fmla="*/ 0 h 44"/>
                  <a:gd name="T92" fmla="*/ 0 w 34"/>
                  <a:gd name="T93" fmla="*/ 0 h 44"/>
                  <a:gd name="T94" fmla="*/ 0 w 34"/>
                  <a:gd name="T95" fmla="*/ 0 h 44"/>
                  <a:gd name="T96" fmla="*/ 0 w 34"/>
                  <a:gd name="T97" fmla="*/ 0 h 44"/>
                  <a:gd name="T98" fmla="*/ 0 w 34"/>
                  <a:gd name="T99" fmla="*/ 0 h 44"/>
                  <a:gd name="T100" fmla="*/ 0 w 34"/>
                  <a:gd name="T101" fmla="*/ 0 h 44"/>
                  <a:gd name="T102" fmla="*/ 0 w 34"/>
                  <a:gd name="T103" fmla="*/ 0 h 44"/>
                  <a:gd name="T104" fmla="*/ 0 w 34"/>
                  <a:gd name="T105" fmla="*/ 0 h 44"/>
                  <a:gd name="T106" fmla="*/ 0 w 34"/>
                  <a:gd name="T107" fmla="*/ 0 h 44"/>
                  <a:gd name="T108" fmla="*/ 0 w 34"/>
                  <a:gd name="T109" fmla="*/ 0 h 44"/>
                  <a:gd name="T110" fmla="*/ 0 w 34"/>
                  <a:gd name="T111" fmla="*/ 0 h 44"/>
                  <a:gd name="T112" fmla="*/ 0 w 34"/>
                  <a:gd name="T113" fmla="*/ 0 h 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4" h="44">
                    <a:moveTo>
                      <a:pt x="9" y="44"/>
                    </a:moveTo>
                    <a:lnTo>
                      <a:pt x="8" y="43"/>
                    </a:lnTo>
                    <a:lnTo>
                      <a:pt x="8" y="42"/>
                    </a:lnTo>
                    <a:lnTo>
                      <a:pt x="7" y="42"/>
                    </a:lnTo>
                    <a:lnTo>
                      <a:pt x="7" y="41"/>
                    </a:lnTo>
                    <a:lnTo>
                      <a:pt x="6" y="41"/>
                    </a:lnTo>
                    <a:lnTo>
                      <a:pt x="6" y="40"/>
                    </a:lnTo>
                    <a:lnTo>
                      <a:pt x="5" y="39"/>
                    </a:lnTo>
                    <a:lnTo>
                      <a:pt x="5" y="38"/>
                    </a:lnTo>
                    <a:lnTo>
                      <a:pt x="4" y="37"/>
                    </a:lnTo>
                    <a:lnTo>
                      <a:pt x="4" y="36"/>
                    </a:lnTo>
                    <a:lnTo>
                      <a:pt x="3" y="35"/>
                    </a:lnTo>
                    <a:lnTo>
                      <a:pt x="3" y="34"/>
                    </a:lnTo>
                    <a:lnTo>
                      <a:pt x="3" y="33"/>
                    </a:lnTo>
                    <a:lnTo>
                      <a:pt x="2" y="33"/>
                    </a:lnTo>
                    <a:lnTo>
                      <a:pt x="2" y="32"/>
                    </a:lnTo>
                    <a:lnTo>
                      <a:pt x="2" y="31"/>
                    </a:lnTo>
                    <a:lnTo>
                      <a:pt x="2" y="30"/>
                    </a:lnTo>
                    <a:lnTo>
                      <a:pt x="1" y="29"/>
                    </a:lnTo>
                    <a:lnTo>
                      <a:pt x="1" y="28"/>
                    </a:lnTo>
                    <a:lnTo>
                      <a:pt x="1" y="27"/>
                    </a:lnTo>
                    <a:lnTo>
                      <a:pt x="1" y="26"/>
                    </a:lnTo>
                    <a:lnTo>
                      <a:pt x="1" y="25"/>
                    </a:lnTo>
                    <a:lnTo>
                      <a:pt x="1" y="24"/>
                    </a:lnTo>
                    <a:lnTo>
                      <a:pt x="1" y="23"/>
                    </a:lnTo>
                    <a:lnTo>
                      <a:pt x="0" y="22"/>
                    </a:lnTo>
                    <a:lnTo>
                      <a:pt x="1" y="21"/>
                    </a:lnTo>
                    <a:lnTo>
                      <a:pt x="1" y="20"/>
                    </a:lnTo>
                    <a:lnTo>
                      <a:pt x="1" y="19"/>
                    </a:lnTo>
                    <a:lnTo>
                      <a:pt x="1" y="18"/>
                    </a:lnTo>
                    <a:lnTo>
                      <a:pt x="1" y="17"/>
                    </a:lnTo>
                    <a:lnTo>
                      <a:pt x="1" y="16"/>
                    </a:lnTo>
                    <a:lnTo>
                      <a:pt x="1" y="15"/>
                    </a:lnTo>
                    <a:lnTo>
                      <a:pt x="1" y="14"/>
                    </a:lnTo>
                    <a:lnTo>
                      <a:pt x="2" y="14"/>
                    </a:lnTo>
                    <a:lnTo>
                      <a:pt x="2" y="13"/>
                    </a:lnTo>
                    <a:lnTo>
                      <a:pt x="2" y="12"/>
                    </a:lnTo>
                    <a:lnTo>
                      <a:pt x="2" y="11"/>
                    </a:lnTo>
                    <a:lnTo>
                      <a:pt x="3" y="11"/>
                    </a:lnTo>
                    <a:lnTo>
                      <a:pt x="3" y="10"/>
                    </a:lnTo>
                    <a:lnTo>
                      <a:pt x="3" y="9"/>
                    </a:lnTo>
                    <a:lnTo>
                      <a:pt x="3" y="8"/>
                    </a:lnTo>
                    <a:lnTo>
                      <a:pt x="4" y="8"/>
                    </a:lnTo>
                    <a:lnTo>
                      <a:pt x="4" y="7"/>
                    </a:lnTo>
                    <a:lnTo>
                      <a:pt x="5" y="6"/>
                    </a:lnTo>
                    <a:lnTo>
                      <a:pt x="5" y="5"/>
                    </a:lnTo>
                    <a:lnTo>
                      <a:pt x="6" y="4"/>
                    </a:lnTo>
                    <a:lnTo>
                      <a:pt x="6" y="3"/>
                    </a:lnTo>
                    <a:lnTo>
                      <a:pt x="7" y="3"/>
                    </a:lnTo>
                    <a:lnTo>
                      <a:pt x="7" y="2"/>
                    </a:lnTo>
                    <a:lnTo>
                      <a:pt x="8" y="2"/>
                    </a:lnTo>
                    <a:lnTo>
                      <a:pt x="8" y="1"/>
                    </a:lnTo>
                    <a:lnTo>
                      <a:pt x="9" y="0"/>
                    </a:lnTo>
                    <a:lnTo>
                      <a:pt x="34" y="0"/>
                    </a:lnTo>
                    <a:lnTo>
                      <a:pt x="33" y="0"/>
                    </a:lnTo>
                    <a:lnTo>
                      <a:pt x="32" y="0"/>
                    </a:lnTo>
                    <a:lnTo>
                      <a:pt x="24" y="3"/>
                    </a:lnTo>
                    <a:lnTo>
                      <a:pt x="23" y="3"/>
                    </a:lnTo>
                    <a:lnTo>
                      <a:pt x="14" y="12"/>
                    </a:lnTo>
                    <a:lnTo>
                      <a:pt x="14" y="13"/>
                    </a:lnTo>
                    <a:lnTo>
                      <a:pt x="13" y="14"/>
                    </a:lnTo>
                    <a:lnTo>
                      <a:pt x="13" y="15"/>
                    </a:lnTo>
                    <a:lnTo>
                      <a:pt x="13" y="16"/>
                    </a:lnTo>
                    <a:lnTo>
                      <a:pt x="12" y="17"/>
                    </a:lnTo>
                    <a:lnTo>
                      <a:pt x="12" y="18"/>
                    </a:lnTo>
                    <a:lnTo>
                      <a:pt x="12" y="19"/>
                    </a:lnTo>
                    <a:lnTo>
                      <a:pt x="12" y="20"/>
                    </a:lnTo>
                    <a:lnTo>
                      <a:pt x="12" y="21"/>
                    </a:lnTo>
                    <a:lnTo>
                      <a:pt x="12" y="22"/>
                    </a:lnTo>
                    <a:lnTo>
                      <a:pt x="12" y="23"/>
                    </a:lnTo>
                    <a:lnTo>
                      <a:pt x="12" y="27"/>
                    </a:lnTo>
                    <a:lnTo>
                      <a:pt x="13" y="28"/>
                    </a:lnTo>
                    <a:lnTo>
                      <a:pt x="13" y="29"/>
                    </a:lnTo>
                    <a:lnTo>
                      <a:pt x="13" y="30"/>
                    </a:lnTo>
                    <a:lnTo>
                      <a:pt x="18" y="37"/>
                    </a:lnTo>
                    <a:lnTo>
                      <a:pt x="19" y="38"/>
                    </a:lnTo>
                    <a:lnTo>
                      <a:pt x="20" y="39"/>
                    </a:lnTo>
                    <a:lnTo>
                      <a:pt x="21" y="40"/>
                    </a:lnTo>
                    <a:lnTo>
                      <a:pt x="22" y="40"/>
                    </a:lnTo>
                    <a:lnTo>
                      <a:pt x="23" y="41"/>
                    </a:lnTo>
                    <a:lnTo>
                      <a:pt x="24" y="41"/>
                    </a:lnTo>
                    <a:lnTo>
                      <a:pt x="30" y="43"/>
                    </a:lnTo>
                    <a:lnTo>
                      <a:pt x="31" y="44"/>
                    </a:lnTo>
                    <a:lnTo>
                      <a:pt x="32" y="44"/>
                    </a:lnTo>
                    <a:lnTo>
                      <a:pt x="33" y="44"/>
                    </a:lnTo>
                    <a:lnTo>
                      <a:pt x="34"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5" name="未知"/>
              <p:cNvSpPr>
                <a:spLocks/>
              </p:cNvSpPr>
              <p:nvPr/>
            </p:nvSpPr>
            <p:spPr bwMode="auto">
              <a:xfrm>
                <a:off x="480" y="919"/>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 h="44">
                    <a:moveTo>
                      <a:pt x="0" y="44"/>
                    </a:moveTo>
                    <a:lnTo>
                      <a:pt x="3" y="43"/>
                    </a:lnTo>
                    <a:lnTo>
                      <a:pt x="4" y="43"/>
                    </a:lnTo>
                    <a:lnTo>
                      <a:pt x="5" y="43"/>
                    </a:lnTo>
                    <a:lnTo>
                      <a:pt x="6" y="43"/>
                    </a:lnTo>
                    <a:lnTo>
                      <a:pt x="7" y="42"/>
                    </a:lnTo>
                    <a:lnTo>
                      <a:pt x="8" y="42"/>
                    </a:lnTo>
                    <a:lnTo>
                      <a:pt x="9" y="42"/>
                    </a:lnTo>
                    <a:lnTo>
                      <a:pt x="9" y="41"/>
                    </a:lnTo>
                    <a:lnTo>
                      <a:pt x="16" y="36"/>
                    </a:lnTo>
                    <a:lnTo>
                      <a:pt x="17" y="35"/>
                    </a:lnTo>
                    <a:lnTo>
                      <a:pt x="18" y="33"/>
                    </a:lnTo>
                    <a:lnTo>
                      <a:pt x="19" y="32"/>
                    </a:lnTo>
                    <a:lnTo>
                      <a:pt x="19" y="31"/>
                    </a:lnTo>
                    <a:lnTo>
                      <a:pt x="20" y="30"/>
                    </a:lnTo>
                    <a:lnTo>
                      <a:pt x="20" y="29"/>
                    </a:lnTo>
                    <a:lnTo>
                      <a:pt x="21" y="27"/>
                    </a:lnTo>
                    <a:lnTo>
                      <a:pt x="21" y="26"/>
                    </a:lnTo>
                    <a:lnTo>
                      <a:pt x="21" y="25"/>
                    </a:lnTo>
                    <a:lnTo>
                      <a:pt x="21" y="24"/>
                    </a:lnTo>
                    <a:lnTo>
                      <a:pt x="21" y="23"/>
                    </a:lnTo>
                    <a:lnTo>
                      <a:pt x="21" y="22"/>
                    </a:lnTo>
                    <a:lnTo>
                      <a:pt x="21" y="21"/>
                    </a:lnTo>
                    <a:lnTo>
                      <a:pt x="21" y="20"/>
                    </a:lnTo>
                    <a:lnTo>
                      <a:pt x="21" y="19"/>
                    </a:lnTo>
                    <a:lnTo>
                      <a:pt x="21" y="18"/>
                    </a:lnTo>
                    <a:lnTo>
                      <a:pt x="21" y="17"/>
                    </a:lnTo>
                    <a:lnTo>
                      <a:pt x="20" y="15"/>
                    </a:lnTo>
                    <a:lnTo>
                      <a:pt x="20" y="14"/>
                    </a:lnTo>
                    <a:lnTo>
                      <a:pt x="19" y="13"/>
                    </a:lnTo>
                    <a:lnTo>
                      <a:pt x="17" y="9"/>
                    </a:lnTo>
                    <a:lnTo>
                      <a:pt x="16" y="8"/>
                    </a:lnTo>
                    <a:lnTo>
                      <a:pt x="15" y="7"/>
                    </a:lnTo>
                    <a:lnTo>
                      <a:pt x="13" y="5"/>
                    </a:lnTo>
                    <a:lnTo>
                      <a:pt x="12" y="4"/>
                    </a:lnTo>
                    <a:lnTo>
                      <a:pt x="11" y="4"/>
                    </a:lnTo>
                    <a:lnTo>
                      <a:pt x="11" y="3"/>
                    </a:lnTo>
                    <a:lnTo>
                      <a:pt x="3" y="0"/>
                    </a:lnTo>
                    <a:lnTo>
                      <a:pt x="2" y="0"/>
                    </a:lnTo>
                    <a:lnTo>
                      <a:pt x="1" y="0"/>
                    </a:lnTo>
                    <a:lnTo>
                      <a:pt x="0" y="0"/>
                    </a:lnTo>
                    <a:lnTo>
                      <a:pt x="24" y="0"/>
                    </a:lnTo>
                    <a:lnTo>
                      <a:pt x="25" y="0"/>
                    </a:lnTo>
                    <a:lnTo>
                      <a:pt x="25" y="1"/>
                    </a:lnTo>
                    <a:lnTo>
                      <a:pt x="26" y="1"/>
                    </a:lnTo>
                    <a:lnTo>
                      <a:pt x="26" y="2"/>
                    </a:lnTo>
                    <a:lnTo>
                      <a:pt x="26" y="3"/>
                    </a:lnTo>
                    <a:lnTo>
                      <a:pt x="27" y="3"/>
                    </a:lnTo>
                    <a:lnTo>
                      <a:pt x="27" y="4"/>
                    </a:lnTo>
                    <a:lnTo>
                      <a:pt x="28" y="4"/>
                    </a:lnTo>
                    <a:lnTo>
                      <a:pt x="28" y="5"/>
                    </a:lnTo>
                    <a:lnTo>
                      <a:pt x="28" y="6"/>
                    </a:lnTo>
                    <a:lnTo>
                      <a:pt x="29" y="7"/>
                    </a:lnTo>
                    <a:lnTo>
                      <a:pt x="29" y="8"/>
                    </a:lnTo>
                    <a:lnTo>
                      <a:pt x="33" y="20"/>
                    </a:lnTo>
                    <a:lnTo>
                      <a:pt x="33" y="21"/>
                    </a:lnTo>
                    <a:lnTo>
                      <a:pt x="33" y="22"/>
                    </a:lnTo>
                    <a:lnTo>
                      <a:pt x="33" y="23"/>
                    </a:lnTo>
                    <a:lnTo>
                      <a:pt x="32" y="27"/>
                    </a:lnTo>
                    <a:lnTo>
                      <a:pt x="32" y="28"/>
                    </a:lnTo>
                    <a:lnTo>
                      <a:pt x="32" y="30"/>
                    </a:lnTo>
                    <a:lnTo>
                      <a:pt x="29" y="38"/>
                    </a:lnTo>
                    <a:lnTo>
                      <a:pt x="28" y="38"/>
                    </a:lnTo>
                    <a:lnTo>
                      <a:pt x="28" y="39"/>
                    </a:lnTo>
                    <a:lnTo>
                      <a:pt x="28" y="40"/>
                    </a:lnTo>
                    <a:lnTo>
                      <a:pt x="27" y="40"/>
                    </a:lnTo>
                    <a:lnTo>
                      <a:pt x="27" y="41"/>
                    </a:lnTo>
                    <a:lnTo>
                      <a:pt x="26" y="41"/>
                    </a:lnTo>
                    <a:lnTo>
                      <a:pt x="26" y="42"/>
                    </a:lnTo>
                    <a:lnTo>
                      <a:pt x="25"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6" name="未知"/>
              <p:cNvSpPr>
                <a:spLocks/>
              </p:cNvSpPr>
              <p:nvPr/>
            </p:nvSpPr>
            <p:spPr bwMode="auto">
              <a:xfrm>
                <a:off x="470" y="915"/>
                <a:ext cx="20"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w 49"/>
                  <a:gd name="T69" fmla="*/ 0 h 11"/>
                  <a:gd name="T70" fmla="*/ 0 w 49"/>
                  <a:gd name="T71" fmla="*/ 0 h 11"/>
                  <a:gd name="T72" fmla="*/ 0 w 49"/>
                  <a:gd name="T73" fmla="*/ 0 h 11"/>
                  <a:gd name="T74" fmla="*/ 0 w 49"/>
                  <a:gd name="T75" fmla="*/ 0 h 11"/>
                  <a:gd name="T76" fmla="*/ 0 w 49"/>
                  <a:gd name="T77" fmla="*/ 0 h 11"/>
                  <a:gd name="T78" fmla="*/ 0 w 49"/>
                  <a:gd name="T79" fmla="*/ 0 h 1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9" h="11">
                    <a:moveTo>
                      <a:pt x="0" y="11"/>
                    </a:moveTo>
                    <a:lnTo>
                      <a:pt x="0" y="10"/>
                    </a:lnTo>
                    <a:lnTo>
                      <a:pt x="1" y="10"/>
                    </a:lnTo>
                    <a:lnTo>
                      <a:pt x="2" y="9"/>
                    </a:lnTo>
                    <a:lnTo>
                      <a:pt x="3" y="8"/>
                    </a:lnTo>
                    <a:lnTo>
                      <a:pt x="4" y="7"/>
                    </a:lnTo>
                    <a:lnTo>
                      <a:pt x="5" y="6"/>
                    </a:lnTo>
                    <a:lnTo>
                      <a:pt x="6" y="5"/>
                    </a:lnTo>
                    <a:lnTo>
                      <a:pt x="7" y="5"/>
                    </a:lnTo>
                    <a:lnTo>
                      <a:pt x="8" y="4"/>
                    </a:lnTo>
                    <a:lnTo>
                      <a:pt x="10" y="3"/>
                    </a:lnTo>
                    <a:lnTo>
                      <a:pt x="11" y="3"/>
                    </a:lnTo>
                    <a:lnTo>
                      <a:pt x="12" y="2"/>
                    </a:lnTo>
                    <a:lnTo>
                      <a:pt x="13" y="2"/>
                    </a:lnTo>
                    <a:lnTo>
                      <a:pt x="14" y="1"/>
                    </a:lnTo>
                    <a:lnTo>
                      <a:pt x="16" y="1"/>
                    </a:lnTo>
                    <a:lnTo>
                      <a:pt x="17" y="1"/>
                    </a:lnTo>
                    <a:lnTo>
                      <a:pt x="18" y="0"/>
                    </a:lnTo>
                    <a:lnTo>
                      <a:pt x="19" y="0"/>
                    </a:lnTo>
                    <a:lnTo>
                      <a:pt x="21" y="0"/>
                    </a:lnTo>
                    <a:lnTo>
                      <a:pt x="23" y="0"/>
                    </a:lnTo>
                    <a:lnTo>
                      <a:pt x="25" y="0"/>
                    </a:lnTo>
                    <a:lnTo>
                      <a:pt x="26" y="0"/>
                    </a:lnTo>
                    <a:lnTo>
                      <a:pt x="27" y="0"/>
                    </a:lnTo>
                    <a:lnTo>
                      <a:pt x="28" y="0"/>
                    </a:lnTo>
                    <a:lnTo>
                      <a:pt x="30" y="0"/>
                    </a:lnTo>
                    <a:lnTo>
                      <a:pt x="34" y="1"/>
                    </a:lnTo>
                    <a:lnTo>
                      <a:pt x="35" y="1"/>
                    </a:lnTo>
                    <a:lnTo>
                      <a:pt x="36" y="2"/>
                    </a:lnTo>
                    <a:lnTo>
                      <a:pt x="37" y="2"/>
                    </a:lnTo>
                    <a:lnTo>
                      <a:pt x="38" y="3"/>
                    </a:lnTo>
                    <a:lnTo>
                      <a:pt x="40" y="3"/>
                    </a:lnTo>
                    <a:lnTo>
                      <a:pt x="41" y="4"/>
                    </a:lnTo>
                    <a:lnTo>
                      <a:pt x="42" y="5"/>
                    </a:lnTo>
                    <a:lnTo>
                      <a:pt x="43" y="5"/>
                    </a:lnTo>
                    <a:lnTo>
                      <a:pt x="46" y="8"/>
                    </a:lnTo>
                    <a:lnTo>
                      <a:pt x="47" y="9"/>
                    </a:lnTo>
                    <a:lnTo>
                      <a:pt x="48" y="10"/>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47" name="未知"/>
              <p:cNvSpPr>
                <a:spLocks/>
              </p:cNvSpPr>
              <p:nvPr/>
            </p:nvSpPr>
            <p:spPr bwMode="auto">
              <a:xfrm>
                <a:off x="471" y="919"/>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2" y="44"/>
                    </a:lnTo>
                    <a:lnTo>
                      <a:pt x="21" y="44"/>
                    </a:lnTo>
                    <a:lnTo>
                      <a:pt x="0" y="22"/>
                    </a:lnTo>
                    <a:lnTo>
                      <a:pt x="0" y="21"/>
                    </a:lnTo>
                    <a:lnTo>
                      <a:pt x="22" y="0"/>
                    </a:lnTo>
                    <a:lnTo>
                      <a:pt x="43" y="22"/>
                    </a:lnTo>
                    <a:lnTo>
                      <a:pt x="43" y="24"/>
                    </a:lnTo>
                    <a:lnTo>
                      <a:pt x="37"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8" name="未知"/>
              <p:cNvSpPr>
                <a:spLocks/>
              </p:cNvSpPr>
              <p:nvPr/>
            </p:nvSpPr>
            <p:spPr bwMode="auto">
              <a:xfrm>
                <a:off x="466" y="915"/>
                <a:ext cx="27" cy="26"/>
              </a:xfrm>
              <a:custGeom>
                <a:avLst/>
                <a:gdLst>
                  <a:gd name="T0" fmla="*/ 0 w 67"/>
                  <a:gd name="T1" fmla="*/ 0 h 66"/>
                  <a:gd name="T2" fmla="*/ 0 w 67"/>
                  <a:gd name="T3" fmla="*/ 0 h 66"/>
                  <a:gd name="T4" fmla="*/ 0 w 67"/>
                  <a:gd name="T5" fmla="*/ 0 h 66"/>
                  <a:gd name="T6" fmla="*/ 0 w 67"/>
                  <a:gd name="T7" fmla="*/ 0 h 66"/>
                  <a:gd name="T8" fmla="*/ 0 w 67"/>
                  <a:gd name="T9" fmla="*/ 0 h 66"/>
                  <a:gd name="T10" fmla="*/ 0 w 67"/>
                  <a:gd name="T11" fmla="*/ 0 h 66"/>
                  <a:gd name="T12" fmla="*/ 0 w 67"/>
                  <a:gd name="T13" fmla="*/ 0 h 66"/>
                  <a:gd name="T14" fmla="*/ 0 w 67"/>
                  <a:gd name="T15" fmla="*/ 0 h 66"/>
                  <a:gd name="T16" fmla="*/ 0 w 67"/>
                  <a:gd name="T17" fmla="*/ 0 h 66"/>
                  <a:gd name="T18" fmla="*/ 0 w 67"/>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 h="66">
                    <a:moveTo>
                      <a:pt x="57" y="10"/>
                    </a:moveTo>
                    <a:lnTo>
                      <a:pt x="34" y="0"/>
                    </a:lnTo>
                    <a:lnTo>
                      <a:pt x="32" y="0"/>
                    </a:lnTo>
                    <a:lnTo>
                      <a:pt x="0" y="33"/>
                    </a:lnTo>
                    <a:lnTo>
                      <a:pt x="1" y="35"/>
                    </a:lnTo>
                    <a:lnTo>
                      <a:pt x="34" y="66"/>
                    </a:lnTo>
                    <a:lnTo>
                      <a:pt x="35" y="66"/>
                    </a:lnTo>
                    <a:lnTo>
                      <a:pt x="67" y="33"/>
                    </a:lnTo>
                    <a:lnTo>
                      <a:pt x="67" y="32"/>
                    </a:lnTo>
                    <a:lnTo>
                      <a:pt x="57" y="1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9" name="未知"/>
              <p:cNvSpPr>
                <a:spLocks/>
              </p:cNvSpPr>
              <p:nvPr/>
            </p:nvSpPr>
            <p:spPr bwMode="auto">
              <a:xfrm>
                <a:off x="505" y="854"/>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5" y="35"/>
                    </a:lnTo>
                    <a:lnTo>
                      <a:pt x="64" y="35"/>
                    </a:lnTo>
                    <a:lnTo>
                      <a:pt x="18" y="74"/>
                    </a:lnTo>
                    <a:lnTo>
                      <a:pt x="0" y="0"/>
                    </a:lnTo>
                    <a:lnTo>
                      <a:pt x="18" y="74"/>
                    </a:lnTo>
                    <a:lnTo>
                      <a:pt x="23" y="86"/>
                    </a:lnTo>
                    <a:lnTo>
                      <a:pt x="24"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0" name="未知"/>
              <p:cNvSpPr>
                <a:spLocks/>
              </p:cNvSpPr>
              <p:nvPr/>
            </p:nvSpPr>
            <p:spPr bwMode="auto">
              <a:xfrm>
                <a:off x="492" y="867"/>
                <a:ext cx="27"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8"/>
                    </a:moveTo>
                    <a:lnTo>
                      <a:pt x="55" y="54"/>
                    </a:lnTo>
                    <a:lnTo>
                      <a:pt x="66" y="94"/>
                    </a:lnTo>
                    <a:lnTo>
                      <a:pt x="55" y="54"/>
                    </a:lnTo>
                    <a:lnTo>
                      <a:pt x="50" y="42"/>
                    </a:lnTo>
                    <a:lnTo>
                      <a:pt x="43" y="56"/>
                    </a:lnTo>
                    <a:lnTo>
                      <a:pt x="0" y="0"/>
                    </a:lnTo>
                    <a:lnTo>
                      <a:pt x="43" y="56"/>
                    </a:lnTo>
                    <a:lnTo>
                      <a:pt x="43" y="57"/>
                    </a:lnTo>
                    <a:lnTo>
                      <a:pt x="45" y="59"/>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1" name="未知"/>
              <p:cNvSpPr>
                <a:spLocks/>
              </p:cNvSpPr>
              <p:nvPr/>
            </p:nvSpPr>
            <p:spPr bwMode="auto">
              <a:xfrm>
                <a:off x="510" y="868"/>
                <a:ext cx="22" cy="23"/>
              </a:xfrm>
              <a:custGeom>
                <a:avLst/>
                <a:gdLst>
                  <a:gd name="T0" fmla="*/ 0 w 55"/>
                  <a:gd name="T1" fmla="*/ 0 h 56"/>
                  <a:gd name="T2" fmla="*/ 0 w 55"/>
                  <a:gd name="T3" fmla="*/ 0 h 56"/>
                  <a:gd name="T4" fmla="*/ 0 w 55"/>
                  <a:gd name="T5" fmla="*/ 0 h 56"/>
                  <a:gd name="T6" fmla="*/ 0 w 55"/>
                  <a:gd name="T7" fmla="*/ 0 h 56"/>
                  <a:gd name="T8" fmla="*/ 0 w 55"/>
                  <a:gd name="T9" fmla="*/ 0 h 56"/>
                  <a:gd name="T10" fmla="*/ 0 w 55"/>
                  <a:gd name="T11" fmla="*/ 0 h 56"/>
                  <a:gd name="T12" fmla="*/ 0 w 55"/>
                  <a:gd name="T13" fmla="*/ 0 h 56"/>
                  <a:gd name="T14" fmla="*/ 0 w 55"/>
                  <a:gd name="T15" fmla="*/ 0 h 56"/>
                  <a:gd name="T16" fmla="*/ 0 w 55"/>
                  <a:gd name="T17" fmla="*/ 0 h 56"/>
                  <a:gd name="T18" fmla="*/ 0 w 55"/>
                  <a:gd name="T19" fmla="*/ 0 h 56"/>
                  <a:gd name="T20" fmla="*/ 0 w 55"/>
                  <a:gd name="T21" fmla="*/ 0 h 56"/>
                  <a:gd name="T22" fmla="*/ 0 w 55"/>
                  <a:gd name="T23" fmla="*/ 0 h 56"/>
                  <a:gd name="T24" fmla="*/ 0 w 55"/>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6">
                    <a:moveTo>
                      <a:pt x="30" y="37"/>
                    </a:moveTo>
                    <a:lnTo>
                      <a:pt x="2" y="56"/>
                    </a:lnTo>
                    <a:lnTo>
                      <a:pt x="0" y="53"/>
                    </a:lnTo>
                    <a:lnTo>
                      <a:pt x="0" y="52"/>
                    </a:lnTo>
                    <a:lnTo>
                      <a:pt x="41" y="7"/>
                    </a:lnTo>
                    <a:lnTo>
                      <a:pt x="54" y="0"/>
                    </a:lnTo>
                    <a:lnTo>
                      <a:pt x="55" y="1"/>
                    </a:lnTo>
                    <a:lnTo>
                      <a:pt x="55" y="2"/>
                    </a:lnTo>
                    <a:lnTo>
                      <a:pt x="55" y="3"/>
                    </a:lnTo>
                    <a:lnTo>
                      <a:pt x="30"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2" name="未知"/>
              <p:cNvSpPr>
                <a:spLocks/>
              </p:cNvSpPr>
              <p:nvPr/>
            </p:nvSpPr>
            <p:spPr bwMode="auto">
              <a:xfrm>
                <a:off x="480" y="848"/>
                <a:ext cx="110"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244" y="242"/>
                    </a:moveTo>
                    <a:lnTo>
                      <a:pt x="257" y="231"/>
                    </a:lnTo>
                    <a:lnTo>
                      <a:pt x="276" y="275"/>
                    </a:lnTo>
                    <a:lnTo>
                      <a:pt x="257" y="231"/>
                    </a:lnTo>
                    <a:lnTo>
                      <a:pt x="44" y="19"/>
                    </a:lnTo>
                    <a:lnTo>
                      <a:pt x="34" y="33"/>
                    </a:lnTo>
                    <a:lnTo>
                      <a:pt x="0" y="0"/>
                    </a:lnTo>
                    <a:lnTo>
                      <a:pt x="34" y="33"/>
                    </a:lnTo>
                    <a:lnTo>
                      <a:pt x="34" y="35"/>
                    </a:lnTo>
                    <a:lnTo>
                      <a:pt x="222"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3" name="未知"/>
              <p:cNvSpPr>
                <a:spLocks/>
              </p:cNvSpPr>
              <p:nvPr/>
            </p:nvSpPr>
            <p:spPr bwMode="auto">
              <a:xfrm>
                <a:off x="490" y="843"/>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2" y="241"/>
                    </a:moveTo>
                    <a:lnTo>
                      <a:pt x="232" y="239"/>
                    </a:lnTo>
                    <a:lnTo>
                      <a:pt x="232" y="238"/>
                    </a:lnTo>
                    <a:lnTo>
                      <a:pt x="262" y="262"/>
                    </a:lnTo>
                    <a:lnTo>
                      <a:pt x="232" y="238"/>
                    </a:lnTo>
                    <a:lnTo>
                      <a:pt x="232" y="236"/>
                    </a:lnTo>
                    <a:lnTo>
                      <a:pt x="43" y="39"/>
                    </a:lnTo>
                    <a:lnTo>
                      <a:pt x="24" y="29"/>
                    </a:lnTo>
                    <a:lnTo>
                      <a:pt x="22" y="29"/>
                    </a:lnTo>
                    <a:lnTo>
                      <a:pt x="20" y="30"/>
                    </a:lnTo>
                    <a:lnTo>
                      <a:pt x="19" y="30"/>
                    </a:lnTo>
                    <a:lnTo>
                      <a:pt x="0" y="0"/>
                    </a:lnTo>
                    <a:lnTo>
                      <a:pt x="19" y="30"/>
                    </a:lnTo>
                    <a:lnTo>
                      <a:pt x="232" y="242"/>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54" name="未知"/>
              <p:cNvSpPr>
                <a:spLocks/>
              </p:cNvSpPr>
              <p:nvPr/>
            </p:nvSpPr>
            <p:spPr bwMode="auto">
              <a:xfrm>
                <a:off x="493" y="855"/>
                <a:ext cx="89" cy="90"/>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219" y="220"/>
                    </a:moveTo>
                    <a:lnTo>
                      <a:pt x="223" y="209"/>
                    </a:lnTo>
                    <a:lnTo>
                      <a:pt x="223" y="207"/>
                    </a:lnTo>
                    <a:lnTo>
                      <a:pt x="34" y="10"/>
                    </a:lnTo>
                    <a:lnTo>
                      <a:pt x="15" y="0"/>
                    </a:lnTo>
                    <a:lnTo>
                      <a:pt x="13" y="0"/>
                    </a:lnTo>
                    <a:lnTo>
                      <a:pt x="0" y="15"/>
                    </a:lnTo>
                    <a:lnTo>
                      <a:pt x="0" y="17"/>
                    </a:lnTo>
                    <a:lnTo>
                      <a:pt x="188" y="215"/>
                    </a:lnTo>
                    <a:lnTo>
                      <a:pt x="208" y="224"/>
                    </a:lnTo>
                    <a:lnTo>
                      <a:pt x="210" y="224"/>
                    </a:lnTo>
                    <a:lnTo>
                      <a:pt x="219" y="22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5" name="未知"/>
              <p:cNvSpPr>
                <a:spLocks/>
              </p:cNvSpPr>
              <p:nvPr/>
            </p:nvSpPr>
            <p:spPr bwMode="auto">
              <a:xfrm>
                <a:off x="534" y="8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6" name="未知"/>
              <p:cNvSpPr>
                <a:spLocks/>
              </p:cNvSpPr>
              <p:nvPr/>
            </p:nvSpPr>
            <p:spPr bwMode="auto">
              <a:xfrm>
                <a:off x="533" y="8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7" name="未知"/>
              <p:cNvSpPr>
                <a:spLocks/>
              </p:cNvSpPr>
              <p:nvPr/>
            </p:nvSpPr>
            <p:spPr bwMode="auto">
              <a:xfrm>
                <a:off x="555" y="9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8" name="未知"/>
              <p:cNvSpPr>
                <a:spLocks/>
              </p:cNvSpPr>
              <p:nvPr/>
            </p:nvSpPr>
            <p:spPr bwMode="auto">
              <a:xfrm>
                <a:off x="554" y="90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9" name="未知"/>
              <p:cNvSpPr>
                <a:spLocks/>
              </p:cNvSpPr>
              <p:nvPr/>
            </p:nvSpPr>
            <p:spPr bwMode="auto">
              <a:xfrm>
                <a:off x="565" y="917"/>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0" name="未知"/>
              <p:cNvSpPr>
                <a:spLocks/>
              </p:cNvSpPr>
              <p:nvPr/>
            </p:nvSpPr>
            <p:spPr bwMode="auto">
              <a:xfrm>
                <a:off x="564" y="917"/>
                <a:ext cx="2" cy="23"/>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1" name="未知"/>
              <p:cNvSpPr>
                <a:spLocks/>
              </p:cNvSpPr>
              <p:nvPr/>
            </p:nvSpPr>
            <p:spPr bwMode="auto">
              <a:xfrm>
                <a:off x="545" y="8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2" name="未知"/>
              <p:cNvSpPr>
                <a:spLocks/>
              </p:cNvSpPr>
              <p:nvPr/>
            </p:nvSpPr>
            <p:spPr bwMode="auto">
              <a:xfrm>
                <a:off x="544" y="8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3" name="未知"/>
              <p:cNvSpPr>
                <a:spLocks/>
              </p:cNvSpPr>
              <p:nvPr/>
            </p:nvSpPr>
            <p:spPr bwMode="auto">
              <a:xfrm>
                <a:off x="525" y="87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4" name="未知"/>
              <p:cNvSpPr>
                <a:spLocks/>
              </p:cNvSpPr>
              <p:nvPr/>
            </p:nvSpPr>
            <p:spPr bwMode="auto">
              <a:xfrm>
                <a:off x="524" y="87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5" name="未知"/>
              <p:cNvSpPr>
                <a:spLocks/>
              </p:cNvSpPr>
              <p:nvPr/>
            </p:nvSpPr>
            <p:spPr bwMode="auto">
              <a:xfrm>
                <a:off x="525" y="915"/>
                <a:ext cx="251" cy="250"/>
              </a:xfrm>
              <a:custGeom>
                <a:avLst/>
                <a:gdLst>
                  <a:gd name="T0" fmla="*/ 0 w 627"/>
                  <a:gd name="T1" fmla="*/ 0 h 626"/>
                  <a:gd name="T2" fmla="*/ 0 w 627"/>
                  <a:gd name="T3" fmla="*/ 0 h 626"/>
                  <a:gd name="T4" fmla="*/ 0 w 627"/>
                  <a:gd name="T5" fmla="*/ 0 h 626"/>
                  <a:gd name="T6" fmla="*/ 0 w 627"/>
                  <a:gd name="T7" fmla="*/ 0 h 626"/>
                  <a:gd name="T8" fmla="*/ 0 w 627"/>
                  <a:gd name="T9" fmla="*/ 0 h 626"/>
                  <a:gd name="T10" fmla="*/ 0 w 627"/>
                  <a:gd name="T11" fmla="*/ 0 h 626"/>
                  <a:gd name="T12" fmla="*/ 0 w 627"/>
                  <a:gd name="T13" fmla="*/ 0 h 626"/>
                  <a:gd name="T14" fmla="*/ 0 w 627"/>
                  <a:gd name="T15" fmla="*/ 0 h 626"/>
                  <a:gd name="T16" fmla="*/ 0 w 627"/>
                  <a:gd name="T17" fmla="*/ 0 h 626"/>
                  <a:gd name="T18" fmla="*/ 0 w 627"/>
                  <a:gd name="T19" fmla="*/ 0 h 626"/>
                  <a:gd name="T20" fmla="*/ 0 w 627"/>
                  <a:gd name="T21" fmla="*/ 0 h 626"/>
                  <a:gd name="T22" fmla="*/ 0 w 627"/>
                  <a:gd name="T23" fmla="*/ 0 h 626"/>
                  <a:gd name="T24" fmla="*/ 0 w 627"/>
                  <a:gd name="T25" fmla="*/ 0 h 626"/>
                  <a:gd name="T26" fmla="*/ 0 w 627"/>
                  <a:gd name="T27" fmla="*/ 0 h 626"/>
                  <a:gd name="T28" fmla="*/ 0 w 627"/>
                  <a:gd name="T29" fmla="*/ 0 h 626"/>
                  <a:gd name="T30" fmla="*/ 0 w 627"/>
                  <a:gd name="T31" fmla="*/ 0 h 626"/>
                  <a:gd name="T32" fmla="*/ 0 w 627"/>
                  <a:gd name="T33" fmla="*/ 0 h 6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6">
                    <a:moveTo>
                      <a:pt x="541" y="546"/>
                    </a:moveTo>
                    <a:lnTo>
                      <a:pt x="592" y="511"/>
                    </a:lnTo>
                    <a:lnTo>
                      <a:pt x="594" y="489"/>
                    </a:lnTo>
                    <a:lnTo>
                      <a:pt x="627" y="626"/>
                    </a:lnTo>
                    <a:lnTo>
                      <a:pt x="594" y="489"/>
                    </a:lnTo>
                    <a:lnTo>
                      <a:pt x="594" y="486"/>
                    </a:lnTo>
                    <a:lnTo>
                      <a:pt x="180" y="66"/>
                    </a:lnTo>
                    <a:lnTo>
                      <a:pt x="130" y="31"/>
                    </a:lnTo>
                    <a:lnTo>
                      <a:pt x="127" y="31"/>
                    </a:lnTo>
                    <a:lnTo>
                      <a:pt x="81" y="71"/>
                    </a:lnTo>
                    <a:lnTo>
                      <a:pt x="79" y="82"/>
                    </a:lnTo>
                    <a:lnTo>
                      <a:pt x="0" y="0"/>
                    </a:lnTo>
                    <a:lnTo>
                      <a:pt x="79" y="82"/>
                    </a:lnTo>
                    <a:lnTo>
                      <a:pt x="79" y="84"/>
                    </a:lnTo>
                    <a:lnTo>
                      <a:pt x="499" y="533"/>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6" name="未知"/>
              <p:cNvSpPr>
                <a:spLocks/>
              </p:cNvSpPr>
              <p:nvPr/>
            </p:nvSpPr>
            <p:spPr bwMode="auto">
              <a:xfrm>
                <a:off x="570" y="895"/>
                <a:ext cx="225" cy="226"/>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80" y="528"/>
                    </a:moveTo>
                    <a:lnTo>
                      <a:pt x="67" y="115"/>
                    </a:lnTo>
                    <a:lnTo>
                      <a:pt x="0" y="0"/>
                    </a:lnTo>
                    <a:lnTo>
                      <a:pt x="67" y="115"/>
                    </a:lnTo>
                    <a:lnTo>
                      <a:pt x="481" y="529"/>
                    </a:lnTo>
                    <a:lnTo>
                      <a:pt x="562" y="563"/>
                    </a:lnTo>
                    <a:lnTo>
                      <a:pt x="481" y="529"/>
                    </a:lnTo>
                    <a:lnTo>
                      <a:pt x="480"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7" name="未知"/>
              <p:cNvSpPr>
                <a:spLocks/>
              </p:cNvSpPr>
              <p:nvPr/>
            </p:nvSpPr>
            <p:spPr bwMode="auto">
              <a:xfrm>
                <a:off x="489" y="90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3" y="124"/>
                    </a:moveTo>
                    <a:lnTo>
                      <a:pt x="233" y="97"/>
                    </a:lnTo>
                    <a:lnTo>
                      <a:pt x="253" y="253"/>
                    </a:lnTo>
                    <a:lnTo>
                      <a:pt x="233" y="97"/>
                    </a:lnTo>
                    <a:lnTo>
                      <a:pt x="158" y="21"/>
                    </a:lnTo>
                    <a:lnTo>
                      <a:pt x="20" y="152"/>
                    </a:lnTo>
                    <a:lnTo>
                      <a:pt x="0" y="0"/>
                    </a:lnTo>
                    <a:lnTo>
                      <a:pt x="20" y="152"/>
                    </a:lnTo>
                    <a:lnTo>
                      <a:pt x="47" y="170"/>
                    </a:lnTo>
                    <a:lnTo>
                      <a:pt x="143"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8" name="未知"/>
              <p:cNvSpPr>
                <a:spLocks/>
              </p:cNvSpPr>
              <p:nvPr/>
            </p:nvSpPr>
            <p:spPr bwMode="auto">
              <a:xfrm>
                <a:off x="544" y="877"/>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3"/>
                    </a:moveTo>
                    <a:lnTo>
                      <a:pt x="175" y="175"/>
                    </a:lnTo>
                    <a:lnTo>
                      <a:pt x="110" y="143"/>
                    </a:lnTo>
                    <a:lnTo>
                      <a:pt x="48" y="55"/>
                    </a:lnTo>
                    <a:lnTo>
                      <a:pt x="22" y="80"/>
                    </a:lnTo>
                    <a:lnTo>
                      <a:pt x="0" y="0"/>
                    </a:lnTo>
                    <a:lnTo>
                      <a:pt x="22" y="80"/>
                    </a:lnTo>
                    <a:lnTo>
                      <a:pt x="97" y="156"/>
                    </a:lnTo>
                    <a:lnTo>
                      <a:pt x="110" y="143"/>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9" name="未知"/>
              <p:cNvSpPr>
                <a:spLocks/>
              </p:cNvSpPr>
              <p:nvPr/>
            </p:nvSpPr>
            <p:spPr bwMode="auto">
              <a:xfrm>
                <a:off x="497" y="899"/>
                <a:ext cx="91"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8"/>
                    </a:moveTo>
                    <a:lnTo>
                      <a:pt x="175" y="142"/>
                    </a:lnTo>
                    <a:lnTo>
                      <a:pt x="170" y="141"/>
                    </a:lnTo>
                    <a:lnTo>
                      <a:pt x="166" y="140"/>
                    </a:lnTo>
                    <a:lnTo>
                      <a:pt x="123" y="128"/>
                    </a:lnTo>
                    <a:lnTo>
                      <a:pt x="27" y="174"/>
                    </a:lnTo>
                    <a:lnTo>
                      <a:pt x="0" y="156"/>
                    </a:lnTo>
                    <a:lnTo>
                      <a:pt x="164" y="0"/>
                    </a:lnTo>
                    <a:lnTo>
                      <a:pt x="226" y="8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0" name="未知"/>
              <p:cNvSpPr>
                <a:spLocks/>
              </p:cNvSpPr>
              <p:nvPr/>
            </p:nvSpPr>
            <p:spPr bwMode="auto">
              <a:xfrm>
                <a:off x="441" y="905"/>
                <a:ext cx="7" cy="6"/>
              </a:xfrm>
              <a:custGeom>
                <a:avLst/>
                <a:gdLst>
                  <a:gd name="T0" fmla="*/ 0 w 16"/>
                  <a:gd name="T1" fmla="*/ 0 h 17"/>
                  <a:gd name="T2" fmla="*/ 0 w 16"/>
                  <a:gd name="T3" fmla="*/ 0 h 17"/>
                  <a:gd name="T4" fmla="*/ 0 w 16"/>
                  <a:gd name="T5" fmla="*/ 0 h 17"/>
                  <a:gd name="T6" fmla="*/ 0 w 16"/>
                  <a:gd name="T7" fmla="*/ 0 h 17"/>
                  <a:gd name="T8" fmla="*/ 0 w 16"/>
                  <a:gd name="T9" fmla="*/ 0 h 17"/>
                  <a:gd name="T10" fmla="*/ 0 w 1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17">
                    <a:moveTo>
                      <a:pt x="15" y="16"/>
                    </a:moveTo>
                    <a:lnTo>
                      <a:pt x="16" y="15"/>
                    </a:lnTo>
                    <a:lnTo>
                      <a:pt x="0" y="0"/>
                    </a:lnTo>
                    <a:lnTo>
                      <a:pt x="2"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1" name="未知"/>
              <p:cNvSpPr>
                <a:spLocks/>
              </p:cNvSpPr>
              <p:nvPr/>
            </p:nvSpPr>
            <p:spPr bwMode="auto">
              <a:xfrm>
                <a:off x="419" y="828"/>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2" y="206"/>
                    </a:moveTo>
                    <a:lnTo>
                      <a:pt x="114" y="160"/>
                    </a:lnTo>
                    <a:lnTo>
                      <a:pt x="164" y="116"/>
                    </a:lnTo>
                    <a:lnTo>
                      <a:pt x="181" y="108"/>
                    </a:lnTo>
                    <a:lnTo>
                      <a:pt x="230" y="157"/>
                    </a:lnTo>
                    <a:lnTo>
                      <a:pt x="260" y="126"/>
                    </a:lnTo>
                    <a:lnTo>
                      <a:pt x="279" y="279"/>
                    </a:lnTo>
                    <a:lnTo>
                      <a:pt x="260" y="126"/>
                    </a:lnTo>
                    <a:lnTo>
                      <a:pt x="164" y="30"/>
                    </a:lnTo>
                    <a:lnTo>
                      <a:pt x="156" y="35"/>
                    </a:lnTo>
                    <a:lnTo>
                      <a:pt x="147" y="43"/>
                    </a:lnTo>
                    <a:lnTo>
                      <a:pt x="102" y="88"/>
                    </a:lnTo>
                    <a:lnTo>
                      <a:pt x="63" y="141"/>
                    </a:lnTo>
                    <a:lnTo>
                      <a:pt x="49" y="177"/>
                    </a:lnTo>
                    <a:lnTo>
                      <a:pt x="0" y="0"/>
                    </a:lnTo>
                    <a:lnTo>
                      <a:pt x="49" y="177"/>
                    </a:lnTo>
                    <a:lnTo>
                      <a:pt x="49" y="178"/>
                    </a:lnTo>
                    <a:lnTo>
                      <a:pt x="72" y="207"/>
                    </a:lnTo>
                    <a:lnTo>
                      <a:pt x="72"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2" name="未知"/>
              <p:cNvSpPr>
                <a:spLocks/>
              </p:cNvSpPr>
              <p:nvPr/>
            </p:nvSpPr>
            <p:spPr bwMode="auto">
              <a:xfrm>
                <a:off x="473" y="805"/>
                <a:ext cx="80" cy="80"/>
              </a:xfrm>
              <a:custGeom>
                <a:avLst/>
                <a:gdLst>
                  <a:gd name="T0" fmla="*/ 0 w 201"/>
                  <a:gd name="T1" fmla="*/ 0 h 201"/>
                  <a:gd name="T2" fmla="*/ 0 w 201"/>
                  <a:gd name="T3" fmla="*/ 0 h 201"/>
                  <a:gd name="T4" fmla="*/ 0 w 201"/>
                  <a:gd name="T5" fmla="*/ 0 h 201"/>
                  <a:gd name="T6" fmla="*/ 0 w 201"/>
                  <a:gd name="T7" fmla="*/ 0 h 201"/>
                  <a:gd name="T8" fmla="*/ 0 w 201"/>
                  <a:gd name="T9" fmla="*/ 0 h 201"/>
                  <a:gd name="T10" fmla="*/ 0 w 201"/>
                  <a:gd name="T11" fmla="*/ 0 h 201"/>
                  <a:gd name="T12" fmla="*/ 0 w 201"/>
                  <a:gd name="T13" fmla="*/ 0 h 201"/>
                  <a:gd name="T14" fmla="*/ 0 w 201"/>
                  <a:gd name="T15" fmla="*/ 0 h 201"/>
                  <a:gd name="T16" fmla="*/ 0 w 201"/>
                  <a:gd name="T17" fmla="*/ 0 h 201"/>
                  <a:gd name="T18" fmla="*/ 0 w 201"/>
                  <a:gd name="T19" fmla="*/ 0 h 201"/>
                  <a:gd name="T20" fmla="*/ 0 w 201"/>
                  <a:gd name="T21" fmla="*/ 0 h 201"/>
                  <a:gd name="T22" fmla="*/ 0 w 201"/>
                  <a:gd name="T23" fmla="*/ 0 h 201"/>
                  <a:gd name="T24" fmla="*/ 0 w 201"/>
                  <a:gd name="T25" fmla="*/ 0 h 201"/>
                  <a:gd name="T26" fmla="*/ 0 w 201"/>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1">
                    <a:moveTo>
                      <a:pt x="148" y="159"/>
                    </a:moveTo>
                    <a:lnTo>
                      <a:pt x="201" y="201"/>
                    </a:lnTo>
                    <a:lnTo>
                      <a:pt x="148" y="159"/>
                    </a:lnTo>
                    <a:lnTo>
                      <a:pt x="122" y="104"/>
                    </a:lnTo>
                    <a:lnTo>
                      <a:pt x="68" y="68"/>
                    </a:lnTo>
                    <a:lnTo>
                      <a:pt x="59" y="70"/>
                    </a:lnTo>
                    <a:lnTo>
                      <a:pt x="50" y="74"/>
                    </a:lnTo>
                    <a:lnTo>
                      <a:pt x="40" y="79"/>
                    </a:lnTo>
                    <a:lnTo>
                      <a:pt x="31" y="85"/>
                    </a:lnTo>
                    <a:lnTo>
                      <a:pt x="29" y="87"/>
                    </a:lnTo>
                    <a:lnTo>
                      <a:pt x="0" y="0"/>
                    </a:lnTo>
                    <a:lnTo>
                      <a:pt x="29" y="87"/>
                    </a:lnTo>
                    <a:lnTo>
                      <a:pt x="125" y="183"/>
                    </a:lnTo>
                    <a:lnTo>
                      <a:pt x="148"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3" name="未知"/>
              <p:cNvSpPr>
                <a:spLocks/>
              </p:cNvSpPr>
              <p:nvPr/>
            </p:nvSpPr>
            <p:spPr bwMode="auto">
              <a:xfrm>
                <a:off x="438" y="832"/>
                <a:ext cx="94" cy="79"/>
              </a:xfrm>
              <a:custGeom>
                <a:avLst/>
                <a:gdLst>
                  <a:gd name="T0" fmla="*/ 0 w 234"/>
                  <a:gd name="T1" fmla="*/ 0 h 198"/>
                  <a:gd name="T2" fmla="*/ 0 w 234"/>
                  <a:gd name="T3" fmla="*/ 0 h 198"/>
                  <a:gd name="T4" fmla="*/ 0 w 234"/>
                  <a:gd name="T5" fmla="*/ 0 h 198"/>
                  <a:gd name="T6" fmla="*/ 0 w 234"/>
                  <a:gd name="T7" fmla="*/ 0 h 198"/>
                  <a:gd name="T8" fmla="*/ 0 w 234"/>
                  <a:gd name="T9" fmla="*/ 0 h 198"/>
                  <a:gd name="T10" fmla="*/ 0 w 234"/>
                  <a:gd name="T11" fmla="*/ 0 h 198"/>
                  <a:gd name="T12" fmla="*/ 0 w 234"/>
                  <a:gd name="T13" fmla="*/ 0 h 198"/>
                  <a:gd name="T14" fmla="*/ 0 w 234"/>
                  <a:gd name="T15" fmla="*/ 0 h 198"/>
                  <a:gd name="T16" fmla="*/ 0 w 234"/>
                  <a:gd name="T17" fmla="*/ 0 h 198"/>
                  <a:gd name="T18" fmla="*/ 0 w 234"/>
                  <a:gd name="T19" fmla="*/ 0 h 198"/>
                  <a:gd name="T20" fmla="*/ 0 w 234"/>
                  <a:gd name="T21" fmla="*/ 0 h 198"/>
                  <a:gd name="T22" fmla="*/ 0 w 234"/>
                  <a:gd name="T23" fmla="*/ 0 h 198"/>
                  <a:gd name="T24" fmla="*/ 0 w 234"/>
                  <a:gd name="T25" fmla="*/ 0 h 198"/>
                  <a:gd name="T26" fmla="*/ 0 w 234"/>
                  <a:gd name="T27" fmla="*/ 0 h 198"/>
                  <a:gd name="T28" fmla="*/ 0 w 234"/>
                  <a:gd name="T29" fmla="*/ 0 h 198"/>
                  <a:gd name="T30" fmla="*/ 0 w 234"/>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8">
                    <a:moveTo>
                      <a:pt x="21" y="198"/>
                    </a:moveTo>
                    <a:lnTo>
                      <a:pt x="0" y="166"/>
                    </a:lnTo>
                    <a:lnTo>
                      <a:pt x="0" y="164"/>
                    </a:lnTo>
                    <a:lnTo>
                      <a:pt x="31" y="105"/>
                    </a:lnTo>
                    <a:lnTo>
                      <a:pt x="70" y="58"/>
                    </a:lnTo>
                    <a:lnTo>
                      <a:pt x="117" y="17"/>
                    </a:lnTo>
                    <a:lnTo>
                      <a:pt x="154" y="0"/>
                    </a:lnTo>
                    <a:lnTo>
                      <a:pt x="162" y="0"/>
                    </a:lnTo>
                    <a:lnTo>
                      <a:pt x="213" y="44"/>
                    </a:lnTo>
                    <a:lnTo>
                      <a:pt x="234" y="91"/>
                    </a:lnTo>
                    <a:lnTo>
                      <a:pt x="181" y="146"/>
                    </a:lnTo>
                    <a:lnTo>
                      <a:pt x="132" y="97"/>
                    </a:lnTo>
                    <a:lnTo>
                      <a:pt x="127" y="99"/>
                    </a:lnTo>
                    <a:lnTo>
                      <a:pt x="72" y="142"/>
                    </a:lnTo>
                    <a:lnTo>
                      <a:pt x="30" y="188"/>
                    </a:lnTo>
                    <a:lnTo>
                      <a:pt x="21" y="19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4" name="未知"/>
              <p:cNvSpPr>
                <a:spLocks/>
              </p:cNvSpPr>
              <p:nvPr/>
            </p:nvSpPr>
            <p:spPr bwMode="auto">
              <a:xfrm>
                <a:off x="531" y="910"/>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5" y="128"/>
                    </a:moveTo>
                    <a:lnTo>
                      <a:pt x="136" y="76"/>
                    </a:lnTo>
                    <a:lnTo>
                      <a:pt x="143" y="57"/>
                    </a:lnTo>
                    <a:lnTo>
                      <a:pt x="174" y="174"/>
                    </a:lnTo>
                    <a:lnTo>
                      <a:pt x="143" y="57"/>
                    </a:lnTo>
                    <a:lnTo>
                      <a:pt x="143" y="55"/>
                    </a:lnTo>
                    <a:lnTo>
                      <a:pt x="117" y="31"/>
                    </a:lnTo>
                    <a:lnTo>
                      <a:pt x="115" y="31"/>
                    </a:lnTo>
                    <a:lnTo>
                      <a:pt x="54" y="83"/>
                    </a:lnTo>
                    <a:lnTo>
                      <a:pt x="47" y="102"/>
                    </a:lnTo>
                    <a:lnTo>
                      <a:pt x="0" y="0"/>
                    </a:lnTo>
                    <a:lnTo>
                      <a:pt x="47" y="102"/>
                    </a:lnTo>
                    <a:lnTo>
                      <a:pt x="47" y="104"/>
                    </a:lnTo>
                    <a:lnTo>
                      <a:pt x="73" y="128"/>
                    </a:lnTo>
                    <a:lnTo>
                      <a:pt x="75"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5" name="未知"/>
              <p:cNvSpPr>
                <a:spLocks/>
              </p:cNvSpPr>
              <p:nvPr/>
            </p:nvSpPr>
            <p:spPr bwMode="auto">
              <a:xfrm>
                <a:off x="728" y="11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0" y="41"/>
                    </a:lnTo>
                    <a:lnTo>
                      <a:pt x="19" y="41"/>
                    </a:lnTo>
                    <a:lnTo>
                      <a:pt x="0" y="20"/>
                    </a:lnTo>
                    <a:lnTo>
                      <a:pt x="0" y="18"/>
                    </a:lnTo>
                    <a:lnTo>
                      <a:pt x="22"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6" name="未知"/>
              <p:cNvSpPr>
                <a:spLocks/>
              </p:cNvSpPr>
              <p:nvPr/>
            </p:nvSpPr>
            <p:spPr bwMode="auto">
              <a:xfrm>
                <a:off x="728" y="1101"/>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5"/>
                    </a:moveTo>
                    <a:lnTo>
                      <a:pt x="20" y="41"/>
                    </a:lnTo>
                    <a:lnTo>
                      <a:pt x="19" y="41"/>
                    </a:lnTo>
                    <a:lnTo>
                      <a:pt x="0" y="20"/>
                    </a:lnTo>
                    <a:lnTo>
                      <a:pt x="0" y="18"/>
                    </a:lnTo>
                    <a:lnTo>
                      <a:pt x="22" y="0"/>
                    </a:lnTo>
                    <a:lnTo>
                      <a:pt x="23" y="0"/>
                    </a:lnTo>
                    <a:lnTo>
                      <a:pt x="42" y="21"/>
                    </a:lnTo>
                    <a:lnTo>
                      <a:pt x="42" y="23"/>
                    </a:lnTo>
                    <a:lnTo>
                      <a:pt x="35" y="35"/>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7" name="未知"/>
              <p:cNvSpPr>
                <a:spLocks/>
              </p:cNvSpPr>
              <p:nvPr/>
            </p:nvSpPr>
            <p:spPr bwMode="auto">
              <a:xfrm>
                <a:off x="266"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78" name="未知"/>
              <p:cNvSpPr>
                <a:spLocks/>
              </p:cNvSpPr>
              <p:nvPr/>
            </p:nvSpPr>
            <p:spPr bwMode="auto">
              <a:xfrm>
                <a:off x="266"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9" name="Rectangle 189"/>
              <p:cNvSpPr>
                <a:spLocks noChangeArrowheads="1"/>
              </p:cNvSpPr>
              <p:nvPr/>
            </p:nvSpPr>
            <p:spPr bwMode="auto">
              <a:xfrm>
                <a:off x="271" y="1145"/>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0" name="Rectangle 190"/>
              <p:cNvSpPr>
                <a:spLocks/>
              </p:cNvSpPr>
              <p:nvPr/>
            </p:nvSpPr>
            <p:spPr bwMode="auto">
              <a:xfrm>
                <a:off x="271" y="1145"/>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1" name="未知"/>
              <p:cNvSpPr>
                <a:spLocks/>
              </p:cNvSpPr>
              <p:nvPr/>
            </p:nvSpPr>
            <p:spPr bwMode="auto">
              <a:xfrm>
                <a:off x="266"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8"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2" name="未知"/>
              <p:cNvSpPr>
                <a:spLocks/>
              </p:cNvSpPr>
              <p:nvPr/>
            </p:nvSpPr>
            <p:spPr bwMode="auto">
              <a:xfrm>
                <a:off x="266"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8" y="46"/>
                    </a:moveTo>
                    <a:lnTo>
                      <a:pt x="47" y="8"/>
                    </a:lnTo>
                    <a:lnTo>
                      <a:pt x="39" y="0"/>
                    </a:lnTo>
                    <a:lnTo>
                      <a:pt x="0" y="38"/>
                    </a:lnTo>
                    <a:lnTo>
                      <a:pt x="8" y="4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3" name="Rectangle 193"/>
              <p:cNvSpPr>
                <a:spLocks noChangeArrowheads="1"/>
              </p:cNvSpPr>
              <p:nvPr/>
            </p:nvSpPr>
            <p:spPr bwMode="auto">
              <a:xfrm>
                <a:off x="257" y="1115"/>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4" name="Rectangle 194"/>
              <p:cNvSpPr>
                <a:spLocks/>
              </p:cNvSpPr>
              <p:nvPr/>
            </p:nvSpPr>
            <p:spPr bwMode="auto">
              <a:xfrm>
                <a:off x="257" y="1115"/>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685" name="未知"/>
              <p:cNvSpPr>
                <a:spLocks/>
              </p:cNvSpPr>
              <p:nvPr/>
            </p:nvSpPr>
            <p:spPr bwMode="auto">
              <a:xfrm>
                <a:off x="227" y="1146"/>
                <a:ext cx="22" cy="4"/>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55" y="11"/>
                    </a:moveTo>
                    <a:lnTo>
                      <a:pt x="0" y="11"/>
                    </a:lnTo>
                    <a:lnTo>
                      <a:pt x="0" y="0"/>
                    </a:lnTo>
                    <a:lnTo>
                      <a:pt x="55" y="0"/>
                    </a:lnTo>
                    <a:lnTo>
                      <a:pt x="5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6" name="未知"/>
              <p:cNvSpPr>
                <a:spLocks/>
              </p:cNvSpPr>
              <p:nvPr/>
            </p:nvSpPr>
            <p:spPr bwMode="auto">
              <a:xfrm>
                <a:off x="227" y="1146"/>
                <a:ext cx="22" cy="4"/>
              </a:xfrm>
              <a:custGeom>
                <a:avLst/>
                <a:gdLst>
                  <a:gd name="T0" fmla="*/ 0 w 55"/>
                  <a:gd name="T1" fmla="*/ 0 h 11"/>
                  <a:gd name="T2" fmla="*/ 0 w 55"/>
                  <a:gd name="T3" fmla="*/ 0 h 11"/>
                  <a:gd name="T4" fmla="*/ 0 w 55"/>
                  <a:gd name="T5" fmla="*/ 0 h 11"/>
                  <a:gd name="T6" fmla="*/ 0 w 55"/>
                  <a:gd name="T7" fmla="*/ 0 h 11"/>
                  <a:gd name="T8" fmla="*/ 0 w 5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11">
                    <a:moveTo>
                      <a:pt x="55" y="0"/>
                    </a:moveTo>
                    <a:lnTo>
                      <a:pt x="0" y="0"/>
                    </a:lnTo>
                    <a:lnTo>
                      <a:pt x="0" y="11"/>
                    </a:lnTo>
                    <a:lnTo>
                      <a:pt x="55" y="11"/>
                    </a:lnTo>
                    <a:lnTo>
                      <a:pt x="55"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7" name="未知"/>
              <p:cNvSpPr>
                <a:spLocks/>
              </p:cNvSpPr>
              <p:nvPr/>
            </p:nvSpPr>
            <p:spPr bwMode="auto">
              <a:xfrm>
                <a:off x="235"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88" name="未知"/>
              <p:cNvSpPr>
                <a:spLocks/>
              </p:cNvSpPr>
              <p:nvPr/>
            </p:nvSpPr>
            <p:spPr bwMode="auto">
              <a:xfrm>
                <a:off x="235" y="1154"/>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0"/>
                    </a:moveTo>
                    <a:lnTo>
                      <a:pt x="0" y="39"/>
                    </a:lnTo>
                    <a:lnTo>
                      <a:pt x="8" y="47"/>
                    </a:lnTo>
                    <a:lnTo>
                      <a:pt x="47" y="8"/>
                    </a:lnTo>
                    <a:lnTo>
                      <a:pt x="39"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89" name="未知"/>
              <p:cNvSpPr>
                <a:spLocks/>
              </p:cNvSpPr>
              <p:nvPr/>
            </p:nvSpPr>
            <p:spPr bwMode="auto">
              <a:xfrm>
                <a:off x="258" y="1158"/>
                <a:ext cx="4"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12" y="57"/>
                    </a:moveTo>
                    <a:lnTo>
                      <a:pt x="0" y="57"/>
                    </a:lnTo>
                    <a:lnTo>
                      <a:pt x="0" y="0"/>
                    </a:lnTo>
                    <a:lnTo>
                      <a:pt x="12" y="0"/>
                    </a:lnTo>
                    <a:lnTo>
                      <a:pt x="12" y="5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0" name="未知"/>
              <p:cNvSpPr>
                <a:spLocks/>
              </p:cNvSpPr>
              <p:nvPr/>
            </p:nvSpPr>
            <p:spPr bwMode="auto">
              <a:xfrm>
                <a:off x="258" y="1158"/>
                <a:ext cx="4" cy="23"/>
              </a:xfrm>
              <a:custGeom>
                <a:avLst/>
                <a:gdLst>
                  <a:gd name="T0" fmla="*/ 0 w 12"/>
                  <a:gd name="T1" fmla="*/ 0 h 57"/>
                  <a:gd name="T2" fmla="*/ 0 w 12"/>
                  <a:gd name="T3" fmla="*/ 0 h 57"/>
                  <a:gd name="T4" fmla="*/ 0 w 12"/>
                  <a:gd name="T5" fmla="*/ 0 h 57"/>
                  <a:gd name="T6" fmla="*/ 0 w 12"/>
                  <a:gd name="T7" fmla="*/ 0 h 57"/>
                  <a:gd name="T8" fmla="*/ 0 w 12"/>
                  <a:gd name="T9" fmla="*/ 0 h 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57">
                    <a:moveTo>
                      <a:pt x="0" y="0"/>
                    </a:moveTo>
                    <a:lnTo>
                      <a:pt x="0" y="57"/>
                    </a:lnTo>
                    <a:lnTo>
                      <a:pt x="12" y="57"/>
                    </a:lnTo>
                    <a:lnTo>
                      <a:pt x="12" y="0"/>
                    </a:lnTo>
                    <a:lnTo>
                      <a:pt x="0"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1" name="未知"/>
              <p:cNvSpPr>
                <a:spLocks/>
              </p:cNvSpPr>
              <p:nvPr/>
            </p:nvSpPr>
            <p:spPr bwMode="auto">
              <a:xfrm>
                <a:off x="235"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2" name="未知"/>
              <p:cNvSpPr>
                <a:spLocks/>
              </p:cNvSpPr>
              <p:nvPr/>
            </p:nvSpPr>
            <p:spPr bwMode="auto">
              <a:xfrm>
                <a:off x="235" y="1123"/>
                <a:ext cx="19" cy="19"/>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8" y="0"/>
                    </a:lnTo>
                    <a:lnTo>
                      <a:pt x="0" y="8"/>
                    </a:lnTo>
                    <a:lnTo>
                      <a:pt x="39" y="46"/>
                    </a:lnTo>
                    <a:lnTo>
                      <a:pt x="47"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3" name="未知"/>
              <p:cNvSpPr>
                <a:spLocks/>
              </p:cNvSpPr>
              <p:nvPr/>
            </p:nvSpPr>
            <p:spPr bwMode="auto">
              <a:xfrm>
                <a:off x="239" y="1177"/>
                <a:ext cx="42" cy="6"/>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4" h="17">
                    <a:moveTo>
                      <a:pt x="52" y="17"/>
                    </a:moveTo>
                    <a:lnTo>
                      <a:pt x="49" y="17"/>
                    </a:lnTo>
                    <a:lnTo>
                      <a:pt x="45" y="17"/>
                    </a:lnTo>
                    <a:lnTo>
                      <a:pt x="42" y="16"/>
                    </a:lnTo>
                    <a:lnTo>
                      <a:pt x="38" y="16"/>
                    </a:lnTo>
                    <a:lnTo>
                      <a:pt x="28" y="14"/>
                    </a:lnTo>
                    <a:lnTo>
                      <a:pt x="25" y="13"/>
                    </a:lnTo>
                    <a:lnTo>
                      <a:pt x="21" y="12"/>
                    </a:lnTo>
                    <a:lnTo>
                      <a:pt x="18" y="10"/>
                    </a:lnTo>
                    <a:lnTo>
                      <a:pt x="15" y="9"/>
                    </a:lnTo>
                    <a:lnTo>
                      <a:pt x="12" y="7"/>
                    </a:lnTo>
                    <a:lnTo>
                      <a:pt x="9" y="6"/>
                    </a:lnTo>
                    <a:lnTo>
                      <a:pt x="6" y="4"/>
                    </a:lnTo>
                    <a:lnTo>
                      <a:pt x="3" y="2"/>
                    </a:lnTo>
                    <a:lnTo>
                      <a:pt x="0" y="0"/>
                    </a:lnTo>
                    <a:lnTo>
                      <a:pt x="104" y="0"/>
                    </a:lnTo>
                    <a:lnTo>
                      <a:pt x="98" y="4"/>
                    </a:lnTo>
                    <a:lnTo>
                      <a:pt x="89" y="9"/>
                    </a:lnTo>
                    <a:lnTo>
                      <a:pt x="86" y="10"/>
                    </a:lnTo>
                    <a:lnTo>
                      <a:pt x="83" y="12"/>
                    </a:lnTo>
                    <a:lnTo>
                      <a:pt x="80" y="13"/>
                    </a:lnTo>
                    <a:lnTo>
                      <a:pt x="66" y="16"/>
                    </a:lnTo>
                    <a:lnTo>
                      <a:pt x="63" y="16"/>
                    </a:lnTo>
                    <a:lnTo>
                      <a:pt x="59" y="17"/>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4" name="未知"/>
              <p:cNvSpPr>
                <a:spLocks/>
              </p:cNvSpPr>
              <p:nvPr/>
            </p:nvSpPr>
            <p:spPr bwMode="auto">
              <a:xfrm>
                <a:off x="224" y="1119"/>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9" h="143">
                    <a:moveTo>
                      <a:pt x="37" y="143"/>
                    </a:moveTo>
                    <a:lnTo>
                      <a:pt x="37" y="143"/>
                    </a:lnTo>
                    <a:lnTo>
                      <a:pt x="36" y="143"/>
                    </a:lnTo>
                    <a:lnTo>
                      <a:pt x="36" y="142"/>
                    </a:lnTo>
                    <a:lnTo>
                      <a:pt x="35" y="142"/>
                    </a:lnTo>
                    <a:lnTo>
                      <a:pt x="34" y="141"/>
                    </a:lnTo>
                    <a:lnTo>
                      <a:pt x="33" y="140"/>
                    </a:lnTo>
                    <a:lnTo>
                      <a:pt x="32" y="140"/>
                    </a:lnTo>
                    <a:lnTo>
                      <a:pt x="32" y="139"/>
                    </a:lnTo>
                    <a:lnTo>
                      <a:pt x="31" y="139"/>
                    </a:lnTo>
                    <a:lnTo>
                      <a:pt x="30" y="138"/>
                    </a:lnTo>
                    <a:lnTo>
                      <a:pt x="29" y="137"/>
                    </a:lnTo>
                    <a:lnTo>
                      <a:pt x="28" y="135"/>
                    </a:lnTo>
                    <a:lnTo>
                      <a:pt x="26" y="134"/>
                    </a:lnTo>
                    <a:lnTo>
                      <a:pt x="25" y="133"/>
                    </a:lnTo>
                    <a:lnTo>
                      <a:pt x="24" y="131"/>
                    </a:lnTo>
                    <a:lnTo>
                      <a:pt x="22" y="129"/>
                    </a:lnTo>
                    <a:lnTo>
                      <a:pt x="21" y="129"/>
                    </a:lnTo>
                    <a:lnTo>
                      <a:pt x="21" y="128"/>
                    </a:lnTo>
                    <a:lnTo>
                      <a:pt x="19" y="126"/>
                    </a:lnTo>
                    <a:lnTo>
                      <a:pt x="18" y="124"/>
                    </a:lnTo>
                    <a:lnTo>
                      <a:pt x="17" y="123"/>
                    </a:lnTo>
                    <a:lnTo>
                      <a:pt x="16" y="122"/>
                    </a:lnTo>
                    <a:lnTo>
                      <a:pt x="15" y="120"/>
                    </a:lnTo>
                    <a:lnTo>
                      <a:pt x="14" y="118"/>
                    </a:lnTo>
                    <a:lnTo>
                      <a:pt x="13" y="117"/>
                    </a:lnTo>
                    <a:lnTo>
                      <a:pt x="12" y="116"/>
                    </a:lnTo>
                    <a:lnTo>
                      <a:pt x="11" y="113"/>
                    </a:lnTo>
                    <a:lnTo>
                      <a:pt x="10" y="111"/>
                    </a:lnTo>
                    <a:lnTo>
                      <a:pt x="9" y="109"/>
                    </a:lnTo>
                    <a:lnTo>
                      <a:pt x="8" y="106"/>
                    </a:lnTo>
                    <a:lnTo>
                      <a:pt x="7" y="105"/>
                    </a:lnTo>
                    <a:lnTo>
                      <a:pt x="7" y="104"/>
                    </a:lnTo>
                    <a:lnTo>
                      <a:pt x="6" y="101"/>
                    </a:lnTo>
                    <a:lnTo>
                      <a:pt x="5" y="99"/>
                    </a:lnTo>
                    <a:lnTo>
                      <a:pt x="5" y="98"/>
                    </a:lnTo>
                    <a:lnTo>
                      <a:pt x="4" y="96"/>
                    </a:lnTo>
                    <a:lnTo>
                      <a:pt x="3" y="94"/>
                    </a:lnTo>
                    <a:lnTo>
                      <a:pt x="3" y="92"/>
                    </a:lnTo>
                    <a:lnTo>
                      <a:pt x="3" y="91"/>
                    </a:lnTo>
                    <a:lnTo>
                      <a:pt x="2" y="88"/>
                    </a:lnTo>
                    <a:lnTo>
                      <a:pt x="2" y="85"/>
                    </a:lnTo>
                    <a:lnTo>
                      <a:pt x="1" y="83"/>
                    </a:lnTo>
                    <a:lnTo>
                      <a:pt x="1" y="80"/>
                    </a:lnTo>
                    <a:lnTo>
                      <a:pt x="1" y="78"/>
                    </a:lnTo>
                    <a:lnTo>
                      <a:pt x="1" y="77"/>
                    </a:lnTo>
                    <a:lnTo>
                      <a:pt x="1" y="74"/>
                    </a:lnTo>
                    <a:lnTo>
                      <a:pt x="0" y="71"/>
                    </a:lnTo>
                    <a:lnTo>
                      <a:pt x="1" y="68"/>
                    </a:lnTo>
                    <a:lnTo>
                      <a:pt x="1" y="66"/>
                    </a:lnTo>
                    <a:lnTo>
                      <a:pt x="1" y="65"/>
                    </a:lnTo>
                    <a:lnTo>
                      <a:pt x="1" y="63"/>
                    </a:lnTo>
                    <a:lnTo>
                      <a:pt x="1" y="60"/>
                    </a:lnTo>
                    <a:lnTo>
                      <a:pt x="2" y="58"/>
                    </a:lnTo>
                    <a:lnTo>
                      <a:pt x="2" y="57"/>
                    </a:lnTo>
                    <a:lnTo>
                      <a:pt x="2" y="55"/>
                    </a:lnTo>
                    <a:lnTo>
                      <a:pt x="3" y="52"/>
                    </a:lnTo>
                    <a:lnTo>
                      <a:pt x="3" y="51"/>
                    </a:lnTo>
                    <a:lnTo>
                      <a:pt x="3" y="49"/>
                    </a:lnTo>
                    <a:lnTo>
                      <a:pt x="4" y="47"/>
                    </a:lnTo>
                    <a:lnTo>
                      <a:pt x="5" y="44"/>
                    </a:lnTo>
                    <a:lnTo>
                      <a:pt x="6" y="41"/>
                    </a:lnTo>
                    <a:lnTo>
                      <a:pt x="7" y="39"/>
                    </a:lnTo>
                    <a:lnTo>
                      <a:pt x="10" y="32"/>
                    </a:lnTo>
                    <a:lnTo>
                      <a:pt x="11" y="29"/>
                    </a:lnTo>
                    <a:lnTo>
                      <a:pt x="12" y="27"/>
                    </a:lnTo>
                    <a:lnTo>
                      <a:pt x="13" y="26"/>
                    </a:lnTo>
                    <a:lnTo>
                      <a:pt x="14" y="25"/>
                    </a:lnTo>
                    <a:lnTo>
                      <a:pt x="15" y="23"/>
                    </a:lnTo>
                    <a:lnTo>
                      <a:pt x="16" y="21"/>
                    </a:lnTo>
                    <a:lnTo>
                      <a:pt x="17" y="20"/>
                    </a:lnTo>
                    <a:lnTo>
                      <a:pt x="18" y="19"/>
                    </a:lnTo>
                    <a:lnTo>
                      <a:pt x="19" y="17"/>
                    </a:lnTo>
                    <a:lnTo>
                      <a:pt x="21" y="15"/>
                    </a:lnTo>
                    <a:lnTo>
                      <a:pt x="21" y="14"/>
                    </a:lnTo>
                    <a:lnTo>
                      <a:pt x="22" y="13"/>
                    </a:lnTo>
                    <a:lnTo>
                      <a:pt x="24" y="12"/>
                    </a:lnTo>
                    <a:lnTo>
                      <a:pt x="25" y="10"/>
                    </a:lnTo>
                    <a:lnTo>
                      <a:pt x="26" y="9"/>
                    </a:lnTo>
                    <a:lnTo>
                      <a:pt x="28" y="7"/>
                    </a:lnTo>
                    <a:lnTo>
                      <a:pt x="29" y="6"/>
                    </a:lnTo>
                    <a:lnTo>
                      <a:pt x="32" y="3"/>
                    </a:lnTo>
                    <a:lnTo>
                      <a:pt x="33" y="2"/>
                    </a:lnTo>
                    <a:lnTo>
                      <a:pt x="34" y="2"/>
                    </a:lnTo>
                    <a:lnTo>
                      <a:pt x="35" y="1"/>
                    </a:lnTo>
                    <a:lnTo>
                      <a:pt x="36" y="1"/>
                    </a:lnTo>
                    <a:lnTo>
                      <a:pt x="36" y="0"/>
                    </a:lnTo>
                    <a:lnTo>
                      <a:pt x="37" y="0"/>
                    </a:lnTo>
                    <a:lnTo>
                      <a:pt x="89" y="0"/>
                    </a:lnTo>
                    <a:lnTo>
                      <a:pt x="86" y="0"/>
                    </a:lnTo>
                    <a:lnTo>
                      <a:pt x="83" y="0"/>
                    </a:lnTo>
                    <a:lnTo>
                      <a:pt x="81" y="0"/>
                    </a:lnTo>
                    <a:lnTo>
                      <a:pt x="78" y="1"/>
                    </a:lnTo>
                    <a:lnTo>
                      <a:pt x="75" y="1"/>
                    </a:lnTo>
                    <a:lnTo>
                      <a:pt x="72" y="2"/>
                    </a:lnTo>
                    <a:lnTo>
                      <a:pt x="70" y="2"/>
                    </a:lnTo>
                    <a:lnTo>
                      <a:pt x="67" y="3"/>
                    </a:lnTo>
                    <a:lnTo>
                      <a:pt x="65" y="4"/>
                    </a:lnTo>
                    <a:lnTo>
                      <a:pt x="64" y="4"/>
                    </a:lnTo>
                    <a:lnTo>
                      <a:pt x="40" y="20"/>
                    </a:lnTo>
                    <a:lnTo>
                      <a:pt x="38" y="21"/>
                    </a:lnTo>
                    <a:lnTo>
                      <a:pt x="36" y="23"/>
                    </a:lnTo>
                    <a:lnTo>
                      <a:pt x="35" y="25"/>
                    </a:lnTo>
                    <a:lnTo>
                      <a:pt x="34" y="26"/>
                    </a:lnTo>
                    <a:lnTo>
                      <a:pt x="33" y="27"/>
                    </a:lnTo>
                    <a:lnTo>
                      <a:pt x="17" y="71"/>
                    </a:lnTo>
                    <a:lnTo>
                      <a:pt x="19" y="85"/>
                    </a:lnTo>
                    <a:lnTo>
                      <a:pt x="23" y="98"/>
                    </a:lnTo>
                    <a:lnTo>
                      <a:pt x="23" y="99"/>
                    </a:lnTo>
                    <a:lnTo>
                      <a:pt x="24" y="101"/>
                    </a:lnTo>
                    <a:lnTo>
                      <a:pt x="25" y="104"/>
                    </a:lnTo>
                    <a:lnTo>
                      <a:pt x="26" y="105"/>
                    </a:lnTo>
                    <a:lnTo>
                      <a:pt x="27" y="106"/>
                    </a:lnTo>
                    <a:lnTo>
                      <a:pt x="28" y="109"/>
                    </a:lnTo>
                    <a:lnTo>
                      <a:pt x="29" y="111"/>
                    </a:lnTo>
                    <a:lnTo>
                      <a:pt x="31" y="113"/>
                    </a:lnTo>
                    <a:lnTo>
                      <a:pt x="33" y="116"/>
                    </a:lnTo>
                    <a:lnTo>
                      <a:pt x="34" y="117"/>
                    </a:lnTo>
                    <a:lnTo>
                      <a:pt x="35" y="118"/>
                    </a:lnTo>
                    <a:lnTo>
                      <a:pt x="36" y="120"/>
                    </a:lnTo>
                    <a:lnTo>
                      <a:pt x="38" y="122"/>
                    </a:lnTo>
                    <a:lnTo>
                      <a:pt x="40" y="123"/>
                    </a:lnTo>
                    <a:lnTo>
                      <a:pt x="41" y="124"/>
                    </a:lnTo>
                    <a:lnTo>
                      <a:pt x="43" y="126"/>
                    </a:lnTo>
                    <a:lnTo>
                      <a:pt x="45" y="128"/>
                    </a:lnTo>
                    <a:lnTo>
                      <a:pt x="46" y="129"/>
                    </a:lnTo>
                    <a:lnTo>
                      <a:pt x="47" y="129"/>
                    </a:lnTo>
                    <a:lnTo>
                      <a:pt x="49" y="131"/>
                    </a:lnTo>
                    <a:lnTo>
                      <a:pt x="52" y="133"/>
                    </a:lnTo>
                    <a:lnTo>
                      <a:pt x="54" y="134"/>
                    </a:lnTo>
                    <a:lnTo>
                      <a:pt x="57" y="135"/>
                    </a:lnTo>
                    <a:lnTo>
                      <a:pt x="59" y="136"/>
                    </a:lnTo>
                    <a:lnTo>
                      <a:pt x="62" y="138"/>
                    </a:lnTo>
                    <a:lnTo>
                      <a:pt x="64" y="139"/>
                    </a:lnTo>
                    <a:lnTo>
                      <a:pt x="65" y="139"/>
                    </a:lnTo>
                    <a:lnTo>
                      <a:pt x="67" y="140"/>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5" name="未知"/>
              <p:cNvSpPr>
                <a:spLocks/>
              </p:cNvSpPr>
              <p:nvPr/>
            </p:nvSpPr>
            <p:spPr bwMode="auto">
              <a:xfrm>
                <a:off x="260" y="1119"/>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9" h="143">
                    <a:moveTo>
                      <a:pt x="0" y="143"/>
                    </a:moveTo>
                    <a:lnTo>
                      <a:pt x="24" y="139"/>
                    </a:lnTo>
                    <a:lnTo>
                      <a:pt x="25" y="139"/>
                    </a:lnTo>
                    <a:lnTo>
                      <a:pt x="39" y="132"/>
                    </a:lnTo>
                    <a:lnTo>
                      <a:pt x="40" y="131"/>
                    </a:lnTo>
                    <a:lnTo>
                      <a:pt x="42" y="129"/>
                    </a:lnTo>
                    <a:lnTo>
                      <a:pt x="43" y="129"/>
                    </a:lnTo>
                    <a:lnTo>
                      <a:pt x="44" y="128"/>
                    </a:lnTo>
                    <a:lnTo>
                      <a:pt x="46" y="126"/>
                    </a:lnTo>
                    <a:lnTo>
                      <a:pt x="47" y="126"/>
                    </a:lnTo>
                    <a:lnTo>
                      <a:pt x="49" y="124"/>
                    </a:lnTo>
                    <a:lnTo>
                      <a:pt x="49" y="123"/>
                    </a:lnTo>
                    <a:lnTo>
                      <a:pt x="51" y="122"/>
                    </a:lnTo>
                    <a:lnTo>
                      <a:pt x="52" y="121"/>
                    </a:lnTo>
                    <a:lnTo>
                      <a:pt x="55" y="118"/>
                    </a:lnTo>
                    <a:lnTo>
                      <a:pt x="57" y="115"/>
                    </a:lnTo>
                    <a:lnTo>
                      <a:pt x="58" y="113"/>
                    </a:lnTo>
                    <a:lnTo>
                      <a:pt x="59" y="112"/>
                    </a:lnTo>
                    <a:lnTo>
                      <a:pt x="61" y="108"/>
                    </a:lnTo>
                    <a:lnTo>
                      <a:pt x="63" y="105"/>
                    </a:lnTo>
                    <a:lnTo>
                      <a:pt x="64" y="103"/>
                    </a:lnTo>
                    <a:lnTo>
                      <a:pt x="65" y="102"/>
                    </a:lnTo>
                    <a:lnTo>
                      <a:pt x="66" y="99"/>
                    </a:lnTo>
                    <a:lnTo>
                      <a:pt x="67" y="98"/>
                    </a:lnTo>
                    <a:lnTo>
                      <a:pt x="68" y="96"/>
                    </a:lnTo>
                    <a:lnTo>
                      <a:pt x="68" y="93"/>
                    </a:lnTo>
                    <a:lnTo>
                      <a:pt x="72" y="71"/>
                    </a:lnTo>
                    <a:lnTo>
                      <a:pt x="70" y="57"/>
                    </a:lnTo>
                    <a:lnTo>
                      <a:pt x="70" y="55"/>
                    </a:lnTo>
                    <a:lnTo>
                      <a:pt x="70" y="54"/>
                    </a:lnTo>
                    <a:lnTo>
                      <a:pt x="69" y="51"/>
                    </a:lnTo>
                    <a:lnTo>
                      <a:pt x="68" y="50"/>
                    </a:lnTo>
                    <a:lnTo>
                      <a:pt x="68" y="47"/>
                    </a:lnTo>
                    <a:lnTo>
                      <a:pt x="67" y="44"/>
                    </a:lnTo>
                    <a:lnTo>
                      <a:pt x="66" y="44"/>
                    </a:lnTo>
                    <a:lnTo>
                      <a:pt x="65" y="41"/>
                    </a:lnTo>
                    <a:lnTo>
                      <a:pt x="64" y="39"/>
                    </a:lnTo>
                    <a:lnTo>
                      <a:pt x="63" y="37"/>
                    </a:lnTo>
                    <a:lnTo>
                      <a:pt x="61" y="34"/>
                    </a:lnTo>
                    <a:lnTo>
                      <a:pt x="59" y="31"/>
                    </a:lnTo>
                    <a:lnTo>
                      <a:pt x="58" y="30"/>
                    </a:lnTo>
                    <a:lnTo>
                      <a:pt x="57" y="28"/>
                    </a:lnTo>
                    <a:lnTo>
                      <a:pt x="55" y="25"/>
                    </a:lnTo>
                    <a:lnTo>
                      <a:pt x="52" y="22"/>
                    </a:lnTo>
                    <a:lnTo>
                      <a:pt x="51" y="21"/>
                    </a:lnTo>
                    <a:lnTo>
                      <a:pt x="49" y="19"/>
                    </a:lnTo>
                    <a:lnTo>
                      <a:pt x="47" y="17"/>
                    </a:lnTo>
                    <a:lnTo>
                      <a:pt x="46" y="17"/>
                    </a:lnTo>
                    <a:lnTo>
                      <a:pt x="44" y="15"/>
                    </a:lnTo>
                    <a:lnTo>
                      <a:pt x="30" y="6"/>
                    </a:lnTo>
                    <a:lnTo>
                      <a:pt x="28" y="5"/>
                    </a:lnTo>
                    <a:lnTo>
                      <a:pt x="25" y="4"/>
                    </a:lnTo>
                    <a:lnTo>
                      <a:pt x="24" y="4"/>
                    </a:lnTo>
                    <a:lnTo>
                      <a:pt x="22" y="3"/>
                    </a:lnTo>
                    <a:lnTo>
                      <a:pt x="20" y="2"/>
                    </a:lnTo>
                    <a:lnTo>
                      <a:pt x="17" y="2"/>
                    </a:lnTo>
                    <a:lnTo>
                      <a:pt x="14" y="1"/>
                    </a:lnTo>
                    <a:lnTo>
                      <a:pt x="0" y="0"/>
                    </a:lnTo>
                    <a:lnTo>
                      <a:pt x="52" y="0"/>
                    </a:lnTo>
                    <a:lnTo>
                      <a:pt x="53" y="0"/>
                    </a:lnTo>
                    <a:lnTo>
                      <a:pt x="54" y="1"/>
                    </a:lnTo>
                    <a:lnTo>
                      <a:pt x="55" y="2"/>
                    </a:lnTo>
                    <a:lnTo>
                      <a:pt x="56" y="2"/>
                    </a:lnTo>
                    <a:lnTo>
                      <a:pt x="57" y="3"/>
                    </a:lnTo>
                    <a:lnTo>
                      <a:pt x="58" y="4"/>
                    </a:lnTo>
                    <a:lnTo>
                      <a:pt x="63" y="9"/>
                    </a:lnTo>
                    <a:lnTo>
                      <a:pt x="64" y="10"/>
                    </a:lnTo>
                    <a:lnTo>
                      <a:pt x="65" y="11"/>
                    </a:lnTo>
                    <a:lnTo>
                      <a:pt x="66" y="12"/>
                    </a:lnTo>
                    <a:lnTo>
                      <a:pt x="67" y="13"/>
                    </a:lnTo>
                    <a:lnTo>
                      <a:pt x="71" y="19"/>
                    </a:lnTo>
                    <a:lnTo>
                      <a:pt x="72" y="19"/>
                    </a:lnTo>
                    <a:lnTo>
                      <a:pt x="81" y="34"/>
                    </a:lnTo>
                    <a:lnTo>
                      <a:pt x="82" y="37"/>
                    </a:lnTo>
                    <a:lnTo>
                      <a:pt x="83" y="39"/>
                    </a:lnTo>
                    <a:lnTo>
                      <a:pt x="83" y="41"/>
                    </a:lnTo>
                    <a:lnTo>
                      <a:pt x="84" y="44"/>
                    </a:lnTo>
                    <a:lnTo>
                      <a:pt x="87" y="55"/>
                    </a:lnTo>
                    <a:lnTo>
                      <a:pt x="88" y="57"/>
                    </a:lnTo>
                    <a:lnTo>
                      <a:pt x="88" y="60"/>
                    </a:lnTo>
                    <a:lnTo>
                      <a:pt x="88" y="61"/>
                    </a:lnTo>
                    <a:lnTo>
                      <a:pt x="89" y="64"/>
                    </a:lnTo>
                    <a:lnTo>
                      <a:pt x="89" y="66"/>
                    </a:lnTo>
                    <a:lnTo>
                      <a:pt x="89" y="68"/>
                    </a:lnTo>
                    <a:lnTo>
                      <a:pt x="89" y="71"/>
                    </a:lnTo>
                    <a:lnTo>
                      <a:pt x="89" y="75"/>
                    </a:lnTo>
                    <a:lnTo>
                      <a:pt x="89" y="77"/>
                    </a:lnTo>
                    <a:lnTo>
                      <a:pt x="89" y="78"/>
                    </a:lnTo>
                    <a:lnTo>
                      <a:pt x="88" y="82"/>
                    </a:lnTo>
                    <a:lnTo>
                      <a:pt x="88" y="85"/>
                    </a:lnTo>
                    <a:lnTo>
                      <a:pt x="87" y="88"/>
                    </a:lnTo>
                    <a:lnTo>
                      <a:pt x="87" y="89"/>
                    </a:lnTo>
                    <a:lnTo>
                      <a:pt x="86" y="92"/>
                    </a:lnTo>
                    <a:lnTo>
                      <a:pt x="86" y="93"/>
                    </a:lnTo>
                    <a:lnTo>
                      <a:pt x="85" y="96"/>
                    </a:lnTo>
                    <a:lnTo>
                      <a:pt x="85" y="98"/>
                    </a:lnTo>
                    <a:lnTo>
                      <a:pt x="84" y="99"/>
                    </a:lnTo>
                    <a:lnTo>
                      <a:pt x="83" y="102"/>
                    </a:lnTo>
                    <a:lnTo>
                      <a:pt x="83" y="103"/>
                    </a:lnTo>
                    <a:lnTo>
                      <a:pt x="82" y="105"/>
                    </a:lnTo>
                    <a:lnTo>
                      <a:pt x="81" y="108"/>
                    </a:lnTo>
                    <a:lnTo>
                      <a:pt x="79" y="112"/>
                    </a:lnTo>
                    <a:lnTo>
                      <a:pt x="78" y="113"/>
                    </a:lnTo>
                    <a:lnTo>
                      <a:pt x="78" y="115"/>
                    </a:lnTo>
                    <a:lnTo>
                      <a:pt x="76" y="118"/>
                    </a:lnTo>
                    <a:lnTo>
                      <a:pt x="74" y="121"/>
                    </a:lnTo>
                    <a:lnTo>
                      <a:pt x="73" y="122"/>
                    </a:lnTo>
                    <a:lnTo>
                      <a:pt x="72" y="123"/>
                    </a:lnTo>
                    <a:lnTo>
                      <a:pt x="71" y="124"/>
                    </a:lnTo>
                    <a:lnTo>
                      <a:pt x="70" y="126"/>
                    </a:lnTo>
                    <a:lnTo>
                      <a:pt x="69" y="128"/>
                    </a:lnTo>
                    <a:lnTo>
                      <a:pt x="68" y="129"/>
                    </a:lnTo>
                    <a:lnTo>
                      <a:pt x="67" y="129"/>
                    </a:lnTo>
                    <a:lnTo>
                      <a:pt x="66" y="131"/>
                    </a:lnTo>
                    <a:lnTo>
                      <a:pt x="65" y="132"/>
                    </a:lnTo>
                    <a:lnTo>
                      <a:pt x="64" y="133"/>
                    </a:lnTo>
                    <a:lnTo>
                      <a:pt x="63" y="134"/>
                    </a:lnTo>
                    <a:lnTo>
                      <a:pt x="62" y="135"/>
                    </a:lnTo>
                    <a:lnTo>
                      <a:pt x="60" y="136"/>
                    </a:lnTo>
                    <a:lnTo>
                      <a:pt x="59" y="138"/>
                    </a:lnTo>
                    <a:lnTo>
                      <a:pt x="58" y="139"/>
                    </a:lnTo>
                    <a:lnTo>
                      <a:pt x="57" y="140"/>
                    </a:lnTo>
                    <a:lnTo>
                      <a:pt x="56" y="140"/>
                    </a:lnTo>
                    <a:lnTo>
                      <a:pt x="55" y="141"/>
                    </a:lnTo>
                    <a:lnTo>
                      <a:pt x="54"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6" name="未知"/>
              <p:cNvSpPr>
                <a:spLocks/>
              </p:cNvSpPr>
              <p:nvPr/>
            </p:nvSpPr>
            <p:spPr bwMode="auto">
              <a:xfrm>
                <a:off x="239" y="1113"/>
                <a:ext cx="42" cy="6"/>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4" h="17">
                    <a:moveTo>
                      <a:pt x="0" y="17"/>
                    </a:moveTo>
                    <a:lnTo>
                      <a:pt x="0" y="17"/>
                    </a:lnTo>
                    <a:lnTo>
                      <a:pt x="3" y="15"/>
                    </a:lnTo>
                    <a:lnTo>
                      <a:pt x="6" y="13"/>
                    </a:lnTo>
                    <a:lnTo>
                      <a:pt x="9" y="11"/>
                    </a:lnTo>
                    <a:lnTo>
                      <a:pt x="12" y="9"/>
                    </a:lnTo>
                    <a:lnTo>
                      <a:pt x="15" y="8"/>
                    </a:lnTo>
                    <a:lnTo>
                      <a:pt x="49" y="0"/>
                    </a:lnTo>
                    <a:lnTo>
                      <a:pt x="52" y="0"/>
                    </a:lnTo>
                    <a:lnTo>
                      <a:pt x="56" y="0"/>
                    </a:lnTo>
                    <a:lnTo>
                      <a:pt x="59" y="0"/>
                    </a:lnTo>
                    <a:lnTo>
                      <a:pt x="76" y="3"/>
                    </a:lnTo>
                    <a:lnTo>
                      <a:pt x="80" y="4"/>
                    </a:lnTo>
                    <a:lnTo>
                      <a:pt x="83" y="5"/>
                    </a:lnTo>
                    <a:lnTo>
                      <a:pt x="92" y="9"/>
                    </a:lnTo>
                    <a:lnTo>
                      <a:pt x="95" y="11"/>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97" name="未知"/>
              <p:cNvSpPr>
                <a:spLocks/>
              </p:cNvSpPr>
              <p:nvPr/>
            </p:nvSpPr>
            <p:spPr bwMode="auto">
              <a:xfrm>
                <a:off x="231" y="1119"/>
                <a:ext cx="58" cy="58"/>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123" y="122"/>
                    </a:moveTo>
                    <a:lnTo>
                      <a:pt x="72" y="143"/>
                    </a:lnTo>
                    <a:lnTo>
                      <a:pt x="69" y="143"/>
                    </a:lnTo>
                    <a:lnTo>
                      <a:pt x="16" y="116"/>
                    </a:lnTo>
                    <a:lnTo>
                      <a:pt x="0" y="71"/>
                    </a:lnTo>
                    <a:lnTo>
                      <a:pt x="0" y="68"/>
                    </a:lnTo>
                    <a:lnTo>
                      <a:pt x="28" y="15"/>
                    </a:lnTo>
                    <a:lnTo>
                      <a:pt x="72" y="0"/>
                    </a:lnTo>
                    <a:lnTo>
                      <a:pt x="75" y="0"/>
                    </a:lnTo>
                    <a:lnTo>
                      <a:pt x="130" y="30"/>
                    </a:lnTo>
                    <a:lnTo>
                      <a:pt x="144" y="71"/>
                    </a:lnTo>
                    <a:lnTo>
                      <a:pt x="144" y="77"/>
                    </a:lnTo>
                    <a:lnTo>
                      <a:pt x="123" y="12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8" name="未知"/>
              <p:cNvSpPr>
                <a:spLocks/>
              </p:cNvSpPr>
              <p:nvPr/>
            </p:nvSpPr>
            <p:spPr bwMode="auto">
              <a:xfrm>
                <a:off x="224" y="1113"/>
                <a:ext cx="72" cy="70"/>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w 178"/>
                  <a:gd name="T33" fmla="*/ 0 h 177"/>
                  <a:gd name="T34" fmla="*/ 0 w 178"/>
                  <a:gd name="T35" fmla="*/ 0 h 1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8" h="177">
                    <a:moveTo>
                      <a:pt x="152" y="26"/>
                    </a:moveTo>
                    <a:lnTo>
                      <a:pt x="96" y="0"/>
                    </a:lnTo>
                    <a:lnTo>
                      <a:pt x="89" y="0"/>
                    </a:lnTo>
                    <a:lnTo>
                      <a:pt x="86" y="0"/>
                    </a:lnTo>
                    <a:lnTo>
                      <a:pt x="29" y="23"/>
                    </a:lnTo>
                    <a:lnTo>
                      <a:pt x="1" y="82"/>
                    </a:lnTo>
                    <a:lnTo>
                      <a:pt x="0" y="88"/>
                    </a:lnTo>
                    <a:lnTo>
                      <a:pt x="1" y="95"/>
                    </a:lnTo>
                    <a:lnTo>
                      <a:pt x="26" y="151"/>
                    </a:lnTo>
                    <a:lnTo>
                      <a:pt x="82" y="177"/>
                    </a:lnTo>
                    <a:lnTo>
                      <a:pt x="89" y="177"/>
                    </a:lnTo>
                    <a:lnTo>
                      <a:pt x="93" y="177"/>
                    </a:lnTo>
                    <a:lnTo>
                      <a:pt x="149" y="154"/>
                    </a:lnTo>
                    <a:lnTo>
                      <a:pt x="177" y="99"/>
                    </a:lnTo>
                    <a:lnTo>
                      <a:pt x="178" y="88"/>
                    </a:lnTo>
                    <a:lnTo>
                      <a:pt x="178" y="85"/>
                    </a:lnTo>
                    <a:lnTo>
                      <a:pt x="154" y="28"/>
                    </a:lnTo>
                    <a:lnTo>
                      <a:pt x="152" y="2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9" name="未知"/>
              <p:cNvSpPr>
                <a:spLocks/>
              </p:cNvSpPr>
              <p:nvPr/>
            </p:nvSpPr>
            <p:spPr bwMode="auto">
              <a:xfrm>
                <a:off x="250" y="1157"/>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 h="11">
                    <a:moveTo>
                      <a:pt x="25" y="11"/>
                    </a:moveTo>
                    <a:lnTo>
                      <a:pt x="24" y="11"/>
                    </a:lnTo>
                    <a:lnTo>
                      <a:pt x="22" y="11"/>
                    </a:lnTo>
                    <a:lnTo>
                      <a:pt x="21" y="11"/>
                    </a:lnTo>
                    <a:lnTo>
                      <a:pt x="20" y="11"/>
                    </a:lnTo>
                    <a:lnTo>
                      <a:pt x="19" y="11"/>
                    </a:lnTo>
                    <a:lnTo>
                      <a:pt x="17" y="11"/>
                    </a:lnTo>
                    <a:lnTo>
                      <a:pt x="16" y="10"/>
                    </a:lnTo>
                    <a:lnTo>
                      <a:pt x="15" y="10"/>
                    </a:lnTo>
                    <a:lnTo>
                      <a:pt x="14" y="9"/>
                    </a:lnTo>
                    <a:lnTo>
                      <a:pt x="12" y="9"/>
                    </a:lnTo>
                    <a:lnTo>
                      <a:pt x="11" y="8"/>
                    </a:lnTo>
                    <a:lnTo>
                      <a:pt x="10" y="8"/>
                    </a:lnTo>
                    <a:lnTo>
                      <a:pt x="9" y="7"/>
                    </a:lnTo>
                    <a:lnTo>
                      <a:pt x="8" y="7"/>
                    </a:lnTo>
                    <a:lnTo>
                      <a:pt x="7" y="6"/>
                    </a:lnTo>
                    <a:lnTo>
                      <a:pt x="6" y="5"/>
                    </a:lnTo>
                    <a:lnTo>
                      <a:pt x="5" y="4"/>
                    </a:lnTo>
                    <a:lnTo>
                      <a:pt x="4" y="4"/>
                    </a:lnTo>
                    <a:lnTo>
                      <a:pt x="3" y="3"/>
                    </a:lnTo>
                    <a:lnTo>
                      <a:pt x="2" y="2"/>
                    </a:lnTo>
                    <a:lnTo>
                      <a:pt x="1" y="1"/>
                    </a:lnTo>
                    <a:lnTo>
                      <a:pt x="0" y="0"/>
                    </a:lnTo>
                    <a:lnTo>
                      <a:pt x="50" y="0"/>
                    </a:lnTo>
                    <a:lnTo>
                      <a:pt x="49" y="1"/>
                    </a:lnTo>
                    <a:lnTo>
                      <a:pt x="49" y="2"/>
                    </a:lnTo>
                    <a:lnTo>
                      <a:pt x="48" y="3"/>
                    </a:lnTo>
                    <a:lnTo>
                      <a:pt x="47" y="4"/>
                    </a:lnTo>
                    <a:lnTo>
                      <a:pt x="46" y="4"/>
                    </a:lnTo>
                    <a:lnTo>
                      <a:pt x="42" y="7"/>
                    </a:lnTo>
                    <a:lnTo>
                      <a:pt x="41" y="7"/>
                    </a:lnTo>
                    <a:lnTo>
                      <a:pt x="40" y="8"/>
                    </a:lnTo>
                    <a:lnTo>
                      <a:pt x="39" y="8"/>
                    </a:lnTo>
                    <a:lnTo>
                      <a:pt x="38" y="9"/>
                    </a:lnTo>
                    <a:lnTo>
                      <a:pt x="37" y="9"/>
                    </a:lnTo>
                    <a:lnTo>
                      <a:pt x="35" y="10"/>
                    </a:lnTo>
                    <a:lnTo>
                      <a:pt x="34" y="10"/>
                    </a:lnTo>
                    <a:lnTo>
                      <a:pt x="33" y="11"/>
                    </a:lnTo>
                    <a:lnTo>
                      <a:pt x="32"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0" name="未知"/>
              <p:cNvSpPr>
                <a:spLocks/>
              </p:cNvSpPr>
              <p:nvPr/>
            </p:nvSpPr>
            <p:spPr bwMode="auto">
              <a:xfrm>
                <a:off x="247" y="1139"/>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3" h="43">
                    <a:moveTo>
                      <a:pt x="8" y="43"/>
                    </a:moveTo>
                    <a:lnTo>
                      <a:pt x="8" y="43"/>
                    </a:lnTo>
                    <a:lnTo>
                      <a:pt x="8" y="42"/>
                    </a:lnTo>
                    <a:lnTo>
                      <a:pt x="7" y="42"/>
                    </a:lnTo>
                    <a:lnTo>
                      <a:pt x="7" y="41"/>
                    </a:lnTo>
                    <a:lnTo>
                      <a:pt x="6" y="41"/>
                    </a:lnTo>
                    <a:lnTo>
                      <a:pt x="6" y="40"/>
                    </a:lnTo>
                    <a:lnTo>
                      <a:pt x="5" y="38"/>
                    </a:lnTo>
                    <a:lnTo>
                      <a:pt x="4" y="37"/>
                    </a:lnTo>
                    <a:lnTo>
                      <a:pt x="4" y="36"/>
                    </a:lnTo>
                    <a:lnTo>
                      <a:pt x="3" y="35"/>
                    </a:lnTo>
                    <a:lnTo>
                      <a:pt x="3" y="34"/>
                    </a:lnTo>
                    <a:lnTo>
                      <a:pt x="2" y="34"/>
                    </a:lnTo>
                    <a:lnTo>
                      <a:pt x="2" y="33"/>
                    </a:lnTo>
                    <a:lnTo>
                      <a:pt x="2" y="32"/>
                    </a:lnTo>
                    <a:lnTo>
                      <a:pt x="2" y="31"/>
                    </a:lnTo>
                    <a:lnTo>
                      <a:pt x="1" y="30"/>
                    </a:lnTo>
                    <a:lnTo>
                      <a:pt x="1" y="29"/>
                    </a:lnTo>
                    <a:lnTo>
                      <a:pt x="1" y="28"/>
                    </a:lnTo>
                    <a:lnTo>
                      <a:pt x="1" y="27"/>
                    </a:lnTo>
                    <a:lnTo>
                      <a:pt x="0" y="26"/>
                    </a:lnTo>
                    <a:lnTo>
                      <a:pt x="0" y="25"/>
                    </a:lnTo>
                    <a:lnTo>
                      <a:pt x="0" y="24"/>
                    </a:lnTo>
                    <a:lnTo>
                      <a:pt x="0" y="23"/>
                    </a:lnTo>
                    <a:lnTo>
                      <a:pt x="0" y="22"/>
                    </a:lnTo>
                    <a:lnTo>
                      <a:pt x="0" y="21"/>
                    </a:lnTo>
                    <a:lnTo>
                      <a:pt x="0" y="20"/>
                    </a:lnTo>
                    <a:lnTo>
                      <a:pt x="0" y="19"/>
                    </a:lnTo>
                    <a:lnTo>
                      <a:pt x="0" y="18"/>
                    </a:lnTo>
                    <a:lnTo>
                      <a:pt x="0" y="17"/>
                    </a:lnTo>
                    <a:lnTo>
                      <a:pt x="0" y="16"/>
                    </a:lnTo>
                    <a:lnTo>
                      <a:pt x="1" y="15"/>
                    </a:lnTo>
                    <a:lnTo>
                      <a:pt x="1" y="14"/>
                    </a:lnTo>
                    <a:lnTo>
                      <a:pt x="1" y="13"/>
                    </a:lnTo>
                    <a:lnTo>
                      <a:pt x="1" y="12"/>
                    </a:lnTo>
                    <a:lnTo>
                      <a:pt x="2" y="12"/>
                    </a:lnTo>
                    <a:lnTo>
                      <a:pt x="2" y="11"/>
                    </a:lnTo>
                    <a:lnTo>
                      <a:pt x="2" y="10"/>
                    </a:lnTo>
                    <a:lnTo>
                      <a:pt x="2" y="9"/>
                    </a:lnTo>
                    <a:lnTo>
                      <a:pt x="3" y="9"/>
                    </a:lnTo>
                    <a:lnTo>
                      <a:pt x="3" y="8"/>
                    </a:lnTo>
                    <a:lnTo>
                      <a:pt x="3" y="7"/>
                    </a:lnTo>
                    <a:lnTo>
                      <a:pt x="4" y="7"/>
                    </a:lnTo>
                    <a:lnTo>
                      <a:pt x="4" y="6"/>
                    </a:lnTo>
                    <a:lnTo>
                      <a:pt x="4" y="5"/>
                    </a:lnTo>
                    <a:lnTo>
                      <a:pt x="5" y="4"/>
                    </a:lnTo>
                    <a:lnTo>
                      <a:pt x="5" y="3"/>
                    </a:lnTo>
                    <a:lnTo>
                      <a:pt x="6" y="3"/>
                    </a:lnTo>
                    <a:lnTo>
                      <a:pt x="6" y="2"/>
                    </a:lnTo>
                    <a:lnTo>
                      <a:pt x="7" y="2"/>
                    </a:lnTo>
                    <a:lnTo>
                      <a:pt x="7" y="1"/>
                    </a:lnTo>
                    <a:lnTo>
                      <a:pt x="8" y="0"/>
                    </a:lnTo>
                    <a:lnTo>
                      <a:pt x="33" y="0"/>
                    </a:lnTo>
                    <a:lnTo>
                      <a:pt x="32" y="0"/>
                    </a:lnTo>
                    <a:lnTo>
                      <a:pt x="31" y="0"/>
                    </a:lnTo>
                    <a:lnTo>
                      <a:pt x="17" y="7"/>
                    </a:lnTo>
                    <a:lnTo>
                      <a:pt x="13" y="14"/>
                    </a:lnTo>
                    <a:lnTo>
                      <a:pt x="12" y="15"/>
                    </a:lnTo>
                    <a:lnTo>
                      <a:pt x="12" y="16"/>
                    </a:lnTo>
                    <a:lnTo>
                      <a:pt x="12" y="17"/>
                    </a:lnTo>
                    <a:lnTo>
                      <a:pt x="11" y="21"/>
                    </a:lnTo>
                    <a:lnTo>
                      <a:pt x="12" y="26"/>
                    </a:lnTo>
                    <a:lnTo>
                      <a:pt x="12" y="27"/>
                    </a:lnTo>
                    <a:lnTo>
                      <a:pt x="12" y="28"/>
                    </a:lnTo>
                    <a:lnTo>
                      <a:pt x="13" y="29"/>
                    </a:lnTo>
                    <a:lnTo>
                      <a:pt x="13" y="30"/>
                    </a:lnTo>
                    <a:lnTo>
                      <a:pt x="15" y="34"/>
                    </a:lnTo>
                    <a:lnTo>
                      <a:pt x="16" y="34"/>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1" name="未知"/>
              <p:cNvSpPr>
                <a:spLocks/>
              </p:cNvSpPr>
              <p:nvPr/>
            </p:nvSpPr>
            <p:spPr bwMode="auto">
              <a:xfrm>
                <a:off x="260" y="1139"/>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43">
                    <a:moveTo>
                      <a:pt x="0" y="43"/>
                    </a:moveTo>
                    <a:lnTo>
                      <a:pt x="7" y="42"/>
                    </a:lnTo>
                    <a:lnTo>
                      <a:pt x="8" y="41"/>
                    </a:lnTo>
                    <a:lnTo>
                      <a:pt x="9" y="41"/>
                    </a:lnTo>
                    <a:lnTo>
                      <a:pt x="10" y="41"/>
                    </a:lnTo>
                    <a:lnTo>
                      <a:pt x="11" y="40"/>
                    </a:lnTo>
                    <a:lnTo>
                      <a:pt x="12" y="40"/>
                    </a:lnTo>
                    <a:lnTo>
                      <a:pt x="12" y="39"/>
                    </a:lnTo>
                    <a:lnTo>
                      <a:pt x="17" y="35"/>
                    </a:lnTo>
                    <a:lnTo>
                      <a:pt x="18" y="34"/>
                    </a:lnTo>
                    <a:lnTo>
                      <a:pt x="19" y="33"/>
                    </a:lnTo>
                    <a:lnTo>
                      <a:pt x="19" y="32"/>
                    </a:lnTo>
                    <a:lnTo>
                      <a:pt x="20" y="31"/>
                    </a:lnTo>
                    <a:lnTo>
                      <a:pt x="20" y="30"/>
                    </a:lnTo>
                    <a:lnTo>
                      <a:pt x="20" y="29"/>
                    </a:lnTo>
                    <a:lnTo>
                      <a:pt x="21" y="28"/>
                    </a:lnTo>
                    <a:lnTo>
                      <a:pt x="21" y="27"/>
                    </a:lnTo>
                    <a:lnTo>
                      <a:pt x="21" y="26"/>
                    </a:lnTo>
                    <a:lnTo>
                      <a:pt x="21" y="25"/>
                    </a:lnTo>
                    <a:lnTo>
                      <a:pt x="22" y="25"/>
                    </a:lnTo>
                    <a:lnTo>
                      <a:pt x="22" y="24"/>
                    </a:lnTo>
                    <a:lnTo>
                      <a:pt x="22" y="23"/>
                    </a:lnTo>
                    <a:lnTo>
                      <a:pt x="22" y="21"/>
                    </a:lnTo>
                    <a:lnTo>
                      <a:pt x="22" y="20"/>
                    </a:lnTo>
                    <a:lnTo>
                      <a:pt x="22" y="19"/>
                    </a:lnTo>
                    <a:lnTo>
                      <a:pt x="22" y="18"/>
                    </a:lnTo>
                    <a:lnTo>
                      <a:pt x="21" y="17"/>
                    </a:lnTo>
                    <a:lnTo>
                      <a:pt x="21" y="16"/>
                    </a:lnTo>
                    <a:lnTo>
                      <a:pt x="21" y="15"/>
                    </a:lnTo>
                    <a:lnTo>
                      <a:pt x="20" y="14"/>
                    </a:lnTo>
                    <a:lnTo>
                      <a:pt x="20" y="13"/>
                    </a:lnTo>
                    <a:lnTo>
                      <a:pt x="20" y="12"/>
                    </a:lnTo>
                    <a:lnTo>
                      <a:pt x="19" y="11"/>
                    </a:lnTo>
                    <a:lnTo>
                      <a:pt x="19" y="10"/>
                    </a:lnTo>
                    <a:lnTo>
                      <a:pt x="18" y="9"/>
                    </a:lnTo>
                    <a:lnTo>
                      <a:pt x="12" y="3"/>
                    </a:lnTo>
                    <a:lnTo>
                      <a:pt x="11" y="3"/>
                    </a:lnTo>
                    <a:lnTo>
                      <a:pt x="11" y="2"/>
                    </a:lnTo>
                    <a:lnTo>
                      <a:pt x="10" y="2"/>
                    </a:lnTo>
                    <a:lnTo>
                      <a:pt x="9" y="2"/>
                    </a:lnTo>
                    <a:lnTo>
                      <a:pt x="0" y="0"/>
                    </a:lnTo>
                    <a:lnTo>
                      <a:pt x="25" y="0"/>
                    </a:lnTo>
                    <a:lnTo>
                      <a:pt x="26" y="0"/>
                    </a:lnTo>
                    <a:lnTo>
                      <a:pt x="26" y="1"/>
                    </a:lnTo>
                    <a:lnTo>
                      <a:pt x="27" y="2"/>
                    </a:lnTo>
                    <a:lnTo>
                      <a:pt x="28" y="3"/>
                    </a:lnTo>
                    <a:lnTo>
                      <a:pt x="28" y="4"/>
                    </a:lnTo>
                    <a:lnTo>
                      <a:pt x="29" y="5"/>
                    </a:lnTo>
                    <a:lnTo>
                      <a:pt x="29" y="6"/>
                    </a:lnTo>
                    <a:lnTo>
                      <a:pt x="30" y="6"/>
                    </a:lnTo>
                    <a:lnTo>
                      <a:pt x="30" y="7"/>
                    </a:lnTo>
                    <a:lnTo>
                      <a:pt x="30" y="8"/>
                    </a:lnTo>
                    <a:lnTo>
                      <a:pt x="31" y="9"/>
                    </a:lnTo>
                    <a:lnTo>
                      <a:pt x="31" y="10"/>
                    </a:lnTo>
                    <a:lnTo>
                      <a:pt x="32" y="11"/>
                    </a:lnTo>
                    <a:lnTo>
                      <a:pt x="32" y="12"/>
                    </a:lnTo>
                    <a:lnTo>
                      <a:pt x="32" y="13"/>
                    </a:lnTo>
                    <a:lnTo>
                      <a:pt x="32" y="14"/>
                    </a:lnTo>
                    <a:lnTo>
                      <a:pt x="33" y="15"/>
                    </a:lnTo>
                    <a:lnTo>
                      <a:pt x="33" y="21"/>
                    </a:lnTo>
                    <a:lnTo>
                      <a:pt x="33" y="23"/>
                    </a:lnTo>
                    <a:lnTo>
                      <a:pt x="33" y="24"/>
                    </a:lnTo>
                    <a:lnTo>
                      <a:pt x="33" y="25"/>
                    </a:lnTo>
                    <a:lnTo>
                      <a:pt x="31" y="33"/>
                    </a:lnTo>
                    <a:lnTo>
                      <a:pt x="31" y="34"/>
                    </a:lnTo>
                    <a:lnTo>
                      <a:pt x="30" y="35"/>
                    </a:lnTo>
                    <a:lnTo>
                      <a:pt x="30" y="36"/>
                    </a:lnTo>
                    <a:lnTo>
                      <a:pt x="29" y="37"/>
                    </a:lnTo>
                    <a:lnTo>
                      <a:pt x="29" y="38"/>
                    </a:lnTo>
                    <a:lnTo>
                      <a:pt x="28" y="38"/>
                    </a:lnTo>
                    <a:lnTo>
                      <a:pt x="28" y="39"/>
                    </a:lnTo>
                    <a:lnTo>
                      <a:pt x="28" y="40"/>
                    </a:lnTo>
                    <a:lnTo>
                      <a:pt x="27" y="40"/>
                    </a:lnTo>
                    <a:lnTo>
                      <a:pt x="27" y="41"/>
                    </a:lnTo>
                    <a:lnTo>
                      <a:pt x="26" y="41"/>
                    </a:lnTo>
                    <a:lnTo>
                      <a:pt x="26"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2" name="未知"/>
              <p:cNvSpPr>
                <a:spLocks/>
              </p:cNvSpPr>
              <p:nvPr/>
            </p:nvSpPr>
            <p:spPr bwMode="auto">
              <a:xfrm>
                <a:off x="250" y="1135"/>
                <a:ext cx="20" cy="4"/>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0" h="12">
                    <a:moveTo>
                      <a:pt x="0" y="12"/>
                    </a:moveTo>
                    <a:lnTo>
                      <a:pt x="1" y="11"/>
                    </a:lnTo>
                    <a:lnTo>
                      <a:pt x="2" y="10"/>
                    </a:lnTo>
                    <a:lnTo>
                      <a:pt x="3" y="9"/>
                    </a:lnTo>
                    <a:lnTo>
                      <a:pt x="4" y="8"/>
                    </a:lnTo>
                    <a:lnTo>
                      <a:pt x="5" y="7"/>
                    </a:lnTo>
                    <a:lnTo>
                      <a:pt x="6" y="7"/>
                    </a:lnTo>
                    <a:lnTo>
                      <a:pt x="7" y="6"/>
                    </a:lnTo>
                    <a:lnTo>
                      <a:pt x="8" y="5"/>
                    </a:lnTo>
                    <a:lnTo>
                      <a:pt x="14" y="2"/>
                    </a:lnTo>
                    <a:lnTo>
                      <a:pt x="15" y="2"/>
                    </a:lnTo>
                    <a:lnTo>
                      <a:pt x="16" y="2"/>
                    </a:lnTo>
                    <a:lnTo>
                      <a:pt x="17" y="1"/>
                    </a:lnTo>
                    <a:lnTo>
                      <a:pt x="19" y="1"/>
                    </a:lnTo>
                    <a:lnTo>
                      <a:pt x="24" y="0"/>
                    </a:lnTo>
                    <a:lnTo>
                      <a:pt x="25" y="0"/>
                    </a:lnTo>
                    <a:lnTo>
                      <a:pt x="26" y="0"/>
                    </a:lnTo>
                    <a:lnTo>
                      <a:pt x="28" y="0"/>
                    </a:lnTo>
                    <a:lnTo>
                      <a:pt x="29" y="1"/>
                    </a:lnTo>
                    <a:lnTo>
                      <a:pt x="30" y="1"/>
                    </a:lnTo>
                    <a:lnTo>
                      <a:pt x="35" y="2"/>
                    </a:lnTo>
                    <a:lnTo>
                      <a:pt x="37" y="2"/>
                    </a:lnTo>
                    <a:lnTo>
                      <a:pt x="38" y="3"/>
                    </a:lnTo>
                    <a:lnTo>
                      <a:pt x="42" y="5"/>
                    </a:lnTo>
                    <a:lnTo>
                      <a:pt x="43" y="6"/>
                    </a:lnTo>
                    <a:lnTo>
                      <a:pt x="45" y="7"/>
                    </a:lnTo>
                    <a:lnTo>
                      <a:pt x="46" y="7"/>
                    </a:lnTo>
                    <a:lnTo>
                      <a:pt x="47" y="8"/>
                    </a:lnTo>
                    <a:lnTo>
                      <a:pt x="48" y="9"/>
                    </a:lnTo>
                    <a:lnTo>
                      <a:pt x="49"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3" name="未知"/>
              <p:cNvSpPr>
                <a:spLocks/>
              </p:cNvSpPr>
              <p:nvPr/>
            </p:nvSpPr>
            <p:spPr bwMode="auto">
              <a:xfrm>
                <a:off x="251" y="1139"/>
                <a:ext cx="18" cy="18"/>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37" y="37"/>
                    </a:moveTo>
                    <a:lnTo>
                      <a:pt x="22" y="43"/>
                    </a:lnTo>
                    <a:lnTo>
                      <a:pt x="21" y="43"/>
                    </a:lnTo>
                    <a:lnTo>
                      <a:pt x="0" y="21"/>
                    </a:lnTo>
                    <a:lnTo>
                      <a:pt x="0" y="20"/>
                    </a:lnTo>
                    <a:lnTo>
                      <a:pt x="22" y="0"/>
                    </a:lnTo>
                    <a:lnTo>
                      <a:pt x="23" y="0"/>
                    </a:lnTo>
                    <a:lnTo>
                      <a:pt x="44" y="21"/>
                    </a:lnTo>
                    <a:lnTo>
                      <a:pt x="44" y="23"/>
                    </a:lnTo>
                    <a:lnTo>
                      <a:pt x="37"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4" name="未知"/>
              <p:cNvSpPr>
                <a:spLocks/>
              </p:cNvSpPr>
              <p:nvPr/>
            </p:nvSpPr>
            <p:spPr bwMode="auto">
              <a:xfrm>
                <a:off x="247" y="1135"/>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10"/>
                    </a:moveTo>
                    <a:lnTo>
                      <a:pt x="33" y="0"/>
                    </a:lnTo>
                    <a:lnTo>
                      <a:pt x="32" y="0"/>
                    </a:lnTo>
                    <a:lnTo>
                      <a:pt x="0" y="33"/>
                    </a:lnTo>
                    <a:lnTo>
                      <a:pt x="0" y="36"/>
                    </a:lnTo>
                    <a:lnTo>
                      <a:pt x="33" y="66"/>
                    </a:lnTo>
                    <a:lnTo>
                      <a:pt x="34" y="66"/>
                    </a:lnTo>
                    <a:lnTo>
                      <a:pt x="66" y="33"/>
                    </a:lnTo>
                    <a:lnTo>
                      <a:pt x="66" y="32"/>
                    </a:lnTo>
                    <a:lnTo>
                      <a:pt x="57" y="1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5" name="未知"/>
              <p:cNvSpPr>
                <a:spLocks/>
              </p:cNvSpPr>
              <p:nvPr/>
            </p:nvSpPr>
            <p:spPr bwMode="auto">
              <a:xfrm>
                <a:off x="285" y="1074"/>
                <a:ext cx="44"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w 109"/>
                  <a:gd name="T29" fmla="*/ 0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1">
                    <a:moveTo>
                      <a:pt x="24" y="85"/>
                    </a:moveTo>
                    <a:lnTo>
                      <a:pt x="66" y="40"/>
                    </a:lnTo>
                    <a:lnTo>
                      <a:pt x="67" y="36"/>
                    </a:lnTo>
                    <a:lnTo>
                      <a:pt x="109" y="111"/>
                    </a:lnTo>
                    <a:lnTo>
                      <a:pt x="67" y="36"/>
                    </a:lnTo>
                    <a:lnTo>
                      <a:pt x="67" y="35"/>
                    </a:lnTo>
                    <a:lnTo>
                      <a:pt x="66" y="35"/>
                    </a:lnTo>
                    <a:lnTo>
                      <a:pt x="65" y="35"/>
                    </a:lnTo>
                    <a:lnTo>
                      <a:pt x="64" y="35"/>
                    </a:lnTo>
                    <a:lnTo>
                      <a:pt x="18" y="74"/>
                    </a:lnTo>
                    <a:lnTo>
                      <a:pt x="0" y="0"/>
                    </a:lnTo>
                    <a:lnTo>
                      <a:pt x="18" y="74"/>
                    </a:lnTo>
                    <a:lnTo>
                      <a:pt x="24"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6" name="未知"/>
              <p:cNvSpPr>
                <a:spLocks/>
              </p:cNvSpPr>
              <p:nvPr/>
            </p:nvSpPr>
            <p:spPr bwMode="auto">
              <a:xfrm>
                <a:off x="272" y="1087"/>
                <a:ext cx="27" cy="37"/>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47" y="58"/>
                    </a:moveTo>
                    <a:lnTo>
                      <a:pt x="56" y="54"/>
                    </a:lnTo>
                    <a:lnTo>
                      <a:pt x="67" y="93"/>
                    </a:lnTo>
                    <a:lnTo>
                      <a:pt x="56" y="54"/>
                    </a:lnTo>
                    <a:lnTo>
                      <a:pt x="50" y="42"/>
                    </a:lnTo>
                    <a:lnTo>
                      <a:pt x="43" y="55"/>
                    </a:lnTo>
                    <a:lnTo>
                      <a:pt x="0" y="0"/>
                    </a:lnTo>
                    <a:lnTo>
                      <a:pt x="43" y="55"/>
                    </a:lnTo>
                    <a:lnTo>
                      <a:pt x="43" y="56"/>
                    </a:lnTo>
                    <a:lnTo>
                      <a:pt x="46" y="58"/>
                    </a:lnTo>
                    <a:lnTo>
                      <a:pt x="47"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7" name="未知"/>
              <p:cNvSpPr>
                <a:spLocks/>
              </p:cNvSpPr>
              <p:nvPr/>
            </p:nvSpPr>
            <p:spPr bwMode="auto">
              <a:xfrm>
                <a:off x="290" y="1088"/>
                <a:ext cx="22"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30" y="36"/>
                    </a:moveTo>
                    <a:lnTo>
                      <a:pt x="3" y="55"/>
                    </a:lnTo>
                    <a:lnTo>
                      <a:pt x="2" y="55"/>
                    </a:lnTo>
                    <a:lnTo>
                      <a:pt x="0" y="52"/>
                    </a:lnTo>
                    <a:lnTo>
                      <a:pt x="1" y="51"/>
                    </a:lnTo>
                    <a:lnTo>
                      <a:pt x="41" y="7"/>
                    </a:lnTo>
                    <a:lnTo>
                      <a:pt x="54" y="0"/>
                    </a:lnTo>
                    <a:lnTo>
                      <a:pt x="55" y="0"/>
                    </a:lnTo>
                    <a:lnTo>
                      <a:pt x="56" y="0"/>
                    </a:lnTo>
                    <a:lnTo>
                      <a:pt x="56" y="1"/>
                    </a:lnTo>
                    <a:lnTo>
                      <a:pt x="56" y="2"/>
                    </a:lnTo>
                    <a:lnTo>
                      <a:pt x="30" y="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08" name="未知"/>
              <p:cNvSpPr>
                <a:spLocks/>
              </p:cNvSpPr>
              <p:nvPr/>
            </p:nvSpPr>
            <p:spPr bwMode="auto">
              <a:xfrm>
                <a:off x="260" y="1067"/>
                <a:ext cx="110"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3" y="242"/>
                    </a:moveTo>
                    <a:lnTo>
                      <a:pt x="256" y="232"/>
                    </a:lnTo>
                    <a:lnTo>
                      <a:pt x="276" y="276"/>
                    </a:lnTo>
                    <a:lnTo>
                      <a:pt x="256" y="232"/>
                    </a:lnTo>
                    <a:lnTo>
                      <a:pt x="44" y="19"/>
                    </a:lnTo>
                    <a:lnTo>
                      <a:pt x="33" y="34"/>
                    </a:lnTo>
                    <a:lnTo>
                      <a:pt x="0" y="0"/>
                    </a:lnTo>
                    <a:lnTo>
                      <a:pt x="33" y="34"/>
                    </a:lnTo>
                    <a:lnTo>
                      <a:pt x="33" y="35"/>
                    </a:lnTo>
                    <a:lnTo>
                      <a:pt x="222" y="233"/>
                    </a:lnTo>
                    <a:lnTo>
                      <a:pt x="242" y="242"/>
                    </a:lnTo>
                    <a:lnTo>
                      <a:pt x="243"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9" name="未知"/>
              <p:cNvSpPr>
                <a:spLocks/>
              </p:cNvSpPr>
              <p:nvPr/>
            </p:nvSpPr>
            <p:spPr bwMode="auto">
              <a:xfrm>
                <a:off x="270" y="1063"/>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3" y="241"/>
                    </a:moveTo>
                    <a:lnTo>
                      <a:pt x="233" y="240"/>
                    </a:lnTo>
                    <a:lnTo>
                      <a:pt x="233" y="238"/>
                    </a:lnTo>
                    <a:lnTo>
                      <a:pt x="262" y="262"/>
                    </a:lnTo>
                    <a:lnTo>
                      <a:pt x="233" y="238"/>
                    </a:lnTo>
                    <a:lnTo>
                      <a:pt x="233" y="237"/>
                    </a:lnTo>
                    <a:lnTo>
                      <a:pt x="44" y="39"/>
                    </a:lnTo>
                    <a:lnTo>
                      <a:pt x="24" y="30"/>
                    </a:lnTo>
                    <a:lnTo>
                      <a:pt x="23" y="30"/>
                    </a:lnTo>
                    <a:lnTo>
                      <a:pt x="21" y="30"/>
                    </a:lnTo>
                    <a:lnTo>
                      <a:pt x="20" y="30"/>
                    </a:lnTo>
                    <a:lnTo>
                      <a:pt x="0" y="0"/>
                    </a:lnTo>
                    <a:lnTo>
                      <a:pt x="20" y="30"/>
                    </a:lnTo>
                    <a:lnTo>
                      <a:pt x="232" y="243"/>
                    </a:lnTo>
                    <a:lnTo>
                      <a:pt x="233"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0" name="未知"/>
              <p:cNvSpPr>
                <a:spLocks/>
              </p:cNvSpPr>
              <p:nvPr/>
            </p:nvSpPr>
            <p:spPr bwMode="auto">
              <a:xfrm>
                <a:off x="273" y="1075"/>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5" y="0"/>
                    </a:lnTo>
                    <a:lnTo>
                      <a:pt x="14" y="0"/>
                    </a:lnTo>
                    <a:lnTo>
                      <a:pt x="0" y="15"/>
                    </a:lnTo>
                    <a:lnTo>
                      <a:pt x="0" y="16"/>
                    </a:lnTo>
                    <a:lnTo>
                      <a:pt x="189" y="214"/>
                    </a:lnTo>
                    <a:lnTo>
                      <a:pt x="209" y="223"/>
                    </a:lnTo>
                    <a:lnTo>
                      <a:pt x="210" y="223"/>
                    </a:lnTo>
                    <a:lnTo>
                      <a:pt x="220"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1" name="未知"/>
              <p:cNvSpPr>
                <a:spLocks/>
              </p:cNvSpPr>
              <p:nvPr/>
            </p:nvSpPr>
            <p:spPr bwMode="auto">
              <a:xfrm>
                <a:off x="315" y="110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2" name="未知"/>
              <p:cNvSpPr>
                <a:spLocks/>
              </p:cNvSpPr>
              <p:nvPr/>
            </p:nvSpPr>
            <p:spPr bwMode="auto">
              <a:xfrm>
                <a:off x="314" y="110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3" name="未知"/>
              <p:cNvSpPr>
                <a:spLocks/>
              </p:cNvSpPr>
              <p:nvPr/>
            </p:nvSpPr>
            <p:spPr bwMode="auto">
              <a:xfrm>
                <a:off x="335" y="112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4" name="未知"/>
              <p:cNvSpPr>
                <a:spLocks/>
              </p:cNvSpPr>
              <p:nvPr/>
            </p:nvSpPr>
            <p:spPr bwMode="auto">
              <a:xfrm>
                <a:off x="334" y="112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5" name="未知"/>
              <p:cNvSpPr>
                <a:spLocks/>
              </p:cNvSpPr>
              <p:nvPr/>
            </p:nvSpPr>
            <p:spPr bwMode="auto">
              <a:xfrm>
                <a:off x="345" y="113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6" name="未知"/>
              <p:cNvSpPr>
                <a:spLocks/>
              </p:cNvSpPr>
              <p:nvPr/>
            </p:nvSpPr>
            <p:spPr bwMode="auto">
              <a:xfrm>
                <a:off x="344" y="113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7" name="未知"/>
              <p:cNvSpPr>
                <a:spLocks/>
              </p:cNvSpPr>
              <p:nvPr/>
            </p:nvSpPr>
            <p:spPr bwMode="auto">
              <a:xfrm>
                <a:off x="325" y="111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8" name="未知"/>
              <p:cNvSpPr>
                <a:spLocks/>
              </p:cNvSpPr>
              <p:nvPr/>
            </p:nvSpPr>
            <p:spPr bwMode="auto">
              <a:xfrm>
                <a:off x="324" y="111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9" name="未知"/>
              <p:cNvSpPr>
                <a:spLocks/>
              </p:cNvSpPr>
              <p:nvPr/>
            </p:nvSpPr>
            <p:spPr bwMode="auto">
              <a:xfrm>
                <a:off x="306" y="10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0" name="未知"/>
              <p:cNvSpPr>
                <a:spLocks/>
              </p:cNvSpPr>
              <p:nvPr/>
            </p:nvSpPr>
            <p:spPr bwMode="auto">
              <a:xfrm>
                <a:off x="304" y="109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1" name="未知"/>
              <p:cNvSpPr>
                <a:spLocks/>
              </p:cNvSpPr>
              <p:nvPr/>
            </p:nvSpPr>
            <p:spPr bwMode="auto">
              <a:xfrm>
                <a:off x="306" y="1135"/>
                <a:ext cx="250"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540" y="546"/>
                    </a:moveTo>
                    <a:lnTo>
                      <a:pt x="591" y="511"/>
                    </a:lnTo>
                    <a:lnTo>
                      <a:pt x="594" y="490"/>
                    </a:lnTo>
                    <a:lnTo>
                      <a:pt x="627" y="627"/>
                    </a:lnTo>
                    <a:lnTo>
                      <a:pt x="594" y="490"/>
                    </a:lnTo>
                    <a:lnTo>
                      <a:pt x="593" y="486"/>
                    </a:lnTo>
                    <a:lnTo>
                      <a:pt x="180" y="68"/>
                    </a:lnTo>
                    <a:lnTo>
                      <a:pt x="132" y="32"/>
                    </a:lnTo>
                    <a:lnTo>
                      <a:pt x="129" y="31"/>
                    </a:lnTo>
                    <a:lnTo>
                      <a:pt x="127" y="31"/>
                    </a:lnTo>
                    <a:lnTo>
                      <a:pt x="80" y="72"/>
                    </a:lnTo>
                    <a:lnTo>
                      <a:pt x="79" y="82"/>
                    </a:lnTo>
                    <a:lnTo>
                      <a:pt x="0" y="0"/>
                    </a:lnTo>
                    <a:lnTo>
                      <a:pt x="79" y="82"/>
                    </a:lnTo>
                    <a:lnTo>
                      <a:pt x="79" y="85"/>
                    </a:lnTo>
                    <a:lnTo>
                      <a:pt x="499" y="534"/>
                    </a:lnTo>
                    <a:lnTo>
                      <a:pt x="537" y="546"/>
                    </a:lnTo>
                    <a:lnTo>
                      <a:pt x="540"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2" name="未知"/>
              <p:cNvSpPr>
                <a:spLocks/>
              </p:cNvSpPr>
              <p:nvPr/>
            </p:nvSpPr>
            <p:spPr bwMode="auto">
              <a:xfrm>
                <a:off x="350" y="1115"/>
                <a:ext cx="226" cy="226"/>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8" y="116"/>
                    </a:lnTo>
                    <a:lnTo>
                      <a:pt x="0" y="0"/>
                    </a:lnTo>
                    <a:lnTo>
                      <a:pt x="68" y="116"/>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3" name="未知"/>
              <p:cNvSpPr>
                <a:spLocks/>
              </p:cNvSpPr>
              <p:nvPr/>
            </p:nvSpPr>
            <p:spPr bwMode="auto">
              <a:xfrm>
                <a:off x="269" y="1121"/>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5"/>
                    </a:moveTo>
                    <a:lnTo>
                      <a:pt x="234" y="97"/>
                    </a:lnTo>
                    <a:lnTo>
                      <a:pt x="253" y="253"/>
                    </a:lnTo>
                    <a:lnTo>
                      <a:pt x="234" y="97"/>
                    </a:lnTo>
                    <a:lnTo>
                      <a:pt x="158" y="22"/>
                    </a:lnTo>
                    <a:lnTo>
                      <a:pt x="21" y="152"/>
                    </a:lnTo>
                    <a:lnTo>
                      <a:pt x="0" y="0"/>
                    </a:lnTo>
                    <a:lnTo>
                      <a:pt x="21" y="152"/>
                    </a:lnTo>
                    <a:lnTo>
                      <a:pt x="47" y="171"/>
                    </a:lnTo>
                    <a:lnTo>
                      <a:pt x="144" y="125"/>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4" name="未知"/>
              <p:cNvSpPr>
                <a:spLocks/>
              </p:cNvSpPr>
              <p:nvPr/>
            </p:nvSpPr>
            <p:spPr bwMode="auto">
              <a:xfrm>
                <a:off x="324" y="1097"/>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4">
                    <a:moveTo>
                      <a:pt x="110" y="142"/>
                    </a:moveTo>
                    <a:lnTo>
                      <a:pt x="175" y="174"/>
                    </a:lnTo>
                    <a:lnTo>
                      <a:pt x="110" y="142"/>
                    </a:lnTo>
                    <a:lnTo>
                      <a:pt x="47" y="55"/>
                    </a:lnTo>
                    <a:lnTo>
                      <a:pt x="21" y="80"/>
                    </a:lnTo>
                    <a:lnTo>
                      <a:pt x="0" y="0"/>
                    </a:lnTo>
                    <a:lnTo>
                      <a:pt x="21" y="80"/>
                    </a:lnTo>
                    <a:lnTo>
                      <a:pt x="97" y="155"/>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5" name="未知"/>
              <p:cNvSpPr>
                <a:spLocks/>
              </p:cNvSpPr>
              <p:nvPr/>
            </p:nvSpPr>
            <p:spPr bwMode="auto">
              <a:xfrm>
                <a:off x="278" y="1119"/>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4" y="141"/>
                    </a:lnTo>
                    <a:lnTo>
                      <a:pt x="170" y="141"/>
                    </a:lnTo>
                    <a:lnTo>
                      <a:pt x="165" y="140"/>
                    </a:lnTo>
                    <a:lnTo>
                      <a:pt x="123" y="128"/>
                    </a:lnTo>
                    <a:lnTo>
                      <a:pt x="26" y="174"/>
                    </a:lnTo>
                    <a:lnTo>
                      <a:pt x="0" y="155"/>
                    </a:lnTo>
                    <a:lnTo>
                      <a:pt x="163" y="0"/>
                    </a:lnTo>
                    <a:lnTo>
                      <a:pt x="226"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6" name="未知"/>
              <p:cNvSpPr>
                <a:spLocks/>
              </p:cNvSpPr>
              <p:nvPr/>
            </p:nvSpPr>
            <p:spPr bwMode="auto">
              <a:xfrm>
                <a:off x="222" y="1124"/>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2"/>
                    </a:lnTo>
                    <a:lnTo>
                      <a:pt x="14"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7" name="未知"/>
              <p:cNvSpPr>
                <a:spLocks/>
              </p:cNvSpPr>
              <p:nvPr/>
            </p:nvSpPr>
            <p:spPr bwMode="auto">
              <a:xfrm>
                <a:off x="199" y="1048"/>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3" y="205"/>
                    </a:moveTo>
                    <a:lnTo>
                      <a:pt x="115" y="159"/>
                    </a:lnTo>
                    <a:lnTo>
                      <a:pt x="165" y="115"/>
                    </a:lnTo>
                    <a:lnTo>
                      <a:pt x="181" y="108"/>
                    </a:lnTo>
                    <a:lnTo>
                      <a:pt x="230" y="157"/>
                    </a:lnTo>
                    <a:lnTo>
                      <a:pt x="261" y="125"/>
                    </a:lnTo>
                    <a:lnTo>
                      <a:pt x="279" y="279"/>
                    </a:lnTo>
                    <a:lnTo>
                      <a:pt x="261" y="125"/>
                    </a:lnTo>
                    <a:lnTo>
                      <a:pt x="165" y="29"/>
                    </a:lnTo>
                    <a:lnTo>
                      <a:pt x="157" y="35"/>
                    </a:lnTo>
                    <a:lnTo>
                      <a:pt x="147" y="43"/>
                    </a:lnTo>
                    <a:lnTo>
                      <a:pt x="103" y="87"/>
                    </a:lnTo>
                    <a:lnTo>
                      <a:pt x="64" y="141"/>
                    </a:lnTo>
                    <a:lnTo>
                      <a:pt x="50" y="176"/>
                    </a:lnTo>
                    <a:lnTo>
                      <a:pt x="0" y="0"/>
                    </a:lnTo>
                    <a:lnTo>
                      <a:pt x="50" y="176"/>
                    </a:lnTo>
                    <a:lnTo>
                      <a:pt x="50" y="177"/>
                    </a:lnTo>
                    <a:lnTo>
                      <a:pt x="72" y="206"/>
                    </a:lnTo>
                    <a:lnTo>
                      <a:pt x="73"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8" name="未知"/>
              <p:cNvSpPr>
                <a:spLocks/>
              </p:cNvSpPr>
              <p:nvPr/>
            </p:nvSpPr>
            <p:spPr bwMode="auto">
              <a:xfrm>
                <a:off x="253" y="1025"/>
                <a:ext cx="81" cy="80"/>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w 202"/>
                  <a:gd name="T23" fmla="*/ 0 h 202"/>
                  <a:gd name="T24" fmla="*/ 0 w 202"/>
                  <a:gd name="T25" fmla="*/ 0 h 202"/>
                  <a:gd name="T26" fmla="*/ 0 w 202"/>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2">
                    <a:moveTo>
                      <a:pt x="148" y="160"/>
                    </a:moveTo>
                    <a:lnTo>
                      <a:pt x="202" y="202"/>
                    </a:lnTo>
                    <a:lnTo>
                      <a:pt x="148" y="160"/>
                    </a:lnTo>
                    <a:lnTo>
                      <a:pt x="123" y="105"/>
                    </a:lnTo>
                    <a:lnTo>
                      <a:pt x="68" y="69"/>
                    </a:lnTo>
                    <a:lnTo>
                      <a:pt x="59" y="71"/>
                    </a:lnTo>
                    <a:lnTo>
                      <a:pt x="50" y="74"/>
                    </a:lnTo>
                    <a:lnTo>
                      <a:pt x="41" y="80"/>
                    </a:lnTo>
                    <a:lnTo>
                      <a:pt x="31" y="86"/>
                    </a:lnTo>
                    <a:lnTo>
                      <a:pt x="30" y="87"/>
                    </a:lnTo>
                    <a:lnTo>
                      <a:pt x="0" y="0"/>
                    </a:lnTo>
                    <a:lnTo>
                      <a:pt x="30" y="87"/>
                    </a:lnTo>
                    <a:lnTo>
                      <a:pt x="126" y="183"/>
                    </a:lnTo>
                    <a:lnTo>
                      <a:pt x="148"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9" name="未知"/>
              <p:cNvSpPr>
                <a:spLocks/>
              </p:cNvSpPr>
              <p:nvPr/>
            </p:nvSpPr>
            <p:spPr bwMode="auto">
              <a:xfrm>
                <a:off x="219" y="1052"/>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3" y="0"/>
                    </a:lnTo>
                    <a:lnTo>
                      <a:pt x="162" y="0"/>
                    </a:lnTo>
                    <a:lnTo>
                      <a:pt x="213" y="43"/>
                    </a:lnTo>
                    <a:lnTo>
                      <a:pt x="233" y="91"/>
                    </a:lnTo>
                    <a:lnTo>
                      <a:pt x="180" y="146"/>
                    </a:lnTo>
                    <a:lnTo>
                      <a:pt x="131" y="97"/>
                    </a:lnTo>
                    <a:lnTo>
                      <a:pt x="126" y="98"/>
                    </a:lnTo>
                    <a:lnTo>
                      <a:pt x="72" y="141"/>
                    </a:lnTo>
                    <a:lnTo>
                      <a:pt x="29" y="187"/>
                    </a:lnTo>
                    <a:lnTo>
                      <a:pt x="21"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0" name="未知"/>
              <p:cNvSpPr>
                <a:spLocks/>
              </p:cNvSpPr>
              <p:nvPr/>
            </p:nvSpPr>
            <p:spPr bwMode="auto">
              <a:xfrm>
                <a:off x="311" y="1130"/>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75" y="127"/>
                    </a:moveTo>
                    <a:lnTo>
                      <a:pt x="136" y="75"/>
                    </a:lnTo>
                    <a:lnTo>
                      <a:pt x="144" y="57"/>
                    </a:lnTo>
                    <a:lnTo>
                      <a:pt x="175" y="174"/>
                    </a:lnTo>
                    <a:lnTo>
                      <a:pt x="144" y="57"/>
                    </a:lnTo>
                    <a:lnTo>
                      <a:pt x="144" y="55"/>
                    </a:lnTo>
                    <a:lnTo>
                      <a:pt x="118" y="31"/>
                    </a:lnTo>
                    <a:lnTo>
                      <a:pt x="116" y="31"/>
                    </a:lnTo>
                    <a:lnTo>
                      <a:pt x="55" y="83"/>
                    </a:lnTo>
                    <a:lnTo>
                      <a:pt x="47" y="101"/>
                    </a:lnTo>
                    <a:lnTo>
                      <a:pt x="0" y="0"/>
                    </a:lnTo>
                    <a:lnTo>
                      <a:pt x="47" y="101"/>
                    </a:lnTo>
                    <a:lnTo>
                      <a:pt x="47" y="103"/>
                    </a:lnTo>
                    <a:lnTo>
                      <a:pt x="73" y="127"/>
                    </a:lnTo>
                    <a:lnTo>
                      <a:pt x="75"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1" name="未知"/>
              <p:cNvSpPr>
                <a:spLocks/>
              </p:cNvSpPr>
              <p:nvPr/>
            </p:nvSpPr>
            <p:spPr bwMode="auto">
              <a:xfrm>
                <a:off x="509" y="1321"/>
                <a:ext cx="16"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3" y="0"/>
                    </a:moveTo>
                    <a:lnTo>
                      <a:pt x="41" y="21"/>
                    </a:lnTo>
                    <a:lnTo>
                      <a:pt x="41" y="23"/>
                    </a:lnTo>
                    <a:lnTo>
                      <a:pt x="20" y="42"/>
                    </a:lnTo>
                    <a:lnTo>
                      <a:pt x="18" y="41"/>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2" name="未知"/>
              <p:cNvSpPr>
                <a:spLocks/>
              </p:cNvSpPr>
              <p:nvPr/>
            </p:nvSpPr>
            <p:spPr bwMode="auto">
              <a:xfrm>
                <a:off x="509" y="1321"/>
                <a:ext cx="16"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35" y="36"/>
                    </a:moveTo>
                    <a:lnTo>
                      <a:pt x="20" y="42"/>
                    </a:lnTo>
                    <a:lnTo>
                      <a:pt x="18" y="41"/>
                    </a:lnTo>
                    <a:lnTo>
                      <a:pt x="0" y="20"/>
                    </a:lnTo>
                    <a:lnTo>
                      <a:pt x="0" y="19"/>
                    </a:lnTo>
                    <a:lnTo>
                      <a:pt x="21" y="0"/>
                    </a:lnTo>
                    <a:lnTo>
                      <a:pt x="23" y="0"/>
                    </a:lnTo>
                    <a:lnTo>
                      <a:pt x="41" y="21"/>
                    </a:lnTo>
                    <a:lnTo>
                      <a:pt x="41"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3" name="未知"/>
              <p:cNvSpPr>
                <a:spLocks/>
              </p:cNvSpPr>
              <p:nvPr/>
            </p:nvSpPr>
            <p:spPr bwMode="auto">
              <a:xfrm>
                <a:off x="15" y="1298"/>
                <a:ext cx="21"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w 51"/>
                  <a:gd name="T11" fmla="*/ 0 h 51"/>
                  <a:gd name="T12" fmla="*/ 0 w 51"/>
                  <a:gd name="T13" fmla="*/ 0 h 51"/>
                  <a:gd name="T14" fmla="*/ 0 w 51"/>
                  <a:gd name="T15" fmla="*/ 0 h 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1">
                    <a:moveTo>
                      <a:pt x="51" y="1"/>
                    </a:moveTo>
                    <a:lnTo>
                      <a:pt x="48" y="0"/>
                    </a:lnTo>
                    <a:lnTo>
                      <a:pt x="42" y="0"/>
                    </a:lnTo>
                    <a:lnTo>
                      <a:pt x="35" y="0"/>
                    </a:lnTo>
                    <a:lnTo>
                      <a:pt x="0" y="41"/>
                    </a:lnTo>
                    <a:lnTo>
                      <a:pt x="1" y="48"/>
                    </a:lnTo>
                    <a:lnTo>
                      <a:pt x="1" y="51"/>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4" name="未知"/>
              <p:cNvSpPr>
                <a:spLocks/>
              </p:cNvSpPr>
              <p:nvPr/>
            </p:nvSpPr>
            <p:spPr bwMode="auto">
              <a:xfrm>
                <a:off x="0" y="1283"/>
                <a:ext cx="101" cy="101"/>
              </a:xfrm>
              <a:custGeom>
                <a:avLst/>
                <a:gdLst>
                  <a:gd name="T0" fmla="*/ 0 w 253"/>
                  <a:gd name="T1" fmla="*/ 0 h 254"/>
                  <a:gd name="T2" fmla="*/ 0 w 253"/>
                  <a:gd name="T3" fmla="*/ 0 h 254"/>
                  <a:gd name="T4" fmla="*/ 0 w 253"/>
                  <a:gd name="T5" fmla="*/ 0 h 254"/>
                  <a:gd name="T6" fmla="*/ 0 w 253"/>
                  <a:gd name="T7" fmla="*/ 0 h 254"/>
                  <a:gd name="T8" fmla="*/ 0 w 253"/>
                  <a:gd name="T9" fmla="*/ 0 h 254"/>
                  <a:gd name="T10" fmla="*/ 0 w 253"/>
                  <a:gd name="T11" fmla="*/ 0 h 254"/>
                  <a:gd name="T12" fmla="*/ 0 w 253"/>
                  <a:gd name="T13" fmla="*/ 0 h 254"/>
                  <a:gd name="T14" fmla="*/ 0 w 253"/>
                  <a:gd name="T15" fmla="*/ 0 h 254"/>
                  <a:gd name="T16" fmla="*/ 0 w 253"/>
                  <a:gd name="T17" fmla="*/ 0 h 254"/>
                  <a:gd name="T18" fmla="*/ 0 w 253"/>
                  <a:gd name="T19" fmla="*/ 0 h 254"/>
                  <a:gd name="T20" fmla="*/ 0 w 253"/>
                  <a:gd name="T21" fmla="*/ 0 h 254"/>
                  <a:gd name="T22" fmla="*/ 0 w 253"/>
                  <a:gd name="T23" fmla="*/ 0 h 254"/>
                  <a:gd name="T24" fmla="*/ 0 w 253"/>
                  <a:gd name="T25" fmla="*/ 0 h 2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3" h="254">
                    <a:moveTo>
                      <a:pt x="227" y="150"/>
                    </a:moveTo>
                    <a:lnTo>
                      <a:pt x="253" y="254"/>
                    </a:lnTo>
                    <a:lnTo>
                      <a:pt x="227" y="150"/>
                    </a:lnTo>
                    <a:lnTo>
                      <a:pt x="186" y="97"/>
                    </a:lnTo>
                    <a:lnTo>
                      <a:pt x="139" y="59"/>
                    </a:lnTo>
                    <a:lnTo>
                      <a:pt x="89" y="40"/>
                    </a:lnTo>
                    <a:lnTo>
                      <a:pt x="39" y="90"/>
                    </a:lnTo>
                    <a:lnTo>
                      <a:pt x="0" y="0"/>
                    </a:lnTo>
                    <a:lnTo>
                      <a:pt x="39" y="90"/>
                    </a:lnTo>
                    <a:lnTo>
                      <a:pt x="64" y="147"/>
                    </a:lnTo>
                    <a:lnTo>
                      <a:pt x="104" y="194"/>
                    </a:lnTo>
                    <a:lnTo>
                      <a:pt x="150" y="228"/>
                    </a:lnTo>
                    <a:lnTo>
                      <a:pt x="227" y="150"/>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5" name="未知"/>
              <p:cNvSpPr>
                <a:spLocks/>
              </p:cNvSpPr>
              <p:nvPr/>
            </p:nvSpPr>
            <p:spPr bwMode="auto">
              <a:xfrm>
                <a:off x="50" y="1332"/>
                <a:ext cx="74" cy="75"/>
              </a:xfrm>
              <a:custGeom>
                <a:avLst/>
                <a:gdLst>
                  <a:gd name="T0" fmla="*/ 0 w 185"/>
                  <a:gd name="T1" fmla="*/ 0 h 186"/>
                  <a:gd name="T2" fmla="*/ 0 w 185"/>
                  <a:gd name="T3" fmla="*/ 0 h 186"/>
                  <a:gd name="T4" fmla="*/ 0 w 185"/>
                  <a:gd name="T5" fmla="*/ 0 h 186"/>
                  <a:gd name="T6" fmla="*/ 0 w 185"/>
                  <a:gd name="T7" fmla="*/ 0 h 186"/>
                  <a:gd name="T8" fmla="*/ 0 w 185"/>
                  <a:gd name="T9" fmla="*/ 0 h 186"/>
                  <a:gd name="T10" fmla="*/ 0 w 185"/>
                  <a:gd name="T11" fmla="*/ 0 h 186"/>
                  <a:gd name="T12" fmla="*/ 0 w 185"/>
                  <a:gd name="T13" fmla="*/ 0 h 186"/>
                  <a:gd name="T14" fmla="*/ 0 w 185"/>
                  <a:gd name="T15" fmla="*/ 0 h 186"/>
                  <a:gd name="T16" fmla="*/ 0 w 185"/>
                  <a:gd name="T17" fmla="*/ 0 h 186"/>
                  <a:gd name="T18" fmla="*/ 0 w 185"/>
                  <a:gd name="T19" fmla="*/ 0 h 186"/>
                  <a:gd name="T20" fmla="*/ 0 w 185"/>
                  <a:gd name="T21" fmla="*/ 0 h 18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 h="186">
                    <a:moveTo>
                      <a:pt x="85" y="121"/>
                    </a:moveTo>
                    <a:lnTo>
                      <a:pt x="121" y="80"/>
                    </a:lnTo>
                    <a:lnTo>
                      <a:pt x="185" y="186"/>
                    </a:lnTo>
                    <a:lnTo>
                      <a:pt x="121" y="80"/>
                    </a:lnTo>
                    <a:lnTo>
                      <a:pt x="120" y="73"/>
                    </a:lnTo>
                    <a:lnTo>
                      <a:pt x="103" y="26"/>
                    </a:lnTo>
                    <a:lnTo>
                      <a:pt x="26" y="104"/>
                    </a:lnTo>
                    <a:lnTo>
                      <a:pt x="0" y="0"/>
                    </a:lnTo>
                    <a:lnTo>
                      <a:pt x="26" y="104"/>
                    </a:lnTo>
                    <a:lnTo>
                      <a:pt x="79" y="121"/>
                    </a:lnTo>
                    <a:lnTo>
                      <a:pt x="85" y="121"/>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6" name="未知"/>
              <p:cNvSpPr>
                <a:spLocks/>
              </p:cNvSpPr>
              <p:nvPr/>
            </p:nvSpPr>
            <p:spPr bwMode="auto">
              <a:xfrm>
                <a:off x="15" y="1298"/>
                <a:ext cx="83" cy="83"/>
              </a:xfrm>
              <a:custGeom>
                <a:avLst/>
                <a:gdLst>
                  <a:gd name="T0" fmla="*/ 0 w 207"/>
                  <a:gd name="T1" fmla="*/ 0 h 206"/>
                  <a:gd name="T2" fmla="*/ 0 w 207"/>
                  <a:gd name="T3" fmla="*/ 0 h 206"/>
                  <a:gd name="T4" fmla="*/ 0 w 207"/>
                  <a:gd name="T5" fmla="*/ 0 h 206"/>
                  <a:gd name="T6" fmla="*/ 0 w 207"/>
                  <a:gd name="T7" fmla="*/ 0 h 206"/>
                  <a:gd name="T8" fmla="*/ 0 w 207"/>
                  <a:gd name="T9" fmla="*/ 0 h 206"/>
                  <a:gd name="T10" fmla="*/ 0 w 207"/>
                  <a:gd name="T11" fmla="*/ 0 h 206"/>
                  <a:gd name="T12" fmla="*/ 0 w 207"/>
                  <a:gd name="T13" fmla="*/ 0 h 206"/>
                  <a:gd name="T14" fmla="*/ 0 w 207"/>
                  <a:gd name="T15" fmla="*/ 0 h 206"/>
                  <a:gd name="T16" fmla="*/ 0 w 207"/>
                  <a:gd name="T17" fmla="*/ 0 h 206"/>
                  <a:gd name="T18" fmla="*/ 0 w 207"/>
                  <a:gd name="T19" fmla="*/ 0 h 206"/>
                  <a:gd name="T20" fmla="*/ 0 w 207"/>
                  <a:gd name="T21" fmla="*/ 0 h 206"/>
                  <a:gd name="T22" fmla="*/ 0 w 207"/>
                  <a:gd name="T23" fmla="*/ 0 h 206"/>
                  <a:gd name="T24" fmla="*/ 0 w 207"/>
                  <a:gd name="T25" fmla="*/ 0 h 206"/>
                  <a:gd name="T26" fmla="*/ 0 w 207"/>
                  <a:gd name="T27" fmla="*/ 0 h 206"/>
                  <a:gd name="T28" fmla="*/ 0 w 207"/>
                  <a:gd name="T29" fmla="*/ 0 h 206"/>
                  <a:gd name="T30" fmla="*/ 0 w 207"/>
                  <a:gd name="T31" fmla="*/ 0 h 2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7" h="206">
                    <a:moveTo>
                      <a:pt x="196" y="196"/>
                    </a:moveTo>
                    <a:lnTo>
                      <a:pt x="165" y="206"/>
                    </a:lnTo>
                    <a:lnTo>
                      <a:pt x="159" y="206"/>
                    </a:lnTo>
                    <a:lnTo>
                      <a:pt x="98" y="180"/>
                    </a:lnTo>
                    <a:lnTo>
                      <a:pt x="51" y="140"/>
                    </a:lnTo>
                    <a:lnTo>
                      <a:pt x="12" y="84"/>
                    </a:lnTo>
                    <a:lnTo>
                      <a:pt x="0" y="41"/>
                    </a:lnTo>
                    <a:lnTo>
                      <a:pt x="0" y="35"/>
                    </a:lnTo>
                    <a:lnTo>
                      <a:pt x="42" y="0"/>
                    </a:lnTo>
                    <a:lnTo>
                      <a:pt x="48" y="0"/>
                    </a:lnTo>
                    <a:lnTo>
                      <a:pt x="109" y="25"/>
                    </a:lnTo>
                    <a:lnTo>
                      <a:pt x="156" y="66"/>
                    </a:lnTo>
                    <a:lnTo>
                      <a:pt x="194" y="122"/>
                    </a:lnTo>
                    <a:lnTo>
                      <a:pt x="207" y="165"/>
                    </a:lnTo>
                    <a:lnTo>
                      <a:pt x="206" y="171"/>
                    </a:lnTo>
                    <a:lnTo>
                      <a:pt x="196" y="196"/>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7" name="未知"/>
              <p:cNvSpPr>
                <a:spLocks/>
              </p:cNvSpPr>
              <p:nvPr/>
            </p:nvSpPr>
            <p:spPr bwMode="auto">
              <a:xfrm>
                <a:off x="16" y="1367"/>
                <a:ext cx="24" cy="23"/>
              </a:xfrm>
              <a:custGeom>
                <a:avLst/>
                <a:gdLst>
                  <a:gd name="T0" fmla="*/ 0 w 59"/>
                  <a:gd name="T1" fmla="*/ 0 h 59"/>
                  <a:gd name="T2" fmla="*/ 0 w 59"/>
                  <a:gd name="T3" fmla="*/ 0 h 59"/>
                  <a:gd name="T4" fmla="*/ 0 w 59"/>
                  <a:gd name="T5" fmla="*/ 0 h 59"/>
                  <a:gd name="T6" fmla="*/ 0 w 59"/>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 h="59">
                    <a:moveTo>
                      <a:pt x="59" y="39"/>
                    </a:moveTo>
                    <a:lnTo>
                      <a:pt x="0" y="59"/>
                    </a:lnTo>
                    <a:lnTo>
                      <a:pt x="20" y="0"/>
                    </a:lnTo>
                    <a:lnTo>
                      <a:pt x="59"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8" name="未知"/>
              <p:cNvSpPr>
                <a:spLocks/>
              </p:cNvSpPr>
              <p:nvPr/>
            </p:nvSpPr>
            <p:spPr bwMode="auto">
              <a:xfrm>
                <a:off x="26" y="1353"/>
                <a:ext cx="26" cy="27"/>
              </a:xfrm>
              <a:custGeom>
                <a:avLst/>
                <a:gdLst>
                  <a:gd name="T0" fmla="*/ 0 w 65"/>
                  <a:gd name="T1" fmla="*/ 0 h 68"/>
                  <a:gd name="T2" fmla="*/ 0 w 65"/>
                  <a:gd name="T3" fmla="*/ 0 h 68"/>
                  <a:gd name="T4" fmla="*/ 0 60000 65536"/>
                  <a:gd name="T5" fmla="*/ 0 60000 65536"/>
                </a:gdLst>
                <a:ahLst/>
                <a:cxnLst>
                  <a:cxn ang="T4">
                    <a:pos x="T0" y="T1"/>
                  </a:cxn>
                  <a:cxn ang="T5">
                    <a:pos x="T2" y="T3"/>
                  </a:cxn>
                </a:cxnLst>
                <a:rect l="0" t="0" r="r" b="b"/>
                <a:pathLst>
                  <a:path w="65" h="68">
                    <a:moveTo>
                      <a:pt x="0" y="68"/>
                    </a:moveTo>
                    <a:lnTo>
                      <a:pt x="6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9" name="未知"/>
              <p:cNvSpPr>
                <a:spLocks/>
              </p:cNvSpPr>
              <p:nvPr/>
            </p:nvSpPr>
            <p:spPr bwMode="auto">
              <a:xfrm>
                <a:off x="1111" y="154"/>
                <a:ext cx="1" cy="70"/>
              </a:xfrm>
              <a:custGeom>
                <a:avLst/>
                <a:gdLst>
                  <a:gd name="T0" fmla="*/ 1 w 2"/>
                  <a:gd name="T1" fmla="*/ 0 h 176"/>
                  <a:gd name="T2" fmla="*/ 0 w 2"/>
                  <a:gd name="T3" fmla="*/ 0 h 176"/>
                  <a:gd name="T4" fmla="*/ 0 w 2"/>
                  <a:gd name="T5" fmla="*/ 0 h 176"/>
                  <a:gd name="T6" fmla="*/ 0 w 2"/>
                  <a:gd name="T7" fmla="*/ 0 h 176"/>
                  <a:gd name="T8" fmla="*/ 0 w 2"/>
                  <a:gd name="T9" fmla="*/ 0 h 176"/>
                  <a:gd name="T10" fmla="*/ 0 w 2"/>
                  <a:gd name="T11" fmla="*/ 0 h 176"/>
                  <a:gd name="T12" fmla="*/ 0 w 2"/>
                  <a:gd name="T13" fmla="*/ 0 h 176"/>
                  <a:gd name="T14" fmla="*/ 0 w 2"/>
                  <a:gd name="T15" fmla="*/ 0 h 176"/>
                  <a:gd name="T16" fmla="*/ 0 w 2"/>
                  <a:gd name="T17" fmla="*/ 0 h 176"/>
                  <a:gd name="T18" fmla="*/ 0 w 2"/>
                  <a:gd name="T19" fmla="*/ 0 h 176"/>
                  <a:gd name="T20" fmla="*/ 0 w 2"/>
                  <a:gd name="T21" fmla="*/ 0 h 176"/>
                  <a:gd name="T22" fmla="*/ 0 w 2"/>
                  <a:gd name="T23" fmla="*/ 0 h 176"/>
                  <a:gd name="T24" fmla="*/ 0 w 2"/>
                  <a:gd name="T25" fmla="*/ 0 h 176"/>
                  <a:gd name="T26" fmla="*/ 0 w 2"/>
                  <a:gd name="T27" fmla="*/ 0 h 176"/>
                  <a:gd name="T28" fmla="*/ 0 w 2"/>
                  <a:gd name="T29" fmla="*/ 0 h 176"/>
                  <a:gd name="T30" fmla="*/ 0 w 2"/>
                  <a:gd name="T31" fmla="*/ 0 h 176"/>
                  <a:gd name="T32" fmla="*/ 0 w 2"/>
                  <a:gd name="T33" fmla="*/ 0 h 176"/>
                  <a:gd name="T34" fmla="*/ 0 w 2"/>
                  <a:gd name="T35" fmla="*/ 0 h 176"/>
                  <a:gd name="T36" fmla="*/ 0 w 2"/>
                  <a:gd name="T37" fmla="*/ 0 h 176"/>
                  <a:gd name="T38" fmla="*/ 0 w 2"/>
                  <a:gd name="T39" fmla="*/ 0 h 176"/>
                  <a:gd name="T40" fmla="*/ 0 w 2"/>
                  <a:gd name="T41" fmla="*/ 0 h 176"/>
                  <a:gd name="T42" fmla="*/ 0 w 2"/>
                  <a:gd name="T43" fmla="*/ 0 h 176"/>
                  <a:gd name="T44" fmla="*/ 1 w 2"/>
                  <a:gd name="T45" fmla="*/ 0 h 176"/>
                  <a:gd name="T46" fmla="*/ 1 w 2"/>
                  <a:gd name="T47" fmla="*/ 0 h 176"/>
                  <a:gd name="T48" fmla="*/ 1 w 2"/>
                  <a:gd name="T49" fmla="*/ 0 h 1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 h="176">
                    <a:moveTo>
                      <a:pt x="2" y="0"/>
                    </a:moveTo>
                    <a:lnTo>
                      <a:pt x="0" y="0"/>
                    </a:lnTo>
                    <a:lnTo>
                      <a:pt x="0" y="1"/>
                    </a:lnTo>
                    <a:lnTo>
                      <a:pt x="0" y="2"/>
                    </a:lnTo>
                    <a:lnTo>
                      <a:pt x="0" y="5"/>
                    </a:lnTo>
                    <a:lnTo>
                      <a:pt x="0" y="8"/>
                    </a:lnTo>
                    <a:lnTo>
                      <a:pt x="0" y="12"/>
                    </a:lnTo>
                    <a:lnTo>
                      <a:pt x="0" y="18"/>
                    </a:lnTo>
                    <a:lnTo>
                      <a:pt x="0" y="23"/>
                    </a:lnTo>
                    <a:lnTo>
                      <a:pt x="0" y="30"/>
                    </a:lnTo>
                    <a:lnTo>
                      <a:pt x="0" y="38"/>
                    </a:lnTo>
                    <a:lnTo>
                      <a:pt x="0" y="46"/>
                    </a:lnTo>
                    <a:lnTo>
                      <a:pt x="0" y="54"/>
                    </a:lnTo>
                    <a:lnTo>
                      <a:pt x="0" y="64"/>
                    </a:lnTo>
                    <a:lnTo>
                      <a:pt x="0" y="73"/>
                    </a:lnTo>
                    <a:lnTo>
                      <a:pt x="0" y="84"/>
                    </a:lnTo>
                    <a:lnTo>
                      <a:pt x="0" y="95"/>
                    </a:lnTo>
                    <a:lnTo>
                      <a:pt x="0" y="106"/>
                    </a:lnTo>
                    <a:lnTo>
                      <a:pt x="0" y="118"/>
                    </a:lnTo>
                    <a:lnTo>
                      <a:pt x="0" y="130"/>
                    </a:lnTo>
                    <a:lnTo>
                      <a:pt x="0" y="142"/>
                    </a:lnTo>
                    <a:lnTo>
                      <a:pt x="0" y="155"/>
                    </a:lnTo>
                    <a:lnTo>
                      <a:pt x="1" y="167"/>
                    </a:lnTo>
                    <a:lnTo>
                      <a:pt x="2" y="17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40" name="未知"/>
              <p:cNvSpPr>
                <a:spLocks/>
              </p:cNvSpPr>
              <p:nvPr/>
            </p:nvSpPr>
            <p:spPr bwMode="auto">
              <a:xfrm>
                <a:off x="1120" y="154"/>
                <a:ext cx="0" cy="92"/>
              </a:xfrm>
              <a:custGeom>
                <a:avLst/>
                <a:gdLst>
                  <a:gd name="T0" fmla="*/ 0 h 230"/>
                  <a:gd name="T1" fmla="*/ 0 h 230"/>
                  <a:gd name="T2" fmla="*/ 0 60000 65536"/>
                  <a:gd name="T3" fmla="*/ 0 60000 65536"/>
                </a:gdLst>
                <a:ahLst/>
                <a:cxnLst>
                  <a:cxn ang="T2">
                    <a:pos x="0" y="T0"/>
                  </a:cxn>
                  <a:cxn ang="T3">
                    <a:pos x="0" y="T1"/>
                  </a:cxn>
                </a:cxnLst>
                <a:rect l="0" t="0" r="r" b="b"/>
                <a:pathLst>
                  <a:path h="230">
                    <a:moveTo>
                      <a:pt x="0" y="0"/>
                    </a:moveTo>
                    <a:lnTo>
                      <a:pt x="0" y="230"/>
                    </a:lnTo>
                  </a:path>
                </a:pathLst>
              </a:custGeom>
              <a:noFill/>
              <a:ln w="25158"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1" name="未知"/>
              <p:cNvSpPr>
                <a:spLocks/>
              </p:cNvSpPr>
              <p:nvPr/>
            </p:nvSpPr>
            <p:spPr bwMode="auto">
              <a:xfrm>
                <a:off x="1136" y="154"/>
                <a:ext cx="0" cy="109"/>
              </a:xfrm>
              <a:custGeom>
                <a:avLst/>
                <a:gdLst>
                  <a:gd name="T0" fmla="*/ 0 h 274"/>
                  <a:gd name="T1" fmla="*/ 0 h 274"/>
                  <a:gd name="T2" fmla="*/ 0 60000 65536"/>
                  <a:gd name="T3" fmla="*/ 0 60000 65536"/>
                </a:gdLst>
                <a:ahLst/>
                <a:cxnLst>
                  <a:cxn ang="T2">
                    <a:pos x="0" y="T0"/>
                  </a:cxn>
                  <a:cxn ang="T3">
                    <a:pos x="0" y="T1"/>
                  </a:cxn>
                </a:cxnLst>
                <a:rect l="0" t="0" r="r" b="b"/>
                <a:pathLst>
                  <a:path h="274">
                    <a:moveTo>
                      <a:pt x="0" y="0"/>
                    </a:moveTo>
                    <a:lnTo>
                      <a:pt x="0" y="274"/>
                    </a:lnTo>
                  </a:path>
                </a:pathLst>
              </a:custGeom>
              <a:noFill/>
              <a:ln w="25158" cmpd="sng">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2" name="未知"/>
              <p:cNvSpPr>
                <a:spLocks/>
              </p:cNvSpPr>
              <p:nvPr/>
            </p:nvSpPr>
            <p:spPr bwMode="auto">
              <a:xfrm>
                <a:off x="1152" y="154"/>
                <a:ext cx="0" cy="118"/>
              </a:xfrm>
              <a:custGeom>
                <a:avLst/>
                <a:gdLst>
                  <a:gd name="T0" fmla="*/ 0 h 296"/>
                  <a:gd name="T1" fmla="*/ 0 h 296"/>
                  <a:gd name="T2" fmla="*/ 0 60000 65536"/>
                  <a:gd name="T3" fmla="*/ 0 60000 65536"/>
                </a:gdLst>
                <a:ahLst/>
                <a:cxnLst>
                  <a:cxn ang="T2">
                    <a:pos x="0" y="T0"/>
                  </a:cxn>
                  <a:cxn ang="T3">
                    <a:pos x="0" y="T1"/>
                  </a:cxn>
                </a:cxnLst>
                <a:rect l="0" t="0" r="r" b="b"/>
                <a:pathLst>
                  <a:path h="296">
                    <a:moveTo>
                      <a:pt x="0" y="0"/>
                    </a:moveTo>
                    <a:lnTo>
                      <a:pt x="0" y="296"/>
                    </a:lnTo>
                  </a:path>
                </a:pathLst>
              </a:custGeom>
              <a:noFill/>
              <a:ln w="25158"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3" name="未知"/>
              <p:cNvSpPr>
                <a:spLocks/>
              </p:cNvSpPr>
              <p:nvPr/>
            </p:nvSpPr>
            <p:spPr bwMode="auto">
              <a:xfrm>
                <a:off x="1168" y="154"/>
                <a:ext cx="0" cy="123"/>
              </a:xfrm>
              <a:custGeom>
                <a:avLst/>
                <a:gdLst>
                  <a:gd name="T0" fmla="*/ 0 h 307"/>
                  <a:gd name="T1" fmla="*/ 0 h 307"/>
                  <a:gd name="T2" fmla="*/ 0 60000 65536"/>
                  <a:gd name="T3" fmla="*/ 0 60000 65536"/>
                </a:gdLst>
                <a:ahLst/>
                <a:cxnLst>
                  <a:cxn ang="T2">
                    <a:pos x="0" y="T0"/>
                  </a:cxn>
                  <a:cxn ang="T3">
                    <a:pos x="0" y="T1"/>
                  </a:cxn>
                </a:cxnLst>
                <a:rect l="0" t="0" r="r" b="b"/>
                <a:pathLst>
                  <a:path h="307">
                    <a:moveTo>
                      <a:pt x="0" y="0"/>
                    </a:moveTo>
                    <a:lnTo>
                      <a:pt x="0" y="307"/>
                    </a:lnTo>
                  </a:path>
                </a:pathLst>
              </a:custGeom>
              <a:noFill/>
              <a:ln w="25158" cmpd="sng">
                <a:solidFill>
                  <a:srgbClr val="999999"/>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4" name="未知"/>
              <p:cNvSpPr>
                <a:spLocks/>
              </p:cNvSpPr>
              <p:nvPr/>
            </p:nvSpPr>
            <p:spPr bwMode="auto">
              <a:xfrm>
                <a:off x="1183" y="154"/>
                <a:ext cx="0" cy="123"/>
              </a:xfrm>
              <a:custGeom>
                <a:avLst/>
                <a:gdLst>
                  <a:gd name="T0" fmla="*/ 0 h 309"/>
                  <a:gd name="T1" fmla="*/ 0 h 309"/>
                  <a:gd name="T2" fmla="*/ 0 60000 65536"/>
                  <a:gd name="T3" fmla="*/ 0 60000 65536"/>
                </a:gdLst>
                <a:ahLst/>
                <a:cxnLst>
                  <a:cxn ang="T2">
                    <a:pos x="0" y="T0"/>
                  </a:cxn>
                  <a:cxn ang="T3">
                    <a:pos x="0" y="T1"/>
                  </a:cxn>
                </a:cxnLst>
                <a:rect l="0" t="0" r="r" b="b"/>
                <a:pathLst>
                  <a:path h="309">
                    <a:moveTo>
                      <a:pt x="0" y="0"/>
                    </a:moveTo>
                    <a:lnTo>
                      <a:pt x="0" y="309"/>
                    </a:lnTo>
                  </a:path>
                </a:pathLst>
              </a:custGeom>
              <a:noFill/>
              <a:ln w="25158" cmpd="sng">
                <a:solidFill>
                  <a:srgbClr val="CCCC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5" name="未知"/>
              <p:cNvSpPr>
                <a:spLocks/>
              </p:cNvSpPr>
              <p:nvPr/>
            </p:nvSpPr>
            <p:spPr bwMode="auto">
              <a:xfrm>
                <a:off x="1199" y="154"/>
                <a:ext cx="0" cy="120"/>
              </a:xfrm>
              <a:custGeom>
                <a:avLst/>
                <a:gdLst>
                  <a:gd name="T0" fmla="*/ 0 h 301"/>
                  <a:gd name="T1" fmla="*/ 0 h 301"/>
                  <a:gd name="T2" fmla="*/ 0 60000 65536"/>
                  <a:gd name="T3" fmla="*/ 0 60000 65536"/>
                </a:gdLst>
                <a:ahLst/>
                <a:cxnLst>
                  <a:cxn ang="T2">
                    <a:pos x="0" y="T0"/>
                  </a:cxn>
                  <a:cxn ang="T3">
                    <a:pos x="0" y="T1"/>
                  </a:cxn>
                </a:cxnLst>
                <a:rect l="0" t="0" r="r" b="b"/>
                <a:pathLst>
                  <a:path h="301">
                    <a:moveTo>
                      <a:pt x="0" y="0"/>
                    </a:moveTo>
                    <a:lnTo>
                      <a:pt x="0" y="301"/>
                    </a:lnTo>
                  </a:path>
                </a:pathLst>
              </a:custGeom>
              <a:noFill/>
              <a:ln w="25158"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6" name="未知"/>
              <p:cNvSpPr>
                <a:spLocks/>
              </p:cNvSpPr>
              <p:nvPr/>
            </p:nvSpPr>
            <p:spPr bwMode="auto">
              <a:xfrm>
                <a:off x="1214" y="154"/>
                <a:ext cx="0" cy="114"/>
              </a:xfrm>
              <a:custGeom>
                <a:avLst/>
                <a:gdLst>
                  <a:gd name="T0" fmla="*/ 0 h 285"/>
                  <a:gd name="T1" fmla="*/ 0 h 285"/>
                  <a:gd name="T2" fmla="*/ 0 60000 65536"/>
                  <a:gd name="T3" fmla="*/ 0 60000 65536"/>
                </a:gdLst>
                <a:ahLst/>
                <a:cxnLst>
                  <a:cxn ang="T2">
                    <a:pos x="0" y="T0"/>
                  </a:cxn>
                  <a:cxn ang="T3">
                    <a:pos x="0" y="T1"/>
                  </a:cxn>
                </a:cxnLst>
                <a:rect l="0" t="0" r="r" b="b"/>
                <a:pathLst>
                  <a:path h="285">
                    <a:moveTo>
                      <a:pt x="0" y="0"/>
                    </a:moveTo>
                    <a:lnTo>
                      <a:pt x="0" y="285"/>
                    </a:lnTo>
                  </a:path>
                </a:pathLst>
              </a:custGeom>
              <a:noFill/>
              <a:ln w="21564"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7" name="未知"/>
              <p:cNvSpPr>
                <a:spLocks/>
              </p:cNvSpPr>
              <p:nvPr/>
            </p:nvSpPr>
            <p:spPr bwMode="auto">
              <a:xfrm>
                <a:off x="1228" y="154"/>
                <a:ext cx="0" cy="103"/>
              </a:xfrm>
              <a:custGeom>
                <a:avLst/>
                <a:gdLst>
                  <a:gd name="T0" fmla="*/ 0 h 258"/>
                  <a:gd name="T1" fmla="*/ 0 h 258"/>
                  <a:gd name="T2" fmla="*/ 0 60000 65536"/>
                  <a:gd name="T3" fmla="*/ 0 60000 65536"/>
                </a:gdLst>
                <a:ahLst/>
                <a:cxnLst>
                  <a:cxn ang="T2">
                    <a:pos x="0" y="T0"/>
                  </a:cxn>
                  <a:cxn ang="T3">
                    <a:pos x="0" y="T1"/>
                  </a:cxn>
                </a:cxnLst>
                <a:rect l="0" t="0" r="r" b="b"/>
                <a:pathLst>
                  <a:path h="258">
                    <a:moveTo>
                      <a:pt x="0" y="0"/>
                    </a:moveTo>
                    <a:lnTo>
                      <a:pt x="0" y="258"/>
                    </a:lnTo>
                  </a:path>
                </a:pathLst>
              </a:custGeom>
              <a:noFill/>
              <a:ln w="21564" cmpd="sng">
                <a:solidFill>
                  <a:srgbClr val="7E7E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8" name="未知"/>
              <p:cNvSpPr>
                <a:spLocks/>
              </p:cNvSpPr>
              <p:nvPr/>
            </p:nvSpPr>
            <p:spPr bwMode="auto">
              <a:xfrm>
                <a:off x="1241" y="154"/>
                <a:ext cx="0" cy="82"/>
              </a:xfrm>
              <a:custGeom>
                <a:avLst/>
                <a:gdLst>
                  <a:gd name="T0" fmla="*/ 0 h 205"/>
                  <a:gd name="T1" fmla="*/ 0 h 205"/>
                  <a:gd name="T2" fmla="*/ 0 60000 65536"/>
                  <a:gd name="T3" fmla="*/ 0 60000 65536"/>
                </a:gdLst>
                <a:ahLst/>
                <a:cxnLst>
                  <a:cxn ang="T2">
                    <a:pos x="0" y="T0"/>
                  </a:cxn>
                  <a:cxn ang="T3">
                    <a:pos x="0" y="T1"/>
                  </a:cxn>
                </a:cxnLst>
                <a:rect l="0" t="0" r="r" b="b"/>
                <a:pathLst>
                  <a:path h="205">
                    <a:moveTo>
                      <a:pt x="0" y="0"/>
                    </a:moveTo>
                    <a:lnTo>
                      <a:pt x="0" y="205"/>
                    </a:lnTo>
                  </a:path>
                </a:pathLst>
              </a:custGeom>
              <a:noFill/>
              <a:ln w="21564"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9" name="未知"/>
              <p:cNvSpPr>
                <a:spLocks/>
              </p:cNvSpPr>
              <p:nvPr/>
            </p:nvSpPr>
            <p:spPr bwMode="auto">
              <a:xfrm>
                <a:off x="1111" y="154"/>
                <a:ext cx="134" cy="123"/>
              </a:xfrm>
              <a:custGeom>
                <a:avLst/>
                <a:gdLst>
                  <a:gd name="T0" fmla="*/ 0 w 334"/>
                  <a:gd name="T1" fmla="*/ 0 h 309"/>
                  <a:gd name="T2" fmla="*/ 0 w 334"/>
                  <a:gd name="T3" fmla="*/ 0 h 309"/>
                  <a:gd name="T4" fmla="*/ 0 w 334"/>
                  <a:gd name="T5" fmla="*/ 0 h 309"/>
                  <a:gd name="T6" fmla="*/ 0 w 334"/>
                  <a:gd name="T7" fmla="*/ 0 h 309"/>
                  <a:gd name="T8" fmla="*/ 0 w 334"/>
                  <a:gd name="T9" fmla="*/ 0 h 309"/>
                  <a:gd name="T10" fmla="*/ 0 w 334"/>
                  <a:gd name="T11" fmla="*/ 0 h 309"/>
                  <a:gd name="T12" fmla="*/ 0 w 334"/>
                  <a:gd name="T13" fmla="*/ 0 h 309"/>
                  <a:gd name="T14" fmla="*/ 0 w 334"/>
                  <a:gd name="T15" fmla="*/ 0 h 309"/>
                  <a:gd name="T16" fmla="*/ 0 w 334"/>
                  <a:gd name="T17" fmla="*/ 0 h 309"/>
                  <a:gd name="T18" fmla="*/ 0 w 334"/>
                  <a:gd name="T19" fmla="*/ 0 h 309"/>
                  <a:gd name="T20" fmla="*/ 0 w 334"/>
                  <a:gd name="T21" fmla="*/ 0 h 309"/>
                  <a:gd name="T22" fmla="*/ 0 w 334"/>
                  <a:gd name="T23" fmla="*/ 0 h 309"/>
                  <a:gd name="T24" fmla="*/ 0 w 334"/>
                  <a:gd name="T25" fmla="*/ 0 h 309"/>
                  <a:gd name="T26" fmla="*/ 0 w 334"/>
                  <a:gd name="T27" fmla="*/ 0 h 309"/>
                  <a:gd name="T28" fmla="*/ 0 w 334"/>
                  <a:gd name="T29" fmla="*/ 0 h 309"/>
                  <a:gd name="T30" fmla="*/ 0 w 334"/>
                  <a:gd name="T31" fmla="*/ 0 h 309"/>
                  <a:gd name="T32" fmla="*/ 0 w 334"/>
                  <a:gd name="T33" fmla="*/ 0 h 309"/>
                  <a:gd name="T34" fmla="*/ 0 w 334"/>
                  <a:gd name="T35" fmla="*/ 0 h 309"/>
                  <a:gd name="T36" fmla="*/ 0 w 334"/>
                  <a:gd name="T37" fmla="*/ 0 h 309"/>
                  <a:gd name="T38" fmla="*/ 0 w 334"/>
                  <a:gd name="T39" fmla="*/ 0 h 309"/>
                  <a:gd name="T40" fmla="*/ 0 w 334"/>
                  <a:gd name="T41" fmla="*/ 0 h 309"/>
                  <a:gd name="T42" fmla="*/ 0 w 334"/>
                  <a:gd name="T43" fmla="*/ 0 h 309"/>
                  <a:gd name="T44" fmla="*/ 0 w 334"/>
                  <a:gd name="T45" fmla="*/ 0 h 309"/>
                  <a:gd name="T46" fmla="*/ 0 w 334"/>
                  <a:gd name="T47" fmla="*/ 0 h 309"/>
                  <a:gd name="T48" fmla="*/ 0 w 334"/>
                  <a:gd name="T49" fmla="*/ 0 h 309"/>
                  <a:gd name="T50" fmla="*/ 0 w 334"/>
                  <a:gd name="T51" fmla="*/ 0 h 309"/>
                  <a:gd name="T52" fmla="*/ 0 w 334"/>
                  <a:gd name="T53" fmla="*/ 0 h 309"/>
                  <a:gd name="T54" fmla="*/ 0 w 334"/>
                  <a:gd name="T55" fmla="*/ 0 h 309"/>
                  <a:gd name="T56" fmla="*/ 0 w 334"/>
                  <a:gd name="T57" fmla="*/ 0 h 309"/>
                  <a:gd name="T58" fmla="*/ 0 w 334"/>
                  <a:gd name="T59" fmla="*/ 0 h 309"/>
                  <a:gd name="T60" fmla="*/ 0 w 334"/>
                  <a:gd name="T61" fmla="*/ 0 h 309"/>
                  <a:gd name="T62" fmla="*/ 0 w 334"/>
                  <a:gd name="T63" fmla="*/ 0 h 30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34" h="309">
                    <a:moveTo>
                      <a:pt x="167" y="309"/>
                    </a:moveTo>
                    <a:lnTo>
                      <a:pt x="102" y="297"/>
                    </a:lnTo>
                    <a:lnTo>
                      <a:pt x="49" y="264"/>
                    </a:lnTo>
                    <a:lnTo>
                      <a:pt x="13" y="215"/>
                    </a:lnTo>
                    <a:lnTo>
                      <a:pt x="0" y="155"/>
                    </a:lnTo>
                    <a:lnTo>
                      <a:pt x="0" y="142"/>
                    </a:lnTo>
                    <a:lnTo>
                      <a:pt x="0" y="130"/>
                    </a:lnTo>
                    <a:lnTo>
                      <a:pt x="0" y="118"/>
                    </a:lnTo>
                    <a:lnTo>
                      <a:pt x="0" y="106"/>
                    </a:lnTo>
                    <a:lnTo>
                      <a:pt x="0" y="95"/>
                    </a:lnTo>
                    <a:lnTo>
                      <a:pt x="0" y="84"/>
                    </a:lnTo>
                    <a:lnTo>
                      <a:pt x="0" y="73"/>
                    </a:lnTo>
                    <a:lnTo>
                      <a:pt x="0" y="64"/>
                    </a:lnTo>
                    <a:lnTo>
                      <a:pt x="0" y="54"/>
                    </a:lnTo>
                    <a:lnTo>
                      <a:pt x="0" y="46"/>
                    </a:lnTo>
                    <a:lnTo>
                      <a:pt x="0" y="38"/>
                    </a:lnTo>
                    <a:lnTo>
                      <a:pt x="0" y="30"/>
                    </a:lnTo>
                    <a:lnTo>
                      <a:pt x="0" y="23"/>
                    </a:lnTo>
                    <a:lnTo>
                      <a:pt x="0" y="18"/>
                    </a:lnTo>
                    <a:lnTo>
                      <a:pt x="0" y="12"/>
                    </a:lnTo>
                    <a:lnTo>
                      <a:pt x="0" y="8"/>
                    </a:lnTo>
                    <a:lnTo>
                      <a:pt x="0" y="5"/>
                    </a:lnTo>
                    <a:lnTo>
                      <a:pt x="0" y="2"/>
                    </a:lnTo>
                    <a:lnTo>
                      <a:pt x="0" y="1"/>
                    </a:lnTo>
                    <a:lnTo>
                      <a:pt x="0" y="0"/>
                    </a:lnTo>
                    <a:lnTo>
                      <a:pt x="35" y="0"/>
                    </a:lnTo>
                    <a:lnTo>
                      <a:pt x="66" y="0"/>
                    </a:lnTo>
                    <a:lnTo>
                      <a:pt x="94" y="0"/>
                    </a:lnTo>
                    <a:lnTo>
                      <a:pt x="119" y="0"/>
                    </a:lnTo>
                    <a:lnTo>
                      <a:pt x="141" y="0"/>
                    </a:lnTo>
                    <a:lnTo>
                      <a:pt x="161" y="0"/>
                    </a:lnTo>
                    <a:lnTo>
                      <a:pt x="179" y="0"/>
                    </a:lnTo>
                    <a:lnTo>
                      <a:pt x="195" y="0"/>
                    </a:lnTo>
                    <a:lnTo>
                      <a:pt x="210" y="0"/>
                    </a:lnTo>
                    <a:lnTo>
                      <a:pt x="223" y="0"/>
                    </a:lnTo>
                    <a:lnTo>
                      <a:pt x="235" y="0"/>
                    </a:lnTo>
                    <a:lnTo>
                      <a:pt x="246" y="0"/>
                    </a:lnTo>
                    <a:lnTo>
                      <a:pt x="257" y="0"/>
                    </a:lnTo>
                    <a:lnTo>
                      <a:pt x="267" y="0"/>
                    </a:lnTo>
                    <a:lnTo>
                      <a:pt x="277" y="0"/>
                    </a:lnTo>
                    <a:lnTo>
                      <a:pt x="287" y="0"/>
                    </a:lnTo>
                    <a:lnTo>
                      <a:pt x="297" y="0"/>
                    </a:lnTo>
                    <a:lnTo>
                      <a:pt x="309" y="0"/>
                    </a:lnTo>
                    <a:lnTo>
                      <a:pt x="321" y="0"/>
                    </a:lnTo>
                    <a:lnTo>
                      <a:pt x="334" y="0"/>
                    </a:lnTo>
                    <a:lnTo>
                      <a:pt x="334" y="10"/>
                    </a:lnTo>
                    <a:lnTo>
                      <a:pt x="334" y="19"/>
                    </a:lnTo>
                    <a:lnTo>
                      <a:pt x="334" y="27"/>
                    </a:lnTo>
                    <a:lnTo>
                      <a:pt x="334" y="35"/>
                    </a:lnTo>
                    <a:lnTo>
                      <a:pt x="334" y="42"/>
                    </a:lnTo>
                    <a:lnTo>
                      <a:pt x="334" y="48"/>
                    </a:lnTo>
                    <a:lnTo>
                      <a:pt x="334" y="54"/>
                    </a:lnTo>
                    <a:lnTo>
                      <a:pt x="334" y="60"/>
                    </a:lnTo>
                    <a:lnTo>
                      <a:pt x="334" y="66"/>
                    </a:lnTo>
                    <a:lnTo>
                      <a:pt x="334" y="71"/>
                    </a:lnTo>
                    <a:lnTo>
                      <a:pt x="334" y="77"/>
                    </a:lnTo>
                    <a:lnTo>
                      <a:pt x="334" y="83"/>
                    </a:lnTo>
                    <a:lnTo>
                      <a:pt x="334" y="122"/>
                    </a:lnTo>
                    <a:lnTo>
                      <a:pt x="334" y="132"/>
                    </a:lnTo>
                    <a:lnTo>
                      <a:pt x="334" y="143"/>
                    </a:lnTo>
                    <a:lnTo>
                      <a:pt x="334" y="155"/>
                    </a:lnTo>
                    <a:lnTo>
                      <a:pt x="321" y="215"/>
                    </a:lnTo>
                    <a:lnTo>
                      <a:pt x="285" y="264"/>
                    </a:lnTo>
                    <a:lnTo>
                      <a:pt x="232" y="297"/>
                    </a:lnTo>
                    <a:lnTo>
                      <a:pt x="167" y="30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0" name="未知"/>
              <p:cNvSpPr>
                <a:spLocks/>
              </p:cNvSpPr>
              <p:nvPr/>
            </p:nvSpPr>
            <p:spPr bwMode="auto">
              <a:xfrm>
                <a:off x="1075" y="51"/>
                <a:ext cx="174" cy="174"/>
              </a:xfrm>
              <a:custGeom>
                <a:avLst/>
                <a:gdLst>
                  <a:gd name="T0" fmla="*/ 0 w 434"/>
                  <a:gd name="T1" fmla="*/ 0 h 434"/>
                  <a:gd name="T2" fmla="*/ 0 w 434"/>
                  <a:gd name="T3" fmla="*/ 0 h 434"/>
                  <a:gd name="T4" fmla="*/ 0 w 434"/>
                  <a:gd name="T5" fmla="*/ 0 h 434"/>
                  <a:gd name="T6" fmla="*/ 0 w 434"/>
                  <a:gd name="T7" fmla="*/ 0 h 434"/>
                  <a:gd name="T8" fmla="*/ 0 w 434"/>
                  <a:gd name="T9" fmla="*/ 0 h 434"/>
                  <a:gd name="T10" fmla="*/ 0 w 434"/>
                  <a:gd name="T11" fmla="*/ 0 h 434"/>
                  <a:gd name="T12" fmla="*/ 0 w 434"/>
                  <a:gd name="T13" fmla="*/ 0 h 434"/>
                  <a:gd name="T14" fmla="*/ 0 w 434"/>
                  <a:gd name="T15" fmla="*/ 0 h 434"/>
                  <a:gd name="T16" fmla="*/ 0 w 434"/>
                  <a:gd name="T17" fmla="*/ 0 h 434"/>
                  <a:gd name="T18" fmla="*/ 0 w 434"/>
                  <a:gd name="T19" fmla="*/ 0 h 434"/>
                  <a:gd name="T20" fmla="*/ 0 w 434"/>
                  <a:gd name="T21" fmla="*/ 0 h 434"/>
                  <a:gd name="T22" fmla="*/ 0 w 434"/>
                  <a:gd name="T23" fmla="*/ 0 h 4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4" h="434">
                    <a:moveTo>
                      <a:pt x="392" y="220"/>
                    </a:moveTo>
                    <a:lnTo>
                      <a:pt x="434" y="434"/>
                    </a:lnTo>
                    <a:lnTo>
                      <a:pt x="392" y="220"/>
                    </a:lnTo>
                    <a:lnTo>
                      <a:pt x="94" y="220"/>
                    </a:lnTo>
                    <a:lnTo>
                      <a:pt x="91" y="220"/>
                    </a:lnTo>
                    <a:lnTo>
                      <a:pt x="59" y="255"/>
                    </a:lnTo>
                    <a:lnTo>
                      <a:pt x="0" y="0"/>
                    </a:lnTo>
                    <a:lnTo>
                      <a:pt x="59" y="255"/>
                    </a:lnTo>
                    <a:lnTo>
                      <a:pt x="59" y="258"/>
                    </a:lnTo>
                    <a:lnTo>
                      <a:pt x="94" y="290"/>
                    </a:lnTo>
                    <a:lnTo>
                      <a:pt x="322" y="290"/>
                    </a:lnTo>
                    <a:lnTo>
                      <a:pt x="392" y="220"/>
                    </a:lnTo>
                    <a:close/>
                  </a:path>
                </a:pathLst>
              </a:custGeom>
              <a:blipFill dpi="0" rotWithShape="0">
                <a:blip r:embed="rId1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1" name="未知"/>
              <p:cNvSpPr>
                <a:spLocks/>
              </p:cNvSpPr>
              <p:nvPr/>
            </p:nvSpPr>
            <p:spPr bwMode="auto">
              <a:xfrm>
                <a:off x="1147" y="123"/>
                <a:ext cx="132" cy="132"/>
              </a:xfrm>
              <a:custGeom>
                <a:avLst/>
                <a:gdLst>
                  <a:gd name="T0" fmla="*/ 0 w 331"/>
                  <a:gd name="T1" fmla="*/ 0 h 331"/>
                  <a:gd name="T2" fmla="*/ 0 w 331"/>
                  <a:gd name="T3" fmla="*/ 0 h 331"/>
                  <a:gd name="T4" fmla="*/ 0 w 331"/>
                  <a:gd name="T5" fmla="*/ 0 h 331"/>
                  <a:gd name="T6" fmla="*/ 0 w 331"/>
                  <a:gd name="T7" fmla="*/ 0 h 331"/>
                  <a:gd name="T8" fmla="*/ 0 w 331"/>
                  <a:gd name="T9" fmla="*/ 0 h 331"/>
                  <a:gd name="T10" fmla="*/ 0 w 331"/>
                  <a:gd name="T11" fmla="*/ 0 h 331"/>
                  <a:gd name="T12" fmla="*/ 0 w 331"/>
                  <a:gd name="T13" fmla="*/ 0 h 331"/>
                  <a:gd name="T14" fmla="*/ 0 w 331"/>
                  <a:gd name="T15" fmla="*/ 0 h 331"/>
                  <a:gd name="T16" fmla="*/ 0 w 331"/>
                  <a:gd name="T17" fmla="*/ 0 h 331"/>
                  <a:gd name="T18" fmla="*/ 0 w 331"/>
                  <a:gd name="T19" fmla="*/ 0 h 331"/>
                  <a:gd name="T20" fmla="*/ 0 w 331"/>
                  <a:gd name="T21" fmla="*/ 0 h 331"/>
                  <a:gd name="T22" fmla="*/ 0 w 331"/>
                  <a:gd name="T23" fmla="*/ 0 h 3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1" h="331">
                    <a:moveTo>
                      <a:pt x="240" y="111"/>
                    </a:moveTo>
                    <a:lnTo>
                      <a:pt x="272" y="76"/>
                    </a:lnTo>
                    <a:lnTo>
                      <a:pt x="331" y="331"/>
                    </a:lnTo>
                    <a:lnTo>
                      <a:pt x="272" y="76"/>
                    </a:lnTo>
                    <a:lnTo>
                      <a:pt x="272" y="73"/>
                    </a:lnTo>
                    <a:lnTo>
                      <a:pt x="237" y="41"/>
                    </a:lnTo>
                    <a:lnTo>
                      <a:pt x="213" y="41"/>
                    </a:lnTo>
                    <a:lnTo>
                      <a:pt x="143" y="111"/>
                    </a:lnTo>
                    <a:lnTo>
                      <a:pt x="0" y="0"/>
                    </a:lnTo>
                    <a:lnTo>
                      <a:pt x="143" y="111"/>
                    </a:lnTo>
                    <a:lnTo>
                      <a:pt x="237" y="111"/>
                    </a:lnTo>
                    <a:lnTo>
                      <a:pt x="240" y="111"/>
                    </a:lnTo>
                    <a:close/>
                  </a:path>
                </a:pathLst>
              </a:custGeom>
              <a:blipFill dpi="0" rotWithShape="0">
                <a:blip r:embed="rId1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52" name="未知"/>
              <p:cNvSpPr>
                <a:spLocks/>
              </p:cNvSpPr>
              <p:nvPr/>
            </p:nvSpPr>
            <p:spPr bwMode="auto">
              <a:xfrm>
                <a:off x="1099" y="139"/>
                <a:ext cx="157" cy="28"/>
              </a:xfrm>
              <a:custGeom>
                <a:avLst/>
                <a:gdLst>
                  <a:gd name="T0" fmla="*/ 0 w 392"/>
                  <a:gd name="T1" fmla="*/ 0 h 70"/>
                  <a:gd name="T2" fmla="*/ 0 w 392"/>
                  <a:gd name="T3" fmla="*/ 0 h 70"/>
                  <a:gd name="T4" fmla="*/ 0 w 392"/>
                  <a:gd name="T5" fmla="*/ 0 h 70"/>
                  <a:gd name="T6" fmla="*/ 0 w 392"/>
                  <a:gd name="T7" fmla="*/ 0 h 70"/>
                  <a:gd name="T8" fmla="*/ 0 w 392"/>
                  <a:gd name="T9" fmla="*/ 0 h 70"/>
                  <a:gd name="T10" fmla="*/ 0 w 392"/>
                  <a:gd name="T11" fmla="*/ 0 h 70"/>
                  <a:gd name="T12" fmla="*/ 0 w 392"/>
                  <a:gd name="T13" fmla="*/ 0 h 70"/>
                  <a:gd name="T14" fmla="*/ 0 w 392"/>
                  <a:gd name="T15" fmla="*/ 0 h 70"/>
                  <a:gd name="T16" fmla="*/ 0 w 39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2" h="70">
                    <a:moveTo>
                      <a:pt x="35" y="70"/>
                    </a:moveTo>
                    <a:lnTo>
                      <a:pt x="0" y="35"/>
                    </a:lnTo>
                    <a:lnTo>
                      <a:pt x="0" y="32"/>
                    </a:lnTo>
                    <a:lnTo>
                      <a:pt x="35" y="0"/>
                    </a:lnTo>
                    <a:lnTo>
                      <a:pt x="357" y="0"/>
                    </a:lnTo>
                    <a:lnTo>
                      <a:pt x="392" y="35"/>
                    </a:lnTo>
                    <a:lnTo>
                      <a:pt x="392" y="38"/>
                    </a:lnTo>
                    <a:lnTo>
                      <a:pt x="357" y="70"/>
                    </a:lnTo>
                    <a:lnTo>
                      <a:pt x="35" y="7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3" name="未知"/>
              <p:cNvSpPr>
                <a:spLocks/>
              </p:cNvSpPr>
              <p:nvPr/>
            </p:nvSpPr>
            <p:spPr bwMode="auto">
              <a:xfrm>
                <a:off x="1226" y="79"/>
                <a:ext cx="194" cy="30"/>
              </a:xfrm>
              <a:custGeom>
                <a:avLst/>
                <a:gdLst>
                  <a:gd name="T0" fmla="*/ 0 w 485"/>
                  <a:gd name="T1" fmla="*/ 0 h 74"/>
                  <a:gd name="T2" fmla="*/ 0 w 485"/>
                  <a:gd name="T3" fmla="*/ 0 h 74"/>
                  <a:gd name="T4" fmla="*/ 0 w 485"/>
                  <a:gd name="T5" fmla="*/ 0 h 74"/>
                  <a:gd name="T6" fmla="*/ 0 w 485"/>
                  <a:gd name="T7" fmla="*/ 0 h 74"/>
                  <a:gd name="T8" fmla="*/ 0 w 485"/>
                  <a:gd name="T9" fmla="*/ 0 h 74"/>
                  <a:gd name="T10" fmla="*/ 0 w 485"/>
                  <a:gd name="T11" fmla="*/ 0 h 74"/>
                  <a:gd name="T12" fmla="*/ 0 w 485"/>
                  <a:gd name="T13" fmla="*/ 0 h 74"/>
                  <a:gd name="T14" fmla="*/ 0 w 485"/>
                  <a:gd name="T15" fmla="*/ 0 h 74"/>
                  <a:gd name="T16" fmla="*/ 0 w 485"/>
                  <a:gd name="T17" fmla="*/ 0 h 74"/>
                  <a:gd name="T18" fmla="*/ 0 w 485"/>
                  <a:gd name="T19" fmla="*/ 0 h 74"/>
                  <a:gd name="T20" fmla="*/ 0 w 485"/>
                  <a:gd name="T21" fmla="*/ 0 h 74"/>
                  <a:gd name="T22" fmla="*/ 0 w 485"/>
                  <a:gd name="T23" fmla="*/ 0 h 74"/>
                  <a:gd name="T24" fmla="*/ 0 w 485"/>
                  <a:gd name="T25" fmla="*/ 0 h 74"/>
                  <a:gd name="T26" fmla="*/ 0 w 485"/>
                  <a:gd name="T27" fmla="*/ 0 h 74"/>
                  <a:gd name="T28" fmla="*/ 0 w 485"/>
                  <a:gd name="T29" fmla="*/ 0 h 74"/>
                  <a:gd name="T30" fmla="*/ 0 w 485"/>
                  <a:gd name="T31" fmla="*/ 0 h 74"/>
                  <a:gd name="T32" fmla="*/ 0 w 485"/>
                  <a:gd name="T33" fmla="*/ 0 h 74"/>
                  <a:gd name="T34" fmla="*/ 0 w 485"/>
                  <a:gd name="T35" fmla="*/ 0 h 74"/>
                  <a:gd name="T36" fmla="*/ 0 w 485"/>
                  <a:gd name="T37" fmla="*/ 0 h 74"/>
                  <a:gd name="T38" fmla="*/ 0 w 485"/>
                  <a:gd name="T39" fmla="*/ 0 h 74"/>
                  <a:gd name="T40" fmla="*/ 0 w 485"/>
                  <a:gd name="T41" fmla="*/ 0 h 74"/>
                  <a:gd name="T42" fmla="*/ 0 w 485"/>
                  <a:gd name="T43" fmla="*/ 0 h 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85" h="74">
                    <a:moveTo>
                      <a:pt x="424" y="1"/>
                    </a:moveTo>
                    <a:lnTo>
                      <a:pt x="484" y="11"/>
                    </a:lnTo>
                    <a:lnTo>
                      <a:pt x="485" y="13"/>
                    </a:lnTo>
                    <a:lnTo>
                      <a:pt x="484" y="15"/>
                    </a:lnTo>
                    <a:lnTo>
                      <a:pt x="429" y="39"/>
                    </a:lnTo>
                    <a:lnTo>
                      <a:pt x="361" y="52"/>
                    </a:lnTo>
                    <a:lnTo>
                      <a:pt x="290" y="61"/>
                    </a:lnTo>
                    <a:lnTo>
                      <a:pt x="212" y="67"/>
                    </a:lnTo>
                    <a:lnTo>
                      <a:pt x="148" y="71"/>
                    </a:lnTo>
                    <a:lnTo>
                      <a:pt x="87" y="74"/>
                    </a:lnTo>
                    <a:lnTo>
                      <a:pt x="53" y="74"/>
                    </a:lnTo>
                    <a:lnTo>
                      <a:pt x="38" y="74"/>
                    </a:lnTo>
                    <a:lnTo>
                      <a:pt x="0" y="69"/>
                    </a:lnTo>
                    <a:lnTo>
                      <a:pt x="1" y="66"/>
                    </a:lnTo>
                    <a:lnTo>
                      <a:pt x="66" y="47"/>
                    </a:lnTo>
                    <a:lnTo>
                      <a:pt x="143" y="33"/>
                    </a:lnTo>
                    <a:lnTo>
                      <a:pt x="207" y="22"/>
                    </a:lnTo>
                    <a:lnTo>
                      <a:pt x="267" y="13"/>
                    </a:lnTo>
                    <a:lnTo>
                      <a:pt x="329" y="5"/>
                    </a:lnTo>
                    <a:lnTo>
                      <a:pt x="392" y="1"/>
                    </a:lnTo>
                    <a:lnTo>
                      <a:pt x="414" y="0"/>
                    </a:lnTo>
                    <a:lnTo>
                      <a:pt x="424" y="1"/>
                    </a:lnTo>
                    <a:close/>
                  </a:path>
                </a:pathLst>
              </a:custGeom>
              <a:solidFill>
                <a:srgbClr val="F1B1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754" name="Group 264"/>
          <p:cNvGrpSpPr>
            <a:grpSpLocks/>
          </p:cNvGrpSpPr>
          <p:nvPr/>
        </p:nvGrpSpPr>
        <p:grpSpPr bwMode="auto">
          <a:xfrm>
            <a:off x="6423026" y="1112364"/>
            <a:ext cx="3228975" cy="3524249"/>
            <a:chOff x="0" y="0"/>
            <a:chExt cx="2034" cy="2220"/>
          </a:xfrm>
        </p:grpSpPr>
        <p:sp>
          <p:nvSpPr>
            <p:cNvPr id="755" name="Text Box 265"/>
            <p:cNvSpPr txBox="1">
              <a:spLocks noChangeArrowheads="1"/>
            </p:cNvSpPr>
            <p:nvPr/>
          </p:nvSpPr>
          <p:spPr bwMode="auto">
            <a:xfrm>
              <a:off x="1331" y="218"/>
              <a:ext cx="271"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rgbClr val="0000FF"/>
                  </a:solidFill>
                  <a:latin typeface="Verdana" panose="020B0604030504040204" pitchFamily="34" charset="0"/>
                  <a:ea typeface="宋体" panose="02010600030101010101" pitchFamily="2" charset="-122"/>
                </a:rPr>
                <a:t>g</a:t>
              </a:r>
              <a:r>
                <a:rPr lang="zh-CN" altLang="zh-CN" sz="1800" b="0" u="none" baseline="-25000">
                  <a:solidFill>
                    <a:srgbClr val="0000FF"/>
                  </a:solidFill>
                  <a:latin typeface="Verdana" panose="020B0604030504040204" pitchFamily="34" charset="0"/>
                  <a:ea typeface="宋体" panose="02010600030101010101" pitchFamily="2" charset="-122"/>
                </a:rPr>
                <a:t>1</a:t>
              </a:r>
            </a:p>
          </p:txBody>
        </p:sp>
        <p:sp>
          <p:nvSpPr>
            <p:cNvPr id="756" name="Text Box 266"/>
            <p:cNvSpPr txBox="1">
              <a:spLocks noChangeArrowheads="1"/>
            </p:cNvSpPr>
            <p:nvPr/>
          </p:nvSpPr>
          <p:spPr bwMode="auto">
            <a:xfrm>
              <a:off x="871" y="653"/>
              <a:ext cx="182"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rgbClr val="0000FF"/>
                  </a:solidFill>
                  <a:latin typeface="Verdana" panose="020B0604030504040204" pitchFamily="34" charset="0"/>
                  <a:ea typeface="宋体" panose="02010600030101010101" pitchFamily="2" charset="-122"/>
                </a:rPr>
                <a:t>g</a:t>
              </a:r>
              <a:r>
                <a:rPr lang="zh-CN" altLang="zh-CN" sz="1800" b="0" u="none" baseline="-25000">
                  <a:solidFill>
                    <a:srgbClr val="0000FF"/>
                  </a:solidFill>
                  <a:latin typeface="Verdana" panose="020B0604030504040204" pitchFamily="34" charset="0"/>
                  <a:ea typeface="宋体" panose="02010600030101010101" pitchFamily="2" charset="-122"/>
                </a:rPr>
                <a:t>2</a:t>
              </a:r>
            </a:p>
          </p:txBody>
        </p:sp>
        <p:sp>
          <p:nvSpPr>
            <p:cNvPr id="757" name="Text Box 267"/>
            <p:cNvSpPr txBox="1">
              <a:spLocks noChangeArrowheads="1"/>
            </p:cNvSpPr>
            <p:nvPr/>
          </p:nvSpPr>
          <p:spPr bwMode="auto">
            <a:xfrm>
              <a:off x="1654" y="931"/>
              <a:ext cx="26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2</a:t>
              </a:r>
            </a:p>
          </p:txBody>
        </p:sp>
        <p:sp>
          <p:nvSpPr>
            <p:cNvPr id="758" name="Text Box 268"/>
            <p:cNvSpPr txBox="1">
              <a:spLocks noChangeArrowheads="1"/>
            </p:cNvSpPr>
            <p:nvPr/>
          </p:nvSpPr>
          <p:spPr bwMode="auto">
            <a:xfrm>
              <a:off x="455" y="1085"/>
              <a:ext cx="247"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rgbClr val="0000FF"/>
                  </a:solidFill>
                  <a:latin typeface="Verdana" panose="020B0604030504040204" pitchFamily="34" charset="0"/>
                  <a:ea typeface="宋体" panose="02010600030101010101" pitchFamily="2" charset="-122"/>
                </a:rPr>
                <a:t>g</a:t>
              </a:r>
              <a:r>
                <a:rPr lang="zh-CN" altLang="zh-CN" sz="1800" b="0" u="none" baseline="-25000">
                  <a:solidFill>
                    <a:srgbClr val="0000FF"/>
                  </a:solidFill>
                  <a:latin typeface="Verdana" panose="020B0604030504040204" pitchFamily="34" charset="0"/>
                  <a:ea typeface="宋体" panose="02010600030101010101" pitchFamily="2" charset="-122"/>
                </a:rPr>
                <a:t>3</a:t>
              </a:r>
            </a:p>
          </p:txBody>
        </p:sp>
        <p:sp>
          <p:nvSpPr>
            <p:cNvPr id="759" name="Text Box 269"/>
            <p:cNvSpPr txBox="1">
              <a:spLocks noChangeArrowheads="1"/>
            </p:cNvSpPr>
            <p:nvPr/>
          </p:nvSpPr>
          <p:spPr bwMode="auto">
            <a:xfrm>
              <a:off x="1228" y="1329"/>
              <a:ext cx="233"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3</a:t>
              </a:r>
            </a:p>
          </p:txBody>
        </p:sp>
        <p:sp>
          <p:nvSpPr>
            <p:cNvPr id="760" name="Text Box 270"/>
            <p:cNvSpPr txBox="1">
              <a:spLocks noChangeArrowheads="1"/>
            </p:cNvSpPr>
            <p:nvPr/>
          </p:nvSpPr>
          <p:spPr bwMode="auto">
            <a:xfrm>
              <a:off x="0" y="1563"/>
              <a:ext cx="246"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rgbClr val="0000FF"/>
                  </a:solidFill>
                  <a:latin typeface="Verdana" panose="020B0604030504040204" pitchFamily="34" charset="0"/>
                  <a:ea typeface="宋体" panose="02010600030101010101" pitchFamily="2" charset="-122"/>
                </a:rPr>
                <a:t>g</a:t>
              </a:r>
              <a:r>
                <a:rPr lang="zh-CN" altLang="zh-CN" sz="1800" b="0" u="none" baseline="-25000">
                  <a:solidFill>
                    <a:srgbClr val="0000FF"/>
                  </a:solidFill>
                  <a:latin typeface="Verdana" panose="020B0604030504040204" pitchFamily="34" charset="0"/>
                  <a:ea typeface="宋体" panose="02010600030101010101" pitchFamily="2" charset="-122"/>
                </a:rPr>
                <a:t>4</a:t>
              </a:r>
            </a:p>
          </p:txBody>
        </p:sp>
        <p:sp>
          <p:nvSpPr>
            <p:cNvPr id="761" name="Text Box 271"/>
            <p:cNvSpPr txBox="1">
              <a:spLocks noChangeArrowheads="1"/>
            </p:cNvSpPr>
            <p:nvPr/>
          </p:nvSpPr>
          <p:spPr bwMode="auto">
            <a:xfrm>
              <a:off x="791" y="1709"/>
              <a:ext cx="201" cy="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accent2"/>
                  </a:solidFill>
                  <a:latin typeface="Verdana" panose="020B0604030504040204" pitchFamily="34" charset="0"/>
                  <a:ea typeface="宋体" panose="02010600030101010101" pitchFamily="2" charset="-122"/>
                </a:rPr>
                <a:t>p</a:t>
              </a:r>
              <a:r>
                <a:rPr lang="zh-CN" altLang="zh-CN" sz="1800" b="0" u="none" baseline="-25000">
                  <a:solidFill>
                    <a:schemeClr val="accent2"/>
                  </a:solidFill>
                  <a:latin typeface="Verdana" panose="020B0604030504040204" pitchFamily="34" charset="0"/>
                  <a:ea typeface="宋体" panose="02010600030101010101" pitchFamily="2" charset="-122"/>
                </a:rPr>
                <a:t>4</a:t>
              </a:r>
            </a:p>
          </p:txBody>
        </p:sp>
        <p:sp>
          <p:nvSpPr>
            <p:cNvPr id="762" name="Text Box 272"/>
            <p:cNvSpPr txBox="1">
              <a:spLocks noChangeArrowheads="1"/>
            </p:cNvSpPr>
            <p:nvPr/>
          </p:nvSpPr>
          <p:spPr bwMode="auto">
            <a:xfrm>
              <a:off x="33" y="2036"/>
              <a:ext cx="28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algn="l" eaLnBrk="1" hangingPunct="1">
                <a:lnSpc>
                  <a:spcPct val="64000"/>
                </a:lnSpc>
                <a:spcBef>
                  <a:spcPct val="20000"/>
                </a:spcBef>
                <a:buClr>
                  <a:schemeClr val="accent2"/>
                </a:buClr>
                <a:buFont typeface="Wingdings" panose="05000000000000000000" pitchFamily="2" charset="2"/>
                <a:buNone/>
              </a:pPr>
              <a:r>
                <a:rPr lang="zh-CN" altLang="zh-CN" sz="1800" b="0" u="none">
                  <a:solidFill>
                    <a:schemeClr val="tx1"/>
                  </a:solidFill>
                  <a:latin typeface="Verdana" panose="020B0604030504040204" pitchFamily="34" charset="0"/>
                  <a:ea typeface="宋体" panose="02010600030101010101" pitchFamily="2" charset="-122"/>
                </a:rPr>
                <a:t>G</a:t>
              </a:r>
              <a:r>
                <a:rPr lang="zh-CN" altLang="zh-CN" sz="1800" b="0" u="none" baseline="50000">
                  <a:solidFill>
                    <a:schemeClr val="tx1"/>
                  </a:solidFill>
                  <a:latin typeface="Verdana" panose="020B0604030504040204" pitchFamily="34" charset="0"/>
                  <a:ea typeface="宋体" panose="02010600030101010101" pitchFamily="2" charset="-122"/>
                </a:rPr>
                <a:t>*</a:t>
              </a:r>
            </a:p>
          </p:txBody>
        </p:sp>
        <p:sp>
          <p:nvSpPr>
            <p:cNvPr id="763" name="未知"/>
            <p:cNvSpPr>
              <a:spLocks/>
            </p:cNvSpPr>
            <p:nvPr/>
          </p:nvSpPr>
          <p:spPr bwMode="auto">
            <a:xfrm>
              <a:off x="236" y="166"/>
              <a:ext cx="1745" cy="1745"/>
            </a:xfrm>
            <a:custGeom>
              <a:avLst/>
              <a:gdLst>
                <a:gd name="T0" fmla="*/ 0 w 4363"/>
                <a:gd name="T1" fmla="*/ 0 h 4363"/>
                <a:gd name="T2" fmla="*/ 0 w 4363"/>
                <a:gd name="T3" fmla="*/ 0 h 4363"/>
                <a:gd name="T4" fmla="*/ 0 w 4363"/>
                <a:gd name="T5" fmla="*/ 0 h 4363"/>
                <a:gd name="T6" fmla="*/ 0 w 4363"/>
                <a:gd name="T7" fmla="*/ 0 h 4363"/>
                <a:gd name="T8" fmla="*/ 0 w 4363"/>
                <a:gd name="T9" fmla="*/ 0 h 4363"/>
                <a:gd name="T10" fmla="*/ 0 w 4363"/>
                <a:gd name="T11" fmla="*/ 0 h 4363"/>
                <a:gd name="T12" fmla="*/ 0 w 4363"/>
                <a:gd name="T13" fmla="*/ 0 h 4363"/>
                <a:gd name="T14" fmla="*/ 0 w 4363"/>
                <a:gd name="T15" fmla="*/ 0 h 4363"/>
                <a:gd name="T16" fmla="*/ 0 w 4363"/>
                <a:gd name="T17" fmla="*/ 0 h 4363"/>
                <a:gd name="T18" fmla="*/ 0 w 4363"/>
                <a:gd name="T19" fmla="*/ 0 h 4363"/>
                <a:gd name="T20" fmla="*/ 0 w 4363"/>
                <a:gd name="T21" fmla="*/ 0 h 4363"/>
                <a:gd name="T22" fmla="*/ 0 w 4363"/>
                <a:gd name="T23" fmla="*/ 0 h 43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63" h="4363">
                  <a:moveTo>
                    <a:pt x="4340" y="179"/>
                  </a:moveTo>
                  <a:lnTo>
                    <a:pt x="4363" y="4363"/>
                  </a:lnTo>
                  <a:lnTo>
                    <a:pt x="4340" y="179"/>
                  </a:lnTo>
                  <a:lnTo>
                    <a:pt x="4300" y="129"/>
                  </a:lnTo>
                  <a:lnTo>
                    <a:pt x="4252" y="91"/>
                  </a:lnTo>
                  <a:lnTo>
                    <a:pt x="4193" y="69"/>
                  </a:lnTo>
                  <a:lnTo>
                    <a:pt x="4186" y="69"/>
                  </a:lnTo>
                  <a:lnTo>
                    <a:pt x="34" y="4206"/>
                  </a:lnTo>
                  <a:lnTo>
                    <a:pt x="0" y="0"/>
                  </a:lnTo>
                  <a:lnTo>
                    <a:pt x="34" y="4206"/>
                  </a:lnTo>
                  <a:lnTo>
                    <a:pt x="174" y="4346"/>
                  </a:lnTo>
                  <a:lnTo>
                    <a:pt x="4340" y="179"/>
                  </a:lnTo>
                  <a:close/>
                </a:path>
              </a:pathLst>
            </a:custGeom>
            <a:blipFill dpi="0" rotWithShape="0">
              <a:blip r:embed="rId2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4" name="未知"/>
            <p:cNvSpPr>
              <a:spLocks/>
            </p:cNvSpPr>
            <p:nvPr/>
          </p:nvSpPr>
          <p:spPr bwMode="auto">
            <a:xfrm>
              <a:off x="298" y="229"/>
              <a:ext cx="1710" cy="1709"/>
            </a:xfrm>
            <a:custGeom>
              <a:avLst/>
              <a:gdLst>
                <a:gd name="T0" fmla="*/ 0 w 4274"/>
                <a:gd name="T1" fmla="*/ 0 h 4274"/>
                <a:gd name="T2" fmla="*/ 0 w 4274"/>
                <a:gd name="T3" fmla="*/ 0 h 4274"/>
                <a:gd name="T4" fmla="*/ 0 w 4274"/>
                <a:gd name="T5" fmla="*/ 0 h 4274"/>
                <a:gd name="T6" fmla="*/ 0 w 4274"/>
                <a:gd name="T7" fmla="*/ 0 h 4274"/>
                <a:gd name="T8" fmla="*/ 0 w 4274"/>
                <a:gd name="T9" fmla="*/ 0 h 4274"/>
                <a:gd name="T10" fmla="*/ 0 w 4274"/>
                <a:gd name="T11" fmla="*/ 0 h 4274"/>
                <a:gd name="T12" fmla="*/ 0 w 4274"/>
                <a:gd name="T13" fmla="*/ 0 h 4274"/>
                <a:gd name="T14" fmla="*/ 0 w 4274"/>
                <a:gd name="T15" fmla="*/ 0 h 4274"/>
                <a:gd name="T16" fmla="*/ 0 w 4274"/>
                <a:gd name="T17" fmla="*/ 0 h 4274"/>
                <a:gd name="T18" fmla="*/ 0 w 4274"/>
                <a:gd name="T19" fmla="*/ 0 h 4274"/>
                <a:gd name="T20" fmla="*/ 0 w 4274"/>
                <a:gd name="T21" fmla="*/ 0 h 42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74" h="4274">
                  <a:moveTo>
                    <a:pt x="4192" y="110"/>
                  </a:moveTo>
                  <a:lnTo>
                    <a:pt x="4203" y="79"/>
                  </a:lnTo>
                  <a:lnTo>
                    <a:pt x="4274" y="4274"/>
                  </a:lnTo>
                  <a:lnTo>
                    <a:pt x="4203" y="79"/>
                  </a:lnTo>
                  <a:lnTo>
                    <a:pt x="4202" y="73"/>
                  </a:lnTo>
                  <a:lnTo>
                    <a:pt x="4184" y="23"/>
                  </a:lnTo>
                  <a:lnTo>
                    <a:pt x="18" y="4190"/>
                  </a:lnTo>
                  <a:lnTo>
                    <a:pt x="0" y="0"/>
                  </a:lnTo>
                  <a:lnTo>
                    <a:pt x="18" y="4190"/>
                  </a:lnTo>
                  <a:lnTo>
                    <a:pt x="65" y="4237"/>
                  </a:lnTo>
                  <a:lnTo>
                    <a:pt x="4192" y="110"/>
                  </a:lnTo>
                  <a:close/>
                </a:path>
              </a:pathLst>
            </a:custGeom>
            <a:blipFill dpi="0" rotWithShape="0">
              <a:blip r:embed="rId2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5" name="未知"/>
            <p:cNvSpPr>
              <a:spLocks/>
            </p:cNvSpPr>
            <p:nvPr/>
          </p:nvSpPr>
          <p:spPr bwMode="auto">
            <a:xfrm>
              <a:off x="249" y="178"/>
              <a:ext cx="1730" cy="1729"/>
            </a:xfrm>
            <a:custGeom>
              <a:avLst/>
              <a:gdLst>
                <a:gd name="T0" fmla="*/ 0 w 4325"/>
                <a:gd name="T1" fmla="*/ 0 h 4324"/>
                <a:gd name="T2" fmla="*/ 0 w 4325"/>
                <a:gd name="T3" fmla="*/ 0 h 4324"/>
                <a:gd name="T4" fmla="*/ 0 w 4325"/>
                <a:gd name="T5" fmla="*/ 0 h 4324"/>
                <a:gd name="T6" fmla="*/ 0 w 4325"/>
                <a:gd name="T7" fmla="*/ 0 h 4324"/>
                <a:gd name="T8" fmla="*/ 0 w 4325"/>
                <a:gd name="T9" fmla="*/ 0 h 4324"/>
                <a:gd name="T10" fmla="*/ 0 w 4325"/>
                <a:gd name="T11" fmla="*/ 0 h 4324"/>
                <a:gd name="T12" fmla="*/ 0 w 4325"/>
                <a:gd name="T13" fmla="*/ 0 h 4324"/>
                <a:gd name="T14" fmla="*/ 0 w 4325"/>
                <a:gd name="T15" fmla="*/ 0 h 4324"/>
                <a:gd name="T16" fmla="*/ 0 w 4325"/>
                <a:gd name="T17" fmla="*/ 0 h 4324"/>
                <a:gd name="T18" fmla="*/ 0 w 4325"/>
                <a:gd name="T19" fmla="*/ 0 h 4324"/>
                <a:gd name="T20" fmla="*/ 0 w 4325"/>
                <a:gd name="T21" fmla="*/ 0 h 43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25" h="4324">
                  <a:moveTo>
                    <a:pt x="4266" y="60"/>
                  </a:moveTo>
                  <a:lnTo>
                    <a:pt x="4218" y="22"/>
                  </a:lnTo>
                  <a:lnTo>
                    <a:pt x="4159" y="0"/>
                  </a:lnTo>
                  <a:lnTo>
                    <a:pt x="4152" y="0"/>
                  </a:lnTo>
                  <a:lnTo>
                    <a:pt x="0" y="4137"/>
                  </a:lnTo>
                  <a:lnTo>
                    <a:pt x="187" y="4324"/>
                  </a:lnTo>
                  <a:lnTo>
                    <a:pt x="4314" y="197"/>
                  </a:lnTo>
                  <a:lnTo>
                    <a:pt x="4325" y="166"/>
                  </a:lnTo>
                  <a:lnTo>
                    <a:pt x="4324" y="160"/>
                  </a:lnTo>
                  <a:lnTo>
                    <a:pt x="4299" y="99"/>
                  </a:lnTo>
                  <a:lnTo>
                    <a:pt x="4266" y="6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6" name="未知"/>
            <p:cNvSpPr>
              <a:spLocks/>
            </p:cNvSpPr>
            <p:nvPr/>
          </p:nvSpPr>
          <p:spPr bwMode="auto">
            <a:xfrm>
              <a:off x="363" y="1483"/>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8"/>
                  </a:moveTo>
                  <a:lnTo>
                    <a:pt x="35" y="0"/>
                  </a:lnTo>
                  <a:lnTo>
                    <a:pt x="0" y="0"/>
                  </a:lnTo>
                  <a:lnTo>
                    <a:pt x="0" y="603"/>
                  </a:lnTo>
                  <a:lnTo>
                    <a:pt x="35" y="5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7" name="未知"/>
            <p:cNvSpPr>
              <a:spLocks/>
            </p:cNvSpPr>
            <p:nvPr/>
          </p:nvSpPr>
          <p:spPr bwMode="auto">
            <a:xfrm>
              <a:off x="377" y="1483"/>
              <a:ext cx="17" cy="227"/>
            </a:xfrm>
            <a:custGeom>
              <a:avLst/>
              <a:gdLst>
                <a:gd name="T0" fmla="*/ 0 w 41"/>
                <a:gd name="T1" fmla="*/ 0 h 568"/>
                <a:gd name="T2" fmla="*/ 0 w 41"/>
                <a:gd name="T3" fmla="*/ 0 h 568"/>
                <a:gd name="T4" fmla="*/ 0 w 41"/>
                <a:gd name="T5" fmla="*/ 0 h 568"/>
                <a:gd name="T6" fmla="*/ 0 w 41"/>
                <a:gd name="T7" fmla="*/ 0 h 568"/>
                <a:gd name="T8" fmla="*/ 0 w 41"/>
                <a:gd name="T9" fmla="*/ 0 h 5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68">
                  <a:moveTo>
                    <a:pt x="41" y="528"/>
                  </a:moveTo>
                  <a:lnTo>
                    <a:pt x="41" y="0"/>
                  </a:lnTo>
                  <a:lnTo>
                    <a:pt x="0" y="0"/>
                  </a:lnTo>
                  <a:lnTo>
                    <a:pt x="0" y="568"/>
                  </a:lnTo>
                  <a:lnTo>
                    <a:pt x="41" y="5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8" name="未知"/>
            <p:cNvSpPr>
              <a:spLocks/>
            </p:cNvSpPr>
            <p:nvPr/>
          </p:nvSpPr>
          <p:spPr bwMode="auto">
            <a:xfrm>
              <a:off x="394" y="1483"/>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1"/>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69" name="未知"/>
            <p:cNvSpPr>
              <a:spLocks/>
            </p:cNvSpPr>
            <p:nvPr/>
          </p:nvSpPr>
          <p:spPr bwMode="auto">
            <a:xfrm>
              <a:off x="415" y="1483"/>
              <a:ext cx="0" cy="190"/>
            </a:xfrm>
            <a:custGeom>
              <a:avLst/>
              <a:gdLst>
                <a:gd name="T0" fmla="*/ 0 h 477"/>
                <a:gd name="T1" fmla="*/ 0 h 477"/>
                <a:gd name="T2" fmla="*/ 0 60000 65536"/>
                <a:gd name="T3" fmla="*/ 0 60000 65536"/>
              </a:gdLst>
              <a:ahLst/>
              <a:cxnLst>
                <a:cxn ang="T2">
                  <a:pos x="0" y="T0"/>
                </a:cxn>
                <a:cxn ang="T3">
                  <a:pos x="0" y="T1"/>
                </a:cxn>
              </a:cxnLst>
              <a:rect l="0" t="0" r="r" b="b"/>
              <a:pathLst>
                <a:path h="477">
                  <a:moveTo>
                    <a:pt x="0" y="0"/>
                  </a:moveTo>
                  <a:lnTo>
                    <a:pt x="0" y="477"/>
                  </a:lnTo>
                </a:path>
              </a:pathLst>
            </a:custGeom>
            <a:noFill/>
            <a:ln w="16471"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0" name="未知"/>
            <p:cNvSpPr>
              <a:spLocks/>
            </p:cNvSpPr>
            <p:nvPr/>
          </p:nvSpPr>
          <p:spPr bwMode="auto">
            <a:xfrm>
              <a:off x="425" y="1483"/>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1" name="未知"/>
            <p:cNvSpPr>
              <a:spLocks/>
            </p:cNvSpPr>
            <p:nvPr/>
          </p:nvSpPr>
          <p:spPr bwMode="auto">
            <a:xfrm>
              <a:off x="363" y="1483"/>
              <a:ext cx="65" cy="241"/>
            </a:xfrm>
            <a:custGeom>
              <a:avLst/>
              <a:gdLst>
                <a:gd name="T0" fmla="*/ 0 w 161"/>
                <a:gd name="T1" fmla="*/ 0 h 604"/>
                <a:gd name="T2" fmla="*/ 0 w 161"/>
                <a:gd name="T3" fmla="*/ 0 h 604"/>
                <a:gd name="T4" fmla="*/ 0 w 161"/>
                <a:gd name="T5" fmla="*/ 0 h 604"/>
                <a:gd name="T6" fmla="*/ 0 w 161"/>
                <a:gd name="T7" fmla="*/ 0 h 604"/>
                <a:gd name="T8" fmla="*/ 0 w 161"/>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4">
                  <a:moveTo>
                    <a:pt x="161" y="0"/>
                  </a:moveTo>
                  <a:lnTo>
                    <a:pt x="161" y="445"/>
                  </a:lnTo>
                  <a:lnTo>
                    <a:pt x="0" y="604"/>
                  </a:lnTo>
                  <a:lnTo>
                    <a:pt x="0" y="1"/>
                  </a:lnTo>
                  <a:lnTo>
                    <a:pt x="161"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2" name="未知"/>
            <p:cNvSpPr>
              <a:spLocks/>
            </p:cNvSpPr>
            <p:nvPr/>
          </p:nvSpPr>
          <p:spPr bwMode="auto">
            <a:xfrm>
              <a:off x="338" y="1638"/>
              <a:ext cx="109" cy="109"/>
            </a:xfrm>
            <a:custGeom>
              <a:avLst/>
              <a:gdLst>
                <a:gd name="T0" fmla="*/ 0 w 272"/>
                <a:gd name="T1" fmla="*/ 0 h 272"/>
                <a:gd name="T2" fmla="*/ 0 w 272"/>
                <a:gd name="T3" fmla="*/ 0 h 272"/>
                <a:gd name="T4" fmla="*/ 0 w 272"/>
                <a:gd name="T5" fmla="*/ 0 h 272"/>
                <a:gd name="T6" fmla="*/ 0 w 272"/>
                <a:gd name="T7" fmla="*/ 0 h 272"/>
                <a:gd name="T8" fmla="*/ 0 w 272"/>
                <a:gd name="T9" fmla="*/ 0 h 272"/>
                <a:gd name="T10" fmla="*/ 0 w 272"/>
                <a:gd name="T11" fmla="*/ 0 h 272"/>
                <a:gd name="T12" fmla="*/ 0 w 272"/>
                <a:gd name="T13" fmla="*/ 0 h 272"/>
                <a:gd name="T14" fmla="*/ 0 w 272"/>
                <a:gd name="T15" fmla="*/ 0 h 272"/>
                <a:gd name="T16" fmla="*/ 0 w 272"/>
                <a:gd name="T17" fmla="*/ 0 h 272"/>
                <a:gd name="T18" fmla="*/ 0 w 272"/>
                <a:gd name="T19" fmla="*/ 0 h 272"/>
                <a:gd name="T20" fmla="*/ 0 w 272"/>
                <a:gd name="T21" fmla="*/ 0 h 272"/>
                <a:gd name="T22" fmla="*/ 0 w 272"/>
                <a:gd name="T23" fmla="*/ 0 h 272"/>
                <a:gd name="T24" fmla="*/ 0 w 272"/>
                <a:gd name="T25" fmla="*/ 0 h 272"/>
                <a:gd name="T26" fmla="*/ 0 w 272"/>
                <a:gd name="T27" fmla="*/ 0 h 272"/>
                <a:gd name="T28" fmla="*/ 0 w 272"/>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2">
                  <a:moveTo>
                    <a:pt x="54" y="248"/>
                  </a:moveTo>
                  <a:lnTo>
                    <a:pt x="247" y="59"/>
                  </a:lnTo>
                  <a:lnTo>
                    <a:pt x="248" y="53"/>
                  </a:lnTo>
                  <a:lnTo>
                    <a:pt x="272" y="272"/>
                  </a:lnTo>
                  <a:lnTo>
                    <a:pt x="248" y="53"/>
                  </a:lnTo>
                  <a:lnTo>
                    <a:pt x="248" y="51"/>
                  </a:lnTo>
                  <a:lnTo>
                    <a:pt x="234" y="39"/>
                  </a:lnTo>
                  <a:lnTo>
                    <a:pt x="232" y="39"/>
                  </a:lnTo>
                  <a:lnTo>
                    <a:pt x="50" y="210"/>
                  </a:lnTo>
                  <a:lnTo>
                    <a:pt x="39" y="234"/>
                  </a:lnTo>
                  <a:lnTo>
                    <a:pt x="0" y="0"/>
                  </a:lnTo>
                  <a:lnTo>
                    <a:pt x="39" y="234"/>
                  </a:lnTo>
                  <a:lnTo>
                    <a:pt x="39" y="236"/>
                  </a:lnTo>
                  <a:lnTo>
                    <a:pt x="53" y="248"/>
                  </a:lnTo>
                  <a:lnTo>
                    <a:pt x="54" y="248"/>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3" name="未知"/>
            <p:cNvSpPr>
              <a:spLocks/>
            </p:cNvSpPr>
            <p:nvPr/>
          </p:nvSpPr>
          <p:spPr bwMode="auto">
            <a:xfrm>
              <a:off x="352" y="1652"/>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2"/>
                  </a:moveTo>
                  <a:lnTo>
                    <a:pt x="202" y="41"/>
                  </a:lnTo>
                  <a:lnTo>
                    <a:pt x="212" y="24"/>
                  </a:lnTo>
                  <a:lnTo>
                    <a:pt x="252" y="252"/>
                  </a:lnTo>
                  <a:lnTo>
                    <a:pt x="212" y="24"/>
                  </a:lnTo>
                  <a:lnTo>
                    <a:pt x="24" y="212"/>
                  </a:lnTo>
                  <a:lnTo>
                    <a:pt x="0" y="0"/>
                  </a:lnTo>
                  <a:lnTo>
                    <a:pt x="24" y="212"/>
                  </a:lnTo>
                  <a:lnTo>
                    <a:pt x="25" y="21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4" name="未知"/>
            <p:cNvSpPr>
              <a:spLocks/>
            </p:cNvSpPr>
            <p:nvPr/>
          </p:nvSpPr>
          <p:spPr bwMode="auto">
            <a:xfrm>
              <a:off x="354" y="1653"/>
              <a:ext cx="83"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7"/>
                  </a:moveTo>
                  <a:lnTo>
                    <a:pt x="209" y="14"/>
                  </a:lnTo>
                  <a:lnTo>
                    <a:pt x="209" y="12"/>
                  </a:lnTo>
                  <a:lnTo>
                    <a:pt x="195" y="0"/>
                  </a:lnTo>
                  <a:lnTo>
                    <a:pt x="193" y="0"/>
                  </a:lnTo>
                  <a:lnTo>
                    <a:pt x="11" y="171"/>
                  </a:lnTo>
                  <a:lnTo>
                    <a:pt x="0" y="195"/>
                  </a:lnTo>
                  <a:lnTo>
                    <a:pt x="0" y="197"/>
                  </a:lnTo>
                  <a:lnTo>
                    <a:pt x="14" y="209"/>
                  </a:lnTo>
                  <a:lnTo>
                    <a:pt x="15" y="209"/>
                  </a:lnTo>
                  <a:lnTo>
                    <a:pt x="198"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5" name="未知"/>
            <p:cNvSpPr>
              <a:spLocks/>
            </p:cNvSpPr>
            <p:nvPr/>
          </p:nvSpPr>
          <p:spPr bwMode="auto">
            <a:xfrm>
              <a:off x="1488" y="70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76" name="未知"/>
            <p:cNvSpPr>
              <a:spLocks/>
            </p:cNvSpPr>
            <p:nvPr/>
          </p:nvSpPr>
          <p:spPr bwMode="auto">
            <a:xfrm>
              <a:off x="1488" y="709"/>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0" y="8"/>
                  </a:moveTo>
                  <a:lnTo>
                    <a:pt x="39" y="47"/>
                  </a:lnTo>
                  <a:lnTo>
                    <a:pt x="47" y="39"/>
                  </a:lnTo>
                  <a:lnTo>
                    <a:pt x="8" y="0"/>
                  </a:lnTo>
                  <a:lnTo>
                    <a:pt x="0"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7" name="Rectangle 287"/>
            <p:cNvSpPr>
              <a:spLocks noChangeArrowheads="1"/>
            </p:cNvSpPr>
            <p:nvPr/>
          </p:nvSpPr>
          <p:spPr bwMode="auto">
            <a:xfrm>
              <a:off x="1493" y="700"/>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78" name="Rectangle 288"/>
            <p:cNvSpPr>
              <a:spLocks/>
            </p:cNvSpPr>
            <p:nvPr/>
          </p:nvSpPr>
          <p:spPr bwMode="auto">
            <a:xfrm>
              <a:off x="1493" y="700"/>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79" name="未知"/>
            <p:cNvSpPr>
              <a:spLocks/>
            </p:cNvSpPr>
            <p:nvPr/>
          </p:nvSpPr>
          <p:spPr bwMode="auto">
            <a:xfrm>
              <a:off x="1488" y="679"/>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0" name="未知"/>
            <p:cNvSpPr>
              <a:spLocks/>
            </p:cNvSpPr>
            <p:nvPr/>
          </p:nvSpPr>
          <p:spPr bwMode="auto">
            <a:xfrm>
              <a:off x="1488" y="679"/>
              <a:ext cx="19" cy="18"/>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47"/>
                  </a:moveTo>
                  <a:lnTo>
                    <a:pt x="47" y="8"/>
                  </a:lnTo>
                  <a:lnTo>
                    <a:pt x="39" y="0"/>
                  </a:lnTo>
                  <a:lnTo>
                    <a:pt x="0" y="39"/>
                  </a:lnTo>
                  <a:lnTo>
                    <a:pt x="8"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1" name="Rectangle 291"/>
            <p:cNvSpPr>
              <a:spLocks noChangeArrowheads="1"/>
            </p:cNvSpPr>
            <p:nvPr/>
          </p:nvSpPr>
          <p:spPr bwMode="auto">
            <a:xfrm>
              <a:off x="1479" y="671"/>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2" name="Rectangle 292"/>
            <p:cNvSpPr>
              <a:spLocks/>
            </p:cNvSpPr>
            <p:nvPr/>
          </p:nvSpPr>
          <p:spPr bwMode="auto">
            <a:xfrm>
              <a:off x="1479" y="671"/>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3" name="Rectangle 293"/>
            <p:cNvSpPr>
              <a:spLocks noChangeArrowheads="1"/>
            </p:cNvSpPr>
            <p:nvPr/>
          </p:nvSpPr>
          <p:spPr bwMode="auto">
            <a:xfrm>
              <a:off x="1450" y="700"/>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4" name="Rectangle 294"/>
            <p:cNvSpPr>
              <a:spLocks/>
            </p:cNvSpPr>
            <p:nvPr/>
          </p:nvSpPr>
          <p:spPr bwMode="auto">
            <a:xfrm>
              <a:off x="1450" y="700"/>
              <a:ext cx="21"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5" name="未知"/>
            <p:cNvSpPr>
              <a:spLocks/>
            </p:cNvSpPr>
            <p:nvPr/>
          </p:nvSpPr>
          <p:spPr bwMode="auto">
            <a:xfrm>
              <a:off x="1458" y="709"/>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9"/>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6" name="未知"/>
            <p:cNvSpPr>
              <a:spLocks/>
            </p:cNvSpPr>
            <p:nvPr/>
          </p:nvSpPr>
          <p:spPr bwMode="auto">
            <a:xfrm>
              <a:off x="1458" y="709"/>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38" y="0"/>
                  </a:moveTo>
                  <a:lnTo>
                    <a:pt x="0" y="39"/>
                  </a:lnTo>
                  <a:lnTo>
                    <a:pt x="8" y="47"/>
                  </a:lnTo>
                  <a:lnTo>
                    <a:pt x="46" y="8"/>
                  </a:lnTo>
                  <a:lnTo>
                    <a:pt x="3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7" name="Rectangle 297"/>
            <p:cNvSpPr>
              <a:spLocks noChangeArrowheads="1"/>
            </p:cNvSpPr>
            <p:nvPr/>
          </p:nvSpPr>
          <p:spPr bwMode="auto">
            <a:xfrm>
              <a:off x="1479" y="713"/>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8" name="Rectangle 298"/>
            <p:cNvSpPr>
              <a:spLocks/>
            </p:cNvSpPr>
            <p:nvPr/>
          </p:nvSpPr>
          <p:spPr bwMode="auto">
            <a:xfrm>
              <a:off x="1479" y="713"/>
              <a:ext cx="6" cy="23"/>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789" name="未知"/>
            <p:cNvSpPr>
              <a:spLocks/>
            </p:cNvSpPr>
            <p:nvPr/>
          </p:nvSpPr>
          <p:spPr bwMode="auto">
            <a:xfrm>
              <a:off x="1458" y="679"/>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38" y="46"/>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0" name="未知"/>
            <p:cNvSpPr>
              <a:spLocks/>
            </p:cNvSpPr>
            <p:nvPr/>
          </p:nvSpPr>
          <p:spPr bwMode="auto">
            <a:xfrm>
              <a:off x="1458" y="679"/>
              <a:ext cx="18" cy="18"/>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38"/>
                  </a:moveTo>
                  <a:lnTo>
                    <a:pt x="8" y="0"/>
                  </a:lnTo>
                  <a:lnTo>
                    <a:pt x="0" y="8"/>
                  </a:lnTo>
                  <a:lnTo>
                    <a:pt x="38" y="46"/>
                  </a:lnTo>
                  <a:lnTo>
                    <a:pt x="46"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1" name="未知"/>
            <p:cNvSpPr>
              <a:spLocks/>
            </p:cNvSpPr>
            <p:nvPr/>
          </p:nvSpPr>
          <p:spPr bwMode="auto">
            <a:xfrm>
              <a:off x="1461" y="732"/>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5" h="17">
                  <a:moveTo>
                    <a:pt x="52" y="17"/>
                  </a:moveTo>
                  <a:lnTo>
                    <a:pt x="38" y="15"/>
                  </a:lnTo>
                  <a:lnTo>
                    <a:pt x="35" y="15"/>
                  </a:lnTo>
                  <a:lnTo>
                    <a:pt x="32" y="14"/>
                  </a:lnTo>
                  <a:lnTo>
                    <a:pt x="28" y="13"/>
                  </a:lnTo>
                  <a:lnTo>
                    <a:pt x="15" y="8"/>
                  </a:lnTo>
                  <a:lnTo>
                    <a:pt x="12" y="7"/>
                  </a:lnTo>
                  <a:lnTo>
                    <a:pt x="9" y="5"/>
                  </a:lnTo>
                  <a:lnTo>
                    <a:pt x="6" y="4"/>
                  </a:lnTo>
                  <a:lnTo>
                    <a:pt x="3" y="2"/>
                  </a:lnTo>
                  <a:lnTo>
                    <a:pt x="0" y="0"/>
                  </a:lnTo>
                  <a:lnTo>
                    <a:pt x="105" y="0"/>
                  </a:lnTo>
                  <a:lnTo>
                    <a:pt x="104" y="0"/>
                  </a:lnTo>
                  <a:lnTo>
                    <a:pt x="102" y="2"/>
                  </a:lnTo>
                  <a:lnTo>
                    <a:pt x="99" y="4"/>
                  </a:lnTo>
                  <a:lnTo>
                    <a:pt x="96" y="5"/>
                  </a:lnTo>
                  <a:lnTo>
                    <a:pt x="93" y="7"/>
                  </a:lnTo>
                  <a:lnTo>
                    <a:pt x="90" y="8"/>
                  </a:lnTo>
                  <a:lnTo>
                    <a:pt x="86" y="10"/>
                  </a:lnTo>
                  <a:lnTo>
                    <a:pt x="83" y="11"/>
                  </a:lnTo>
                  <a:lnTo>
                    <a:pt x="80" y="12"/>
                  </a:lnTo>
                  <a:lnTo>
                    <a:pt x="77" y="13"/>
                  </a:lnTo>
                  <a:lnTo>
                    <a:pt x="63" y="16"/>
                  </a:lnTo>
                  <a:lnTo>
                    <a:pt x="59" y="16"/>
                  </a:lnTo>
                  <a:lnTo>
                    <a:pt x="56" y="16"/>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2" name="未知"/>
            <p:cNvSpPr>
              <a:spLocks/>
            </p:cNvSpPr>
            <p:nvPr/>
          </p:nvSpPr>
          <p:spPr bwMode="auto">
            <a:xfrm>
              <a:off x="1447" y="675"/>
              <a:ext cx="35" cy="57"/>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8" h="144">
                  <a:moveTo>
                    <a:pt x="36" y="144"/>
                  </a:moveTo>
                  <a:lnTo>
                    <a:pt x="36" y="143"/>
                  </a:lnTo>
                  <a:lnTo>
                    <a:pt x="35" y="143"/>
                  </a:lnTo>
                  <a:lnTo>
                    <a:pt x="34" y="142"/>
                  </a:lnTo>
                  <a:lnTo>
                    <a:pt x="33" y="141"/>
                  </a:lnTo>
                  <a:lnTo>
                    <a:pt x="32" y="140"/>
                  </a:lnTo>
                  <a:lnTo>
                    <a:pt x="31" y="139"/>
                  </a:lnTo>
                  <a:lnTo>
                    <a:pt x="29" y="138"/>
                  </a:lnTo>
                  <a:lnTo>
                    <a:pt x="28" y="137"/>
                  </a:lnTo>
                  <a:lnTo>
                    <a:pt x="27" y="136"/>
                  </a:lnTo>
                  <a:lnTo>
                    <a:pt x="26" y="135"/>
                  </a:lnTo>
                  <a:lnTo>
                    <a:pt x="24" y="133"/>
                  </a:lnTo>
                  <a:lnTo>
                    <a:pt x="23" y="131"/>
                  </a:lnTo>
                  <a:lnTo>
                    <a:pt x="21" y="130"/>
                  </a:lnTo>
                  <a:lnTo>
                    <a:pt x="21" y="129"/>
                  </a:lnTo>
                  <a:lnTo>
                    <a:pt x="20" y="128"/>
                  </a:lnTo>
                  <a:lnTo>
                    <a:pt x="19" y="126"/>
                  </a:lnTo>
                  <a:lnTo>
                    <a:pt x="17" y="124"/>
                  </a:lnTo>
                  <a:lnTo>
                    <a:pt x="16" y="124"/>
                  </a:lnTo>
                  <a:lnTo>
                    <a:pt x="16" y="123"/>
                  </a:lnTo>
                  <a:lnTo>
                    <a:pt x="14" y="120"/>
                  </a:lnTo>
                  <a:lnTo>
                    <a:pt x="13" y="118"/>
                  </a:lnTo>
                  <a:lnTo>
                    <a:pt x="12" y="118"/>
                  </a:lnTo>
                  <a:lnTo>
                    <a:pt x="12" y="116"/>
                  </a:lnTo>
                  <a:lnTo>
                    <a:pt x="10" y="114"/>
                  </a:lnTo>
                  <a:lnTo>
                    <a:pt x="9" y="112"/>
                  </a:lnTo>
                  <a:lnTo>
                    <a:pt x="8" y="109"/>
                  </a:lnTo>
                  <a:lnTo>
                    <a:pt x="7" y="107"/>
                  </a:lnTo>
                  <a:lnTo>
                    <a:pt x="6" y="105"/>
                  </a:lnTo>
                  <a:lnTo>
                    <a:pt x="6" y="104"/>
                  </a:lnTo>
                  <a:lnTo>
                    <a:pt x="5" y="102"/>
                  </a:lnTo>
                  <a:lnTo>
                    <a:pt x="4" y="99"/>
                  </a:lnTo>
                  <a:lnTo>
                    <a:pt x="3" y="97"/>
                  </a:lnTo>
                  <a:lnTo>
                    <a:pt x="3" y="94"/>
                  </a:lnTo>
                  <a:lnTo>
                    <a:pt x="2" y="92"/>
                  </a:lnTo>
                  <a:lnTo>
                    <a:pt x="2" y="91"/>
                  </a:lnTo>
                  <a:lnTo>
                    <a:pt x="1" y="89"/>
                  </a:lnTo>
                  <a:lnTo>
                    <a:pt x="1" y="86"/>
                  </a:lnTo>
                  <a:lnTo>
                    <a:pt x="1" y="85"/>
                  </a:lnTo>
                  <a:lnTo>
                    <a:pt x="1" y="83"/>
                  </a:lnTo>
                  <a:lnTo>
                    <a:pt x="0" y="80"/>
                  </a:lnTo>
                  <a:lnTo>
                    <a:pt x="0" y="79"/>
                  </a:lnTo>
                  <a:lnTo>
                    <a:pt x="0" y="78"/>
                  </a:lnTo>
                  <a:lnTo>
                    <a:pt x="0" y="75"/>
                  </a:lnTo>
                  <a:lnTo>
                    <a:pt x="0" y="72"/>
                  </a:lnTo>
                  <a:lnTo>
                    <a:pt x="0" y="69"/>
                  </a:lnTo>
                  <a:lnTo>
                    <a:pt x="0" y="66"/>
                  </a:lnTo>
                  <a:lnTo>
                    <a:pt x="0" y="65"/>
                  </a:lnTo>
                  <a:lnTo>
                    <a:pt x="0" y="63"/>
                  </a:lnTo>
                  <a:lnTo>
                    <a:pt x="1" y="60"/>
                  </a:lnTo>
                  <a:lnTo>
                    <a:pt x="1" y="58"/>
                  </a:lnTo>
                  <a:lnTo>
                    <a:pt x="1" y="55"/>
                  </a:lnTo>
                  <a:lnTo>
                    <a:pt x="2" y="52"/>
                  </a:lnTo>
                  <a:lnTo>
                    <a:pt x="3" y="50"/>
                  </a:lnTo>
                  <a:lnTo>
                    <a:pt x="3" y="47"/>
                  </a:lnTo>
                  <a:lnTo>
                    <a:pt x="4" y="45"/>
                  </a:lnTo>
                  <a:lnTo>
                    <a:pt x="4" y="44"/>
                  </a:lnTo>
                  <a:lnTo>
                    <a:pt x="5" y="42"/>
                  </a:lnTo>
                  <a:lnTo>
                    <a:pt x="6" y="39"/>
                  </a:lnTo>
                  <a:lnTo>
                    <a:pt x="6" y="38"/>
                  </a:lnTo>
                  <a:lnTo>
                    <a:pt x="7" y="37"/>
                  </a:lnTo>
                  <a:lnTo>
                    <a:pt x="8" y="34"/>
                  </a:lnTo>
                  <a:lnTo>
                    <a:pt x="9" y="32"/>
                  </a:lnTo>
                  <a:lnTo>
                    <a:pt x="10" y="30"/>
                  </a:lnTo>
                  <a:lnTo>
                    <a:pt x="12" y="28"/>
                  </a:lnTo>
                  <a:lnTo>
                    <a:pt x="12" y="26"/>
                  </a:lnTo>
                  <a:lnTo>
                    <a:pt x="13" y="25"/>
                  </a:lnTo>
                  <a:lnTo>
                    <a:pt x="14" y="23"/>
                  </a:lnTo>
                  <a:lnTo>
                    <a:pt x="16" y="21"/>
                  </a:lnTo>
                  <a:lnTo>
                    <a:pt x="16" y="20"/>
                  </a:lnTo>
                  <a:lnTo>
                    <a:pt x="17" y="19"/>
                  </a:lnTo>
                  <a:lnTo>
                    <a:pt x="19" y="17"/>
                  </a:lnTo>
                  <a:lnTo>
                    <a:pt x="20" y="15"/>
                  </a:lnTo>
                  <a:lnTo>
                    <a:pt x="21" y="14"/>
                  </a:lnTo>
                  <a:lnTo>
                    <a:pt x="23" y="12"/>
                  </a:lnTo>
                  <a:lnTo>
                    <a:pt x="24" y="11"/>
                  </a:lnTo>
                  <a:lnTo>
                    <a:pt x="26" y="9"/>
                  </a:lnTo>
                  <a:lnTo>
                    <a:pt x="27" y="8"/>
                  </a:lnTo>
                  <a:lnTo>
                    <a:pt x="28" y="7"/>
                  </a:lnTo>
                  <a:lnTo>
                    <a:pt x="29" y="6"/>
                  </a:lnTo>
                  <a:lnTo>
                    <a:pt x="31" y="5"/>
                  </a:lnTo>
                  <a:lnTo>
                    <a:pt x="31" y="4"/>
                  </a:lnTo>
                  <a:lnTo>
                    <a:pt x="32" y="4"/>
                  </a:lnTo>
                  <a:lnTo>
                    <a:pt x="33" y="3"/>
                  </a:lnTo>
                  <a:lnTo>
                    <a:pt x="34" y="2"/>
                  </a:lnTo>
                  <a:lnTo>
                    <a:pt x="35" y="1"/>
                  </a:lnTo>
                  <a:lnTo>
                    <a:pt x="36" y="0"/>
                  </a:lnTo>
                  <a:lnTo>
                    <a:pt x="88" y="0"/>
                  </a:lnTo>
                  <a:lnTo>
                    <a:pt x="86" y="0"/>
                  </a:lnTo>
                  <a:lnTo>
                    <a:pt x="83" y="0"/>
                  </a:lnTo>
                  <a:lnTo>
                    <a:pt x="64" y="4"/>
                  </a:lnTo>
                  <a:lnTo>
                    <a:pt x="64" y="5"/>
                  </a:lnTo>
                  <a:lnTo>
                    <a:pt x="54" y="9"/>
                  </a:lnTo>
                  <a:lnTo>
                    <a:pt x="51" y="11"/>
                  </a:lnTo>
                  <a:lnTo>
                    <a:pt x="49" y="12"/>
                  </a:lnTo>
                  <a:lnTo>
                    <a:pt x="46" y="14"/>
                  </a:lnTo>
                  <a:lnTo>
                    <a:pt x="45" y="14"/>
                  </a:lnTo>
                  <a:lnTo>
                    <a:pt x="44" y="15"/>
                  </a:lnTo>
                  <a:lnTo>
                    <a:pt x="22" y="45"/>
                  </a:lnTo>
                  <a:lnTo>
                    <a:pt x="21" y="47"/>
                  </a:lnTo>
                  <a:lnTo>
                    <a:pt x="20" y="50"/>
                  </a:lnTo>
                  <a:lnTo>
                    <a:pt x="20" y="52"/>
                  </a:lnTo>
                  <a:lnTo>
                    <a:pt x="19" y="52"/>
                  </a:lnTo>
                  <a:lnTo>
                    <a:pt x="17" y="72"/>
                  </a:lnTo>
                  <a:lnTo>
                    <a:pt x="17" y="75"/>
                  </a:lnTo>
                  <a:lnTo>
                    <a:pt x="25" y="105"/>
                  </a:lnTo>
                  <a:lnTo>
                    <a:pt x="26" y="107"/>
                  </a:lnTo>
                  <a:lnTo>
                    <a:pt x="27" y="109"/>
                  </a:lnTo>
                  <a:lnTo>
                    <a:pt x="29" y="112"/>
                  </a:lnTo>
                  <a:lnTo>
                    <a:pt x="39" y="124"/>
                  </a:lnTo>
                  <a:lnTo>
                    <a:pt x="40" y="124"/>
                  </a:lnTo>
                  <a:lnTo>
                    <a:pt x="58" y="137"/>
                  </a:lnTo>
                  <a:lnTo>
                    <a:pt x="61" y="138"/>
                  </a:lnTo>
                  <a:lnTo>
                    <a:pt x="64" y="139"/>
                  </a:lnTo>
                  <a:lnTo>
                    <a:pt x="66" y="140"/>
                  </a:lnTo>
                  <a:lnTo>
                    <a:pt x="86" y="143"/>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3" name="未知"/>
            <p:cNvSpPr>
              <a:spLocks/>
            </p:cNvSpPr>
            <p:nvPr/>
          </p:nvSpPr>
          <p:spPr bwMode="auto">
            <a:xfrm>
              <a:off x="1482" y="675"/>
              <a:ext cx="36" cy="57"/>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w 89"/>
                <a:gd name="T99" fmla="*/ 0 h 144"/>
                <a:gd name="T100" fmla="*/ 0 w 89"/>
                <a:gd name="T101" fmla="*/ 0 h 144"/>
                <a:gd name="T102" fmla="*/ 0 w 89"/>
                <a:gd name="T103" fmla="*/ 0 h 144"/>
                <a:gd name="T104" fmla="*/ 0 w 89"/>
                <a:gd name="T105" fmla="*/ 0 h 144"/>
                <a:gd name="T106" fmla="*/ 0 w 89"/>
                <a:gd name="T107" fmla="*/ 0 h 144"/>
                <a:gd name="T108" fmla="*/ 0 w 89"/>
                <a:gd name="T109" fmla="*/ 0 h 144"/>
                <a:gd name="T110" fmla="*/ 0 w 89"/>
                <a:gd name="T111" fmla="*/ 0 h 144"/>
                <a:gd name="T112" fmla="*/ 0 w 89"/>
                <a:gd name="T113" fmla="*/ 0 h 144"/>
                <a:gd name="T114" fmla="*/ 0 w 89"/>
                <a:gd name="T115" fmla="*/ 0 h 144"/>
                <a:gd name="T116" fmla="*/ 0 w 89"/>
                <a:gd name="T117" fmla="*/ 0 h 144"/>
                <a:gd name="T118" fmla="*/ 0 w 89"/>
                <a:gd name="T119" fmla="*/ 0 h 1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9" h="144">
                  <a:moveTo>
                    <a:pt x="0" y="144"/>
                  </a:moveTo>
                  <a:lnTo>
                    <a:pt x="25" y="139"/>
                  </a:lnTo>
                  <a:lnTo>
                    <a:pt x="28" y="138"/>
                  </a:lnTo>
                  <a:lnTo>
                    <a:pt x="30" y="137"/>
                  </a:lnTo>
                  <a:lnTo>
                    <a:pt x="39" y="132"/>
                  </a:lnTo>
                  <a:lnTo>
                    <a:pt x="40" y="131"/>
                  </a:lnTo>
                  <a:lnTo>
                    <a:pt x="42" y="130"/>
                  </a:lnTo>
                  <a:lnTo>
                    <a:pt x="43" y="129"/>
                  </a:lnTo>
                  <a:lnTo>
                    <a:pt x="45" y="128"/>
                  </a:lnTo>
                  <a:lnTo>
                    <a:pt x="47" y="127"/>
                  </a:lnTo>
                  <a:lnTo>
                    <a:pt x="47" y="126"/>
                  </a:lnTo>
                  <a:lnTo>
                    <a:pt x="49" y="124"/>
                  </a:lnTo>
                  <a:lnTo>
                    <a:pt x="50" y="124"/>
                  </a:lnTo>
                  <a:lnTo>
                    <a:pt x="51" y="123"/>
                  </a:lnTo>
                  <a:lnTo>
                    <a:pt x="52" y="121"/>
                  </a:lnTo>
                  <a:lnTo>
                    <a:pt x="55" y="118"/>
                  </a:lnTo>
                  <a:lnTo>
                    <a:pt x="57" y="115"/>
                  </a:lnTo>
                  <a:lnTo>
                    <a:pt x="59" y="114"/>
                  </a:lnTo>
                  <a:lnTo>
                    <a:pt x="60" y="112"/>
                  </a:lnTo>
                  <a:lnTo>
                    <a:pt x="65" y="103"/>
                  </a:lnTo>
                  <a:lnTo>
                    <a:pt x="67" y="99"/>
                  </a:lnTo>
                  <a:lnTo>
                    <a:pt x="70" y="89"/>
                  </a:lnTo>
                  <a:lnTo>
                    <a:pt x="70" y="88"/>
                  </a:lnTo>
                  <a:lnTo>
                    <a:pt x="71" y="86"/>
                  </a:lnTo>
                  <a:lnTo>
                    <a:pt x="71" y="83"/>
                  </a:lnTo>
                  <a:lnTo>
                    <a:pt x="71" y="82"/>
                  </a:lnTo>
                  <a:lnTo>
                    <a:pt x="72" y="79"/>
                  </a:lnTo>
                  <a:lnTo>
                    <a:pt x="72" y="77"/>
                  </a:lnTo>
                  <a:lnTo>
                    <a:pt x="72" y="75"/>
                  </a:lnTo>
                  <a:lnTo>
                    <a:pt x="72" y="72"/>
                  </a:lnTo>
                  <a:lnTo>
                    <a:pt x="72" y="68"/>
                  </a:lnTo>
                  <a:lnTo>
                    <a:pt x="69" y="51"/>
                  </a:lnTo>
                  <a:lnTo>
                    <a:pt x="69" y="50"/>
                  </a:lnTo>
                  <a:lnTo>
                    <a:pt x="68" y="48"/>
                  </a:lnTo>
                  <a:lnTo>
                    <a:pt x="67" y="45"/>
                  </a:lnTo>
                  <a:lnTo>
                    <a:pt x="67" y="44"/>
                  </a:lnTo>
                  <a:lnTo>
                    <a:pt x="65" y="41"/>
                  </a:lnTo>
                  <a:lnTo>
                    <a:pt x="65" y="40"/>
                  </a:lnTo>
                  <a:lnTo>
                    <a:pt x="63" y="38"/>
                  </a:lnTo>
                  <a:lnTo>
                    <a:pt x="62" y="35"/>
                  </a:lnTo>
                  <a:lnTo>
                    <a:pt x="60" y="32"/>
                  </a:lnTo>
                  <a:lnTo>
                    <a:pt x="59" y="30"/>
                  </a:lnTo>
                  <a:lnTo>
                    <a:pt x="57" y="29"/>
                  </a:lnTo>
                  <a:lnTo>
                    <a:pt x="55" y="26"/>
                  </a:lnTo>
                  <a:lnTo>
                    <a:pt x="47" y="17"/>
                  </a:lnTo>
                  <a:lnTo>
                    <a:pt x="45" y="15"/>
                  </a:lnTo>
                  <a:lnTo>
                    <a:pt x="0" y="0"/>
                  </a:lnTo>
                  <a:lnTo>
                    <a:pt x="53" y="0"/>
                  </a:lnTo>
                  <a:lnTo>
                    <a:pt x="53" y="1"/>
                  </a:lnTo>
                  <a:lnTo>
                    <a:pt x="54" y="1"/>
                  </a:lnTo>
                  <a:lnTo>
                    <a:pt x="54" y="2"/>
                  </a:lnTo>
                  <a:lnTo>
                    <a:pt x="55" y="2"/>
                  </a:lnTo>
                  <a:lnTo>
                    <a:pt x="56" y="3"/>
                  </a:lnTo>
                  <a:lnTo>
                    <a:pt x="57" y="4"/>
                  </a:lnTo>
                  <a:lnTo>
                    <a:pt x="58" y="4"/>
                  </a:lnTo>
                  <a:lnTo>
                    <a:pt x="58" y="5"/>
                  </a:lnTo>
                  <a:lnTo>
                    <a:pt x="59" y="6"/>
                  </a:lnTo>
                  <a:lnTo>
                    <a:pt x="61" y="7"/>
                  </a:lnTo>
                  <a:lnTo>
                    <a:pt x="62" y="8"/>
                  </a:lnTo>
                  <a:lnTo>
                    <a:pt x="63" y="9"/>
                  </a:lnTo>
                  <a:lnTo>
                    <a:pt x="67" y="14"/>
                  </a:lnTo>
                  <a:lnTo>
                    <a:pt x="68" y="14"/>
                  </a:lnTo>
                  <a:lnTo>
                    <a:pt x="69" y="15"/>
                  </a:lnTo>
                  <a:lnTo>
                    <a:pt x="70" y="17"/>
                  </a:lnTo>
                  <a:lnTo>
                    <a:pt x="72" y="19"/>
                  </a:lnTo>
                  <a:lnTo>
                    <a:pt x="72" y="20"/>
                  </a:lnTo>
                  <a:lnTo>
                    <a:pt x="73" y="21"/>
                  </a:lnTo>
                  <a:lnTo>
                    <a:pt x="74" y="23"/>
                  </a:lnTo>
                  <a:lnTo>
                    <a:pt x="76" y="25"/>
                  </a:lnTo>
                  <a:lnTo>
                    <a:pt x="78" y="29"/>
                  </a:lnTo>
                  <a:lnTo>
                    <a:pt x="79" y="30"/>
                  </a:lnTo>
                  <a:lnTo>
                    <a:pt x="79" y="32"/>
                  </a:lnTo>
                  <a:lnTo>
                    <a:pt x="81" y="35"/>
                  </a:lnTo>
                  <a:lnTo>
                    <a:pt x="82" y="38"/>
                  </a:lnTo>
                  <a:lnTo>
                    <a:pt x="83" y="40"/>
                  </a:lnTo>
                  <a:lnTo>
                    <a:pt x="84" y="41"/>
                  </a:lnTo>
                  <a:lnTo>
                    <a:pt x="85" y="44"/>
                  </a:lnTo>
                  <a:lnTo>
                    <a:pt x="85" y="45"/>
                  </a:lnTo>
                  <a:lnTo>
                    <a:pt x="86" y="48"/>
                  </a:lnTo>
                  <a:lnTo>
                    <a:pt x="86" y="50"/>
                  </a:lnTo>
                  <a:lnTo>
                    <a:pt x="87" y="51"/>
                  </a:lnTo>
                  <a:lnTo>
                    <a:pt x="87" y="54"/>
                  </a:lnTo>
                  <a:lnTo>
                    <a:pt x="88" y="55"/>
                  </a:lnTo>
                  <a:lnTo>
                    <a:pt x="88" y="58"/>
                  </a:lnTo>
                  <a:lnTo>
                    <a:pt x="89" y="72"/>
                  </a:lnTo>
                  <a:lnTo>
                    <a:pt x="89" y="75"/>
                  </a:lnTo>
                  <a:lnTo>
                    <a:pt x="88" y="88"/>
                  </a:lnTo>
                  <a:lnTo>
                    <a:pt x="87" y="89"/>
                  </a:lnTo>
                  <a:lnTo>
                    <a:pt x="83" y="104"/>
                  </a:lnTo>
                  <a:lnTo>
                    <a:pt x="82" y="106"/>
                  </a:lnTo>
                  <a:lnTo>
                    <a:pt x="81" y="109"/>
                  </a:lnTo>
                  <a:lnTo>
                    <a:pt x="79" y="112"/>
                  </a:lnTo>
                  <a:lnTo>
                    <a:pt x="73" y="123"/>
                  </a:lnTo>
                  <a:lnTo>
                    <a:pt x="72" y="124"/>
                  </a:lnTo>
                  <a:lnTo>
                    <a:pt x="70" y="126"/>
                  </a:lnTo>
                  <a:lnTo>
                    <a:pt x="70" y="127"/>
                  </a:lnTo>
                  <a:lnTo>
                    <a:pt x="69" y="128"/>
                  </a:lnTo>
                  <a:lnTo>
                    <a:pt x="68" y="129"/>
                  </a:lnTo>
                  <a:lnTo>
                    <a:pt x="67" y="130"/>
                  </a:lnTo>
                  <a:lnTo>
                    <a:pt x="66" y="131"/>
                  </a:lnTo>
                  <a:lnTo>
                    <a:pt x="66" y="132"/>
                  </a:lnTo>
                  <a:lnTo>
                    <a:pt x="65" y="133"/>
                  </a:lnTo>
                  <a:lnTo>
                    <a:pt x="63" y="134"/>
                  </a:lnTo>
                  <a:lnTo>
                    <a:pt x="62" y="136"/>
                  </a:lnTo>
                  <a:lnTo>
                    <a:pt x="61" y="137"/>
                  </a:lnTo>
                  <a:lnTo>
                    <a:pt x="59" y="138"/>
                  </a:lnTo>
                  <a:lnTo>
                    <a:pt x="58" y="139"/>
                  </a:lnTo>
                  <a:lnTo>
                    <a:pt x="57" y="140"/>
                  </a:lnTo>
                  <a:lnTo>
                    <a:pt x="56" y="141"/>
                  </a:lnTo>
                  <a:lnTo>
                    <a:pt x="55" y="142"/>
                  </a:lnTo>
                  <a:lnTo>
                    <a:pt x="54" y="142"/>
                  </a:lnTo>
                  <a:lnTo>
                    <a:pt x="54" y="143"/>
                  </a:lnTo>
                  <a:lnTo>
                    <a:pt x="53"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4" name="未知"/>
            <p:cNvSpPr>
              <a:spLocks/>
            </p:cNvSpPr>
            <p:nvPr/>
          </p:nvSpPr>
          <p:spPr bwMode="auto">
            <a:xfrm>
              <a:off x="1461" y="668"/>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5" h="17">
                  <a:moveTo>
                    <a:pt x="0" y="17"/>
                  </a:moveTo>
                  <a:lnTo>
                    <a:pt x="0" y="17"/>
                  </a:lnTo>
                  <a:lnTo>
                    <a:pt x="3" y="15"/>
                  </a:lnTo>
                  <a:lnTo>
                    <a:pt x="6" y="13"/>
                  </a:lnTo>
                  <a:lnTo>
                    <a:pt x="9" y="11"/>
                  </a:lnTo>
                  <a:lnTo>
                    <a:pt x="12" y="10"/>
                  </a:lnTo>
                  <a:lnTo>
                    <a:pt x="15" y="8"/>
                  </a:lnTo>
                  <a:lnTo>
                    <a:pt x="18" y="7"/>
                  </a:lnTo>
                  <a:lnTo>
                    <a:pt x="22" y="6"/>
                  </a:lnTo>
                  <a:lnTo>
                    <a:pt x="25" y="4"/>
                  </a:lnTo>
                  <a:lnTo>
                    <a:pt x="28" y="3"/>
                  </a:lnTo>
                  <a:lnTo>
                    <a:pt x="32" y="3"/>
                  </a:lnTo>
                  <a:lnTo>
                    <a:pt x="35" y="2"/>
                  </a:lnTo>
                  <a:lnTo>
                    <a:pt x="45" y="0"/>
                  </a:lnTo>
                  <a:lnTo>
                    <a:pt x="49" y="0"/>
                  </a:lnTo>
                  <a:lnTo>
                    <a:pt x="52" y="0"/>
                  </a:lnTo>
                  <a:lnTo>
                    <a:pt x="56" y="0"/>
                  </a:lnTo>
                  <a:lnTo>
                    <a:pt x="59" y="0"/>
                  </a:lnTo>
                  <a:lnTo>
                    <a:pt x="63" y="1"/>
                  </a:lnTo>
                  <a:lnTo>
                    <a:pt x="66" y="1"/>
                  </a:lnTo>
                  <a:lnTo>
                    <a:pt x="70" y="2"/>
                  </a:lnTo>
                  <a:lnTo>
                    <a:pt x="73" y="3"/>
                  </a:lnTo>
                  <a:lnTo>
                    <a:pt x="77" y="3"/>
                  </a:lnTo>
                  <a:lnTo>
                    <a:pt x="80" y="4"/>
                  </a:lnTo>
                  <a:lnTo>
                    <a:pt x="83" y="6"/>
                  </a:lnTo>
                  <a:lnTo>
                    <a:pt x="86" y="7"/>
                  </a:lnTo>
                  <a:lnTo>
                    <a:pt x="90" y="8"/>
                  </a:lnTo>
                  <a:lnTo>
                    <a:pt x="99" y="13"/>
                  </a:lnTo>
                  <a:lnTo>
                    <a:pt x="102"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5" name="未知"/>
            <p:cNvSpPr>
              <a:spLocks/>
            </p:cNvSpPr>
            <p:nvPr/>
          </p:nvSpPr>
          <p:spPr bwMode="auto">
            <a:xfrm>
              <a:off x="1454" y="675"/>
              <a:ext cx="57" cy="57"/>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122" y="123"/>
                  </a:moveTo>
                  <a:lnTo>
                    <a:pt x="71" y="144"/>
                  </a:lnTo>
                  <a:lnTo>
                    <a:pt x="69" y="143"/>
                  </a:lnTo>
                  <a:lnTo>
                    <a:pt x="15" y="116"/>
                  </a:lnTo>
                  <a:lnTo>
                    <a:pt x="0" y="72"/>
                  </a:lnTo>
                  <a:lnTo>
                    <a:pt x="0" y="69"/>
                  </a:lnTo>
                  <a:lnTo>
                    <a:pt x="27" y="15"/>
                  </a:lnTo>
                  <a:lnTo>
                    <a:pt x="71" y="0"/>
                  </a:lnTo>
                  <a:lnTo>
                    <a:pt x="74" y="0"/>
                  </a:lnTo>
                  <a:lnTo>
                    <a:pt x="130" y="30"/>
                  </a:lnTo>
                  <a:lnTo>
                    <a:pt x="143" y="72"/>
                  </a:lnTo>
                  <a:lnTo>
                    <a:pt x="143" y="77"/>
                  </a:lnTo>
                  <a:lnTo>
                    <a:pt x="122" y="12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6" name="未知"/>
            <p:cNvSpPr>
              <a:spLocks/>
            </p:cNvSpPr>
            <p:nvPr/>
          </p:nvSpPr>
          <p:spPr bwMode="auto">
            <a:xfrm>
              <a:off x="1447" y="668"/>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w 177"/>
                <a:gd name="T33" fmla="*/ 0 h 178"/>
                <a:gd name="T34" fmla="*/ 0 w 177"/>
                <a:gd name="T35" fmla="*/ 0 h 1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 h="178">
                  <a:moveTo>
                    <a:pt x="151" y="26"/>
                  </a:moveTo>
                  <a:lnTo>
                    <a:pt x="95" y="0"/>
                  </a:lnTo>
                  <a:lnTo>
                    <a:pt x="88" y="0"/>
                  </a:lnTo>
                  <a:lnTo>
                    <a:pt x="85" y="0"/>
                  </a:lnTo>
                  <a:lnTo>
                    <a:pt x="28" y="24"/>
                  </a:lnTo>
                  <a:lnTo>
                    <a:pt x="0" y="82"/>
                  </a:lnTo>
                  <a:lnTo>
                    <a:pt x="0" y="89"/>
                  </a:lnTo>
                  <a:lnTo>
                    <a:pt x="0" y="96"/>
                  </a:lnTo>
                  <a:lnTo>
                    <a:pt x="26" y="152"/>
                  </a:lnTo>
                  <a:lnTo>
                    <a:pt x="81" y="177"/>
                  </a:lnTo>
                  <a:lnTo>
                    <a:pt x="88" y="178"/>
                  </a:lnTo>
                  <a:lnTo>
                    <a:pt x="92" y="177"/>
                  </a:lnTo>
                  <a:lnTo>
                    <a:pt x="149" y="154"/>
                  </a:lnTo>
                  <a:lnTo>
                    <a:pt x="176" y="99"/>
                  </a:lnTo>
                  <a:lnTo>
                    <a:pt x="177" y="89"/>
                  </a:lnTo>
                  <a:lnTo>
                    <a:pt x="177" y="85"/>
                  </a:lnTo>
                  <a:lnTo>
                    <a:pt x="154" y="29"/>
                  </a:lnTo>
                  <a:lnTo>
                    <a:pt x="151" y="2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7" name="未知"/>
            <p:cNvSpPr>
              <a:spLocks/>
            </p:cNvSpPr>
            <p:nvPr/>
          </p:nvSpPr>
          <p:spPr bwMode="auto">
            <a:xfrm>
              <a:off x="1472" y="712"/>
              <a:ext cx="20" cy="5"/>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 h="11">
                  <a:moveTo>
                    <a:pt x="25" y="11"/>
                  </a:moveTo>
                  <a:lnTo>
                    <a:pt x="24" y="11"/>
                  </a:lnTo>
                  <a:lnTo>
                    <a:pt x="23" y="11"/>
                  </a:lnTo>
                  <a:lnTo>
                    <a:pt x="20" y="10"/>
                  </a:lnTo>
                  <a:lnTo>
                    <a:pt x="19" y="10"/>
                  </a:lnTo>
                  <a:lnTo>
                    <a:pt x="18" y="10"/>
                  </a:lnTo>
                  <a:lnTo>
                    <a:pt x="16" y="10"/>
                  </a:lnTo>
                  <a:lnTo>
                    <a:pt x="15" y="9"/>
                  </a:lnTo>
                  <a:lnTo>
                    <a:pt x="14" y="9"/>
                  </a:lnTo>
                  <a:lnTo>
                    <a:pt x="6" y="5"/>
                  </a:lnTo>
                  <a:lnTo>
                    <a:pt x="5" y="4"/>
                  </a:lnTo>
                  <a:lnTo>
                    <a:pt x="4" y="3"/>
                  </a:lnTo>
                  <a:lnTo>
                    <a:pt x="1" y="0"/>
                  </a:lnTo>
                  <a:lnTo>
                    <a:pt x="0" y="0"/>
                  </a:lnTo>
                  <a:lnTo>
                    <a:pt x="50" y="0"/>
                  </a:lnTo>
                  <a:lnTo>
                    <a:pt x="49" y="1"/>
                  </a:lnTo>
                  <a:lnTo>
                    <a:pt x="48" y="2"/>
                  </a:lnTo>
                  <a:lnTo>
                    <a:pt x="47" y="3"/>
                  </a:lnTo>
                  <a:lnTo>
                    <a:pt x="46" y="4"/>
                  </a:lnTo>
                  <a:lnTo>
                    <a:pt x="45" y="5"/>
                  </a:lnTo>
                  <a:lnTo>
                    <a:pt x="44" y="5"/>
                  </a:lnTo>
                  <a:lnTo>
                    <a:pt x="40" y="7"/>
                  </a:lnTo>
                  <a:lnTo>
                    <a:pt x="39" y="8"/>
                  </a:lnTo>
                  <a:lnTo>
                    <a:pt x="38" y="8"/>
                  </a:lnTo>
                  <a:lnTo>
                    <a:pt x="37" y="9"/>
                  </a:lnTo>
                  <a:lnTo>
                    <a:pt x="36" y="9"/>
                  </a:lnTo>
                  <a:lnTo>
                    <a:pt x="34" y="10"/>
                  </a:lnTo>
                  <a:lnTo>
                    <a:pt x="32" y="10"/>
                  </a:lnTo>
                  <a:lnTo>
                    <a:pt x="31" y="10"/>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8" name="未知"/>
            <p:cNvSpPr>
              <a:spLocks/>
            </p:cNvSpPr>
            <p:nvPr/>
          </p:nvSpPr>
          <p:spPr bwMode="auto">
            <a:xfrm>
              <a:off x="1469" y="695"/>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 h="44">
                  <a:moveTo>
                    <a:pt x="8" y="44"/>
                  </a:moveTo>
                  <a:lnTo>
                    <a:pt x="8" y="43"/>
                  </a:lnTo>
                  <a:lnTo>
                    <a:pt x="8" y="42"/>
                  </a:lnTo>
                  <a:lnTo>
                    <a:pt x="7" y="42"/>
                  </a:lnTo>
                  <a:lnTo>
                    <a:pt x="7" y="41"/>
                  </a:lnTo>
                  <a:lnTo>
                    <a:pt x="6" y="41"/>
                  </a:lnTo>
                  <a:lnTo>
                    <a:pt x="6" y="40"/>
                  </a:lnTo>
                  <a:lnTo>
                    <a:pt x="5" y="39"/>
                  </a:lnTo>
                  <a:lnTo>
                    <a:pt x="5" y="38"/>
                  </a:lnTo>
                  <a:lnTo>
                    <a:pt x="4" y="38"/>
                  </a:lnTo>
                  <a:lnTo>
                    <a:pt x="4" y="37"/>
                  </a:lnTo>
                  <a:lnTo>
                    <a:pt x="4" y="36"/>
                  </a:lnTo>
                  <a:lnTo>
                    <a:pt x="3" y="35"/>
                  </a:lnTo>
                  <a:lnTo>
                    <a:pt x="3" y="34"/>
                  </a:lnTo>
                  <a:lnTo>
                    <a:pt x="2" y="33"/>
                  </a:lnTo>
                  <a:lnTo>
                    <a:pt x="2" y="32"/>
                  </a:lnTo>
                  <a:lnTo>
                    <a:pt x="2" y="31"/>
                  </a:lnTo>
                  <a:lnTo>
                    <a:pt x="1" y="30"/>
                  </a:lnTo>
                  <a:lnTo>
                    <a:pt x="1" y="29"/>
                  </a:lnTo>
                  <a:lnTo>
                    <a:pt x="1" y="28"/>
                  </a:lnTo>
                  <a:lnTo>
                    <a:pt x="1" y="27"/>
                  </a:lnTo>
                  <a:lnTo>
                    <a:pt x="1" y="26"/>
                  </a:lnTo>
                  <a:lnTo>
                    <a:pt x="1" y="25"/>
                  </a:lnTo>
                  <a:lnTo>
                    <a:pt x="0" y="24"/>
                  </a:lnTo>
                  <a:lnTo>
                    <a:pt x="0" y="23"/>
                  </a:lnTo>
                  <a:lnTo>
                    <a:pt x="0" y="22"/>
                  </a:lnTo>
                  <a:lnTo>
                    <a:pt x="0" y="21"/>
                  </a:lnTo>
                  <a:lnTo>
                    <a:pt x="0" y="20"/>
                  </a:lnTo>
                  <a:lnTo>
                    <a:pt x="0" y="19"/>
                  </a:lnTo>
                  <a:lnTo>
                    <a:pt x="1" y="18"/>
                  </a:lnTo>
                  <a:lnTo>
                    <a:pt x="1" y="17"/>
                  </a:lnTo>
                  <a:lnTo>
                    <a:pt x="1" y="16"/>
                  </a:lnTo>
                  <a:lnTo>
                    <a:pt x="1" y="15"/>
                  </a:lnTo>
                  <a:lnTo>
                    <a:pt x="1" y="14"/>
                  </a:lnTo>
                  <a:lnTo>
                    <a:pt x="1" y="13"/>
                  </a:lnTo>
                  <a:lnTo>
                    <a:pt x="2" y="13"/>
                  </a:lnTo>
                  <a:lnTo>
                    <a:pt x="2" y="12"/>
                  </a:lnTo>
                  <a:lnTo>
                    <a:pt x="2" y="11"/>
                  </a:lnTo>
                  <a:lnTo>
                    <a:pt x="2" y="10"/>
                  </a:lnTo>
                  <a:lnTo>
                    <a:pt x="3" y="10"/>
                  </a:lnTo>
                  <a:lnTo>
                    <a:pt x="3" y="9"/>
                  </a:lnTo>
                  <a:lnTo>
                    <a:pt x="3" y="8"/>
                  </a:lnTo>
                  <a:lnTo>
                    <a:pt x="4" y="8"/>
                  </a:lnTo>
                  <a:lnTo>
                    <a:pt x="4" y="7"/>
                  </a:lnTo>
                  <a:lnTo>
                    <a:pt x="4" y="6"/>
                  </a:lnTo>
                  <a:lnTo>
                    <a:pt x="5" y="5"/>
                  </a:lnTo>
                  <a:lnTo>
                    <a:pt x="5" y="4"/>
                  </a:lnTo>
                  <a:lnTo>
                    <a:pt x="6" y="4"/>
                  </a:lnTo>
                  <a:lnTo>
                    <a:pt x="6" y="3"/>
                  </a:lnTo>
                  <a:lnTo>
                    <a:pt x="7" y="3"/>
                  </a:lnTo>
                  <a:lnTo>
                    <a:pt x="7" y="2"/>
                  </a:lnTo>
                  <a:lnTo>
                    <a:pt x="7" y="1"/>
                  </a:lnTo>
                  <a:lnTo>
                    <a:pt x="8" y="1"/>
                  </a:lnTo>
                  <a:lnTo>
                    <a:pt x="8" y="0"/>
                  </a:lnTo>
                  <a:lnTo>
                    <a:pt x="33" y="0"/>
                  </a:lnTo>
                  <a:lnTo>
                    <a:pt x="32" y="0"/>
                  </a:lnTo>
                  <a:lnTo>
                    <a:pt x="31" y="0"/>
                  </a:lnTo>
                  <a:lnTo>
                    <a:pt x="30" y="0"/>
                  </a:lnTo>
                  <a:lnTo>
                    <a:pt x="29" y="0"/>
                  </a:lnTo>
                  <a:lnTo>
                    <a:pt x="17" y="7"/>
                  </a:lnTo>
                  <a:lnTo>
                    <a:pt x="13" y="14"/>
                  </a:lnTo>
                  <a:lnTo>
                    <a:pt x="13" y="15"/>
                  </a:lnTo>
                  <a:lnTo>
                    <a:pt x="12" y="16"/>
                  </a:lnTo>
                  <a:lnTo>
                    <a:pt x="12" y="17"/>
                  </a:lnTo>
                  <a:lnTo>
                    <a:pt x="12" y="18"/>
                  </a:lnTo>
                  <a:lnTo>
                    <a:pt x="12" y="19"/>
                  </a:lnTo>
                  <a:lnTo>
                    <a:pt x="12" y="20"/>
                  </a:lnTo>
                  <a:lnTo>
                    <a:pt x="12" y="21"/>
                  </a:lnTo>
                  <a:lnTo>
                    <a:pt x="12" y="22"/>
                  </a:lnTo>
                  <a:lnTo>
                    <a:pt x="12" y="23"/>
                  </a:lnTo>
                  <a:lnTo>
                    <a:pt x="13" y="29"/>
                  </a:lnTo>
                  <a:lnTo>
                    <a:pt x="13" y="30"/>
                  </a:lnTo>
                  <a:lnTo>
                    <a:pt x="14" y="31"/>
                  </a:lnTo>
                  <a:lnTo>
                    <a:pt x="14" y="32"/>
                  </a:lnTo>
                  <a:lnTo>
                    <a:pt x="18" y="37"/>
                  </a:lnTo>
                  <a:lnTo>
                    <a:pt x="19" y="38"/>
                  </a:lnTo>
                  <a:lnTo>
                    <a:pt x="20" y="39"/>
                  </a:lnTo>
                  <a:lnTo>
                    <a:pt x="21" y="39"/>
                  </a:lnTo>
                  <a:lnTo>
                    <a:pt x="30" y="43"/>
                  </a:lnTo>
                  <a:lnTo>
                    <a:pt x="31" y="43"/>
                  </a:lnTo>
                  <a:lnTo>
                    <a:pt x="32" y="43"/>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9" name="未知"/>
            <p:cNvSpPr>
              <a:spLocks/>
            </p:cNvSpPr>
            <p:nvPr/>
          </p:nvSpPr>
          <p:spPr bwMode="auto">
            <a:xfrm>
              <a:off x="1482" y="695"/>
              <a:ext cx="13" cy="17"/>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3" h="44">
                  <a:moveTo>
                    <a:pt x="0" y="44"/>
                  </a:moveTo>
                  <a:lnTo>
                    <a:pt x="4" y="43"/>
                  </a:lnTo>
                  <a:lnTo>
                    <a:pt x="5" y="43"/>
                  </a:lnTo>
                  <a:lnTo>
                    <a:pt x="10" y="41"/>
                  </a:lnTo>
                  <a:lnTo>
                    <a:pt x="14" y="39"/>
                  </a:lnTo>
                  <a:lnTo>
                    <a:pt x="16" y="37"/>
                  </a:lnTo>
                  <a:lnTo>
                    <a:pt x="17" y="36"/>
                  </a:lnTo>
                  <a:lnTo>
                    <a:pt x="18" y="34"/>
                  </a:lnTo>
                  <a:lnTo>
                    <a:pt x="19" y="33"/>
                  </a:lnTo>
                  <a:lnTo>
                    <a:pt x="20" y="32"/>
                  </a:lnTo>
                  <a:lnTo>
                    <a:pt x="20" y="31"/>
                  </a:lnTo>
                  <a:lnTo>
                    <a:pt x="21" y="30"/>
                  </a:lnTo>
                  <a:lnTo>
                    <a:pt x="21" y="28"/>
                  </a:lnTo>
                  <a:lnTo>
                    <a:pt x="21" y="27"/>
                  </a:lnTo>
                  <a:lnTo>
                    <a:pt x="22" y="27"/>
                  </a:lnTo>
                  <a:lnTo>
                    <a:pt x="22" y="26"/>
                  </a:lnTo>
                  <a:lnTo>
                    <a:pt x="22" y="25"/>
                  </a:lnTo>
                  <a:lnTo>
                    <a:pt x="22" y="24"/>
                  </a:lnTo>
                  <a:lnTo>
                    <a:pt x="22" y="23"/>
                  </a:lnTo>
                  <a:lnTo>
                    <a:pt x="22" y="22"/>
                  </a:lnTo>
                  <a:lnTo>
                    <a:pt x="22" y="20"/>
                  </a:lnTo>
                  <a:lnTo>
                    <a:pt x="22" y="19"/>
                  </a:lnTo>
                  <a:lnTo>
                    <a:pt x="22" y="18"/>
                  </a:lnTo>
                  <a:lnTo>
                    <a:pt x="22" y="17"/>
                  </a:lnTo>
                  <a:lnTo>
                    <a:pt x="21" y="17"/>
                  </a:lnTo>
                  <a:lnTo>
                    <a:pt x="21" y="15"/>
                  </a:lnTo>
                  <a:lnTo>
                    <a:pt x="20" y="12"/>
                  </a:lnTo>
                  <a:lnTo>
                    <a:pt x="19" y="11"/>
                  </a:lnTo>
                  <a:lnTo>
                    <a:pt x="0" y="0"/>
                  </a:lnTo>
                  <a:lnTo>
                    <a:pt x="25" y="0"/>
                  </a:lnTo>
                  <a:lnTo>
                    <a:pt x="26" y="0"/>
                  </a:lnTo>
                  <a:lnTo>
                    <a:pt x="26" y="1"/>
                  </a:lnTo>
                  <a:lnTo>
                    <a:pt x="27" y="2"/>
                  </a:lnTo>
                  <a:lnTo>
                    <a:pt x="27" y="3"/>
                  </a:lnTo>
                  <a:lnTo>
                    <a:pt x="28" y="3"/>
                  </a:lnTo>
                  <a:lnTo>
                    <a:pt x="28" y="4"/>
                  </a:lnTo>
                  <a:lnTo>
                    <a:pt x="29" y="5"/>
                  </a:lnTo>
                  <a:lnTo>
                    <a:pt x="29" y="6"/>
                  </a:lnTo>
                  <a:lnTo>
                    <a:pt x="30" y="6"/>
                  </a:lnTo>
                  <a:lnTo>
                    <a:pt x="30" y="7"/>
                  </a:lnTo>
                  <a:lnTo>
                    <a:pt x="30" y="8"/>
                  </a:lnTo>
                  <a:lnTo>
                    <a:pt x="31" y="9"/>
                  </a:lnTo>
                  <a:lnTo>
                    <a:pt x="31" y="10"/>
                  </a:lnTo>
                  <a:lnTo>
                    <a:pt x="32" y="11"/>
                  </a:lnTo>
                  <a:lnTo>
                    <a:pt x="32" y="12"/>
                  </a:lnTo>
                  <a:lnTo>
                    <a:pt x="33" y="22"/>
                  </a:lnTo>
                  <a:lnTo>
                    <a:pt x="33" y="23"/>
                  </a:lnTo>
                  <a:lnTo>
                    <a:pt x="33" y="24"/>
                  </a:lnTo>
                  <a:lnTo>
                    <a:pt x="33" y="28"/>
                  </a:lnTo>
                  <a:lnTo>
                    <a:pt x="33" y="30"/>
                  </a:lnTo>
                  <a:lnTo>
                    <a:pt x="32" y="30"/>
                  </a:lnTo>
                  <a:lnTo>
                    <a:pt x="32" y="31"/>
                  </a:lnTo>
                  <a:lnTo>
                    <a:pt x="32" y="32"/>
                  </a:lnTo>
                  <a:lnTo>
                    <a:pt x="32" y="33"/>
                  </a:lnTo>
                  <a:lnTo>
                    <a:pt x="31" y="33"/>
                  </a:lnTo>
                  <a:lnTo>
                    <a:pt x="31" y="34"/>
                  </a:lnTo>
                  <a:lnTo>
                    <a:pt x="30" y="36"/>
                  </a:lnTo>
                  <a:lnTo>
                    <a:pt x="30" y="37"/>
                  </a:lnTo>
                  <a:lnTo>
                    <a:pt x="29" y="38"/>
                  </a:lnTo>
                  <a:lnTo>
                    <a:pt x="29" y="39"/>
                  </a:lnTo>
                  <a:lnTo>
                    <a:pt x="28" y="39"/>
                  </a:lnTo>
                  <a:lnTo>
                    <a:pt x="28" y="40"/>
                  </a:lnTo>
                  <a:lnTo>
                    <a:pt x="27" y="41"/>
                  </a:lnTo>
                  <a:lnTo>
                    <a:pt x="27" y="42"/>
                  </a:lnTo>
                  <a:lnTo>
                    <a:pt x="26" y="42"/>
                  </a:lnTo>
                  <a:lnTo>
                    <a:pt x="26" y="43"/>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0" name="未知"/>
            <p:cNvSpPr>
              <a:spLocks/>
            </p:cNvSpPr>
            <p:nvPr/>
          </p:nvSpPr>
          <p:spPr bwMode="auto">
            <a:xfrm>
              <a:off x="1473" y="690"/>
              <a:ext cx="19" cy="5"/>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 h="11">
                  <a:moveTo>
                    <a:pt x="0" y="11"/>
                  </a:moveTo>
                  <a:lnTo>
                    <a:pt x="2" y="9"/>
                  </a:lnTo>
                  <a:lnTo>
                    <a:pt x="3" y="8"/>
                  </a:lnTo>
                  <a:lnTo>
                    <a:pt x="7" y="5"/>
                  </a:lnTo>
                  <a:lnTo>
                    <a:pt x="8" y="4"/>
                  </a:lnTo>
                  <a:lnTo>
                    <a:pt x="9" y="3"/>
                  </a:lnTo>
                  <a:lnTo>
                    <a:pt x="11" y="3"/>
                  </a:lnTo>
                  <a:lnTo>
                    <a:pt x="12" y="2"/>
                  </a:lnTo>
                  <a:lnTo>
                    <a:pt x="13" y="2"/>
                  </a:lnTo>
                  <a:lnTo>
                    <a:pt x="19" y="0"/>
                  </a:lnTo>
                  <a:lnTo>
                    <a:pt x="20" y="0"/>
                  </a:lnTo>
                  <a:lnTo>
                    <a:pt x="23" y="0"/>
                  </a:lnTo>
                  <a:lnTo>
                    <a:pt x="24" y="0"/>
                  </a:lnTo>
                  <a:lnTo>
                    <a:pt x="30" y="0"/>
                  </a:lnTo>
                  <a:lnTo>
                    <a:pt x="31" y="0"/>
                  </a:lnTo>
                  <a:lnTo>
                    <a:pt x="32" y="1"/>
                  </a:lnTo>
                  <a:lnTo>
                    <a:pt x="33" y="1"/>
                  </a:lnTo>
                  <a:lnTo>
                    <a:pt x="35" y="1"/>
                  </a:lnTo>
                  <a:lnTo>
                    <a:pt x="36" y="2"/>
                  </a:lnTo>
                  <a:lnTo>
                    <a:pt x="37" y="2"/>
                  </a:lnTo>
                  <a:lnTo>
                    <a:pt x="38" y="3"/>
                  </a:lnTo>
                  <a:lnTo>
                    <a:pt x="39" y="3"/>
                  </a:lnTo>
                  <a:lnTo>
                    <a:pt x="41" y="4"/>
                  </a:lnTo>
                  <a:lnTo>
                    <a:pt x="42" y="5"/>
                  </a:lnTo>
                  <a:lnTo>
                    <a:pt x="43" y="5"/>
                  </a:lnTo>
                  <a:lnTo>
                    <a:pt x="44" y="6"/>
                  </a:lnTo>
                  <a:lnTo>
                    <a:pt x="48" y="9"/>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1" name="未知"/>
            <p:cNvSpPr>
              <a:spLocks/>
            </p:cNvSpPr>
            <p:nvPr/>
          </p:nvSpPr>
          <p:spPr bwMode="auto">
            <a:xfrm>
              <a:off x="1474" y="695"/>
              <a:ext cx="17" cy="17"/>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37" y="37"/>
                  </a:moveTo>
                  <a:lnTo>
                    <a:pt x="21" y="44"/>
                  </a:lnTo>
                  <a:lnTo>
                    <a:pt x="0" y="22"/>
                  </a:lnTo>
                  <a:lnTo>
                    <a:pt x="0" y="21"/>
                  </a:lnTo>
                  <a:lnTo>
                    <a:pt x="21" y="0"/>
                  </a:lnTo>
                  <a:lnTo>
                    <a:pt x="22" y="0"/>
                  </a:lnTo>
                  <a:lnTo>
                    <a:pt x="43" y="22"/>
                  </a:lnTo>
                  <a:lnTo>
                    <a:pt x="43" y="23"/>
                  </a:lnTo>
                  <a:lnTo>
                    <a:pt x="37"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2" name="未知"/>
            <p:cNvSpPr>
              <a:spLocks/>
            </p:cNvSpPr>
            <p:nvPr/>
          </p:nvSpPr>
          <p:spPr bwMode="auto">
            <a:xfrm>
              <a:off x="1469" y="690"/>
              <a:ext cx="26" cy="27"/>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w 66"/>
                <a:gd name="T17" fmla="*/ 0 h 66"/>
                <a:gd name="T18" fmla="*/ 0 w 66"/>
                <a:gd name="T19" fmla="*/ 0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 h="66">
                  <a:moveTo>
                    <a:pt x="57" y="9"/>
                  </a:moveTo>
                  <a:lnTo>
                    <a:pt x="33" y="0"/>
                  </a:lnTo>
                  <a:lnTo>
                    <a:pt x="32" y="0"/>
                  </a:lnTo>
                  <a:lnTo>
                    <a:pt x="0" y="33"/>
                  </a:lnTo>
                  <a:lnTo>
                    <a:pt x="0" y="35"/>
                  </a:lnTo>
                  <a:lnTo>
                    <a:pt x="33" y="66"/>
                  </a:lnTo>
                  <a:lnTo>
                    <a:pt x="35" y="66"/>
                  </a:lnTo>
                  <a:lnTo>
                    <a:pt x="66" y="33"/>
                  </a:lnTo>
                  <a:lnTo>
                    <a:pt x="66" y="31"/>
                  </a:lnTo>
                  <a:lnTo>
                    <a:pt x="57" y="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3" name="未知"/>
            <p:cNvSpPr>
              <a:spLocks/>
            </p:cNvSpPr>
            <p:nvPr/>
          </p:nvSpPr>
          <p:spPr bwMode="auto">
            <a:xfrm>
              <a:off x="1508" y="629"/>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6"/>
                  </a:moveTo>
                  <a:lnTo>
                    <a:pt x="65" y="41"/>
                  </a:lnTo>
                  <a:lnTo>
                    <a:pt x="66" y="37"/>
                  </a:lnTo>
                  <a:lnTo>
                    <a:pt x="108" y="112"/>
                  </a:lnTo>
                  <a:lnTo>
                    <a:pt x="66" y="37"/>
                  </a:lnTo>
                  <a:lnTo>
                    <a:pt x="66" y="36"/>
                  </a:lnTo>
                  <a:lnTo>
                    <a:pt x="66" y="35"/>
                  </a:lnTo>
                  <a:lnTo>
                    <a:pt x="65" y="35"/>
                  </a:lnTo>
                  <a:lnTo>
                    <a:pt x="64" y="35"/>
                  </a:lnTo>
                  <a:lnTo>
                    <a:pt x="63" y="35"/>
                  </a:lnTo>
                  <a:lnTo>
                    <a:pt x="18" y="74"/>
                  </a:lnTo>
                  <a:lnTo>
                    <a:pt x="0" y="0"/>
                  </a:lnTo>
                  <a:lnTo>
                    <a:pt x="18" y="74"/>
                  </a:lnTo>
                  <a:lnTo>
                    <a:pt x="23" y="86"/>
                  </a:lnTo>
                  <a:lnTo>
                    <a:pt x="24" y="86"/>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4" name="未知"/>
            <p:cNvSpPr>
              <a:spLocks/>
            </p:cNvSpPr>
            <p:nvPr/>
          </p:nvSpPr>
          <p:spPr bwMode="auto">
            <a:xfrm>
              <a:off x="1495" y="642"/>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46" y="58"/>
                  </a:moveTo>
                  <a:lnTo>
                    <a:pt x="55" y="54"/>
                  </a:lnTo>
                  <a:lnTo>
                    <a:pt x="66" y="94"/>
                  </a:lnTo>
                  <a:lnTo>
                    <a:pt x="55" y="54"/>
                  </a:lnTo>
                  <a:lnTo>
                    <a:pt x="50" y="42"/>
                  </a:lnTo>
                  <a:lnTo>
                    <a:pt x="43" y="56"/>
                  </a:lnTo>
                  <a:lnTo>
                    <a:pt x="0" y="0"/>
                  </a:lnTo>
                  <a:lnTo>
                    <a:pt x="43" y="56"/>
                  </a:lnTo>
                  <a:lnTo>
                    <a:pt x="43" y="57"/>
                  </a:lnTo>
                  <a:lnTo>
                    <a:pt x="45" y="58"/>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5" name="未知"/>
            <p:cNvSpPr>
              <a:spLocks/>
            </p:cNvSpPr>
            <p:nvPr/>
          </p:nvSpPr>
          <p:spPr bwMode="auto">
            <a:xfrm>
              <a:off x="1512" y="643"/>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9" y="37"/>
                  </a:moveTo>
                  <a:lnTo>
                    <a:pt x="2" y="55"/>
                  </a:lnTo>
                  <a:lnTo>
                    <a:pt x="0" y="53"/>
                  </a:lnTo>
                  <a:lnTo>
                    <a:pt x="0" y="52"/>
                  </a:lnTo>
                  <a:lnTo>
                    <a:pt x="40" y="7"/>
                  </a:lnTo>
                  <a:lnTo>
                    <a:pt x="53" y="0"/>
                  </a:lnTo>
                  <a:lnTo>
                    <a:pt x="54" y="0"/>
                  </a:lnTo>
                  <a:lnTo>
                    <a:pt x="55" y="0"/>
                  </a:lnTo>
                  <a:lnTo>
                    <a:pt x="55" y="1"/>
                  </a:lnTo>
                  <a:lnTo>
                    <a:pt x="55" y="2"/>
                  </a:lnTo>
                  <a:lnTo>
                    <a:pt x="55" y="3"/>
                  </a:lnTo>
                  <a:lnTo>
                    <a:pt x="29"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6" name="未知"/>
            <p:cNvSpPr>
              <a:spLocks/>
            </p:cNvSpPr>
            <p:nvPr/>
          </p:nvSpPr>
          <p:spPr bwMode="auto">
            <a:xfrm>
              <a:off x="1482" y="623"/>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3"/>
                  </a:moveTo>
                  <a:lnTo>
                    <a:pt x="257" y="232"/>
                  </a:lnTo>
                  <a:lnTo>
                    <a:pt x="276" y="276"/>
                  </a:lnTo>
                  <a:lnTo>
                    <a:pt x="257" y="232"/>
                  </a:lnTo>
                  <a:lnTo>
                    <a:pt x="44" y="20"/>
                  </a:lnTo>
                  <a:lnTo>
                    <a:pt x="33" y="34"/>
                  </a:lnTo>
                  <a:lnTo>
                    <a:pt x="0" y="0"/>
                  </a:lnTo>
                  <a:lnTo>
                    <a:pt x="33" y="34"/>
                  </a:lnTo>
                  <a:lnTo>
                    <a:pt x="34" y="36"/>
                  </a:lnTo>
                  <a:lnTo>
                    <a:pt x="222" y="233"/>
                  </a:lnTo>
                  <a:lnTo>
                    <a:pt x="242" y="243"/>
                  </a:lnTo>
                  <a:lnTo>
                    <a:pt x="244" y="243"/>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7" name="未知"/>
            <p:cNvSpPr>
              <a:spLocks/>
            </p:cNvSpPr>
            <p:nvPr/>
          </p:nvSpPr>
          <p:spPr bwMode="auto">
            <a:xfrm>
              <a:off x="1492" y="619"/>
              <a:ext cx="105" cy="104"/>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1"/>
                  </a:moveTo>
                  <a:lnTo>
                    <a:pt x="232" y="239"/>
                  </a:lnTo>
                  <a:lnTo>
                    <a:pt x="232" y="238"/>
                  </a:lnTo>
                  <a:lnTo>
                    <a:pt x="261" y="262"/>
                  </a:lnTo>
                  <a:lnTo>
                    <a:pt x="232" y="238"/>
                  </a:lnTo>
                  <a:lnTo>
                    <a:pt x="232" y="236"/>
                  </a:lnTo>
                  <a:lnTo>
                    <a:pt x="43" y="39"/>
                  </a:lnTo>
                  <a:lnTo>
                    <a:pt x="23" y="29"/>
                  </a:lnTo>
                  <a:lnTo>
                    <a:pt x="22" y="29"/>
                  </a:lnTo>
                  <a:lnTo>
                    <a:pt x="20" y="29"/>
                  </a:lnTo>
                  <a:lnTo>
                    <a:pt x="19" y="30"/>
                  </a:lnTo>
                  <a:lnTo>
                    <a:pt x="0" y="0"/>
                  </a:lnTo>
                  <a:lnTo>
                    <a:pt x="19" y="30"/>
                  </a:lnTo>
                  <a:lnTo>
                    <a:pt x="232" y="242"/>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8" name="未知"/>
            <p:cNvSpPr>
              <a:spLocks/>
            </p:cNvSpPr>
            <p:nvPr/>
          </p:nvSpPr>
          <p:spPr bwMode="auto">
            <a:xfrm>
              <a:off x="1495" y="630"/>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220" y="220"/>
                  </a:moveTo>
                  <a:lnTo>
                    <a:pt x="224" y="209"/>
                  </a:lnTo>
                  <a:lnTo>
                    <a:pt x="224" y="207"/>
                  </a:lnTo>
                  <a:lnTo>
                    <a:pt x="35" y="10"/>
                  </a:lnTo>
                  <a:lnTo>
                    <a:pt x="15" y="0"/>
                  </a:lnTo>
                  <a:lnTo>
                    <a:pt x="14" y="0"/>
                  </a:lnTo>
                  <a:lnTo>
                    <a:pt x="0" y="15"/>
                  </a:lnTo>
                  <a:lnTo>
                    <a:pt x="1" y="17"/>
                  </a:lnTo>
                  <a:lnTo>
                    <a:pt x="189" y="214"/>
                  </a:lnTo>
                  <a:lnTo>
                    <a:pt x="209" y="224"/>
                  </a:lnTo>
                  <a:lnTo>
                    <a:pt x="211" y="224"/>
                  </a:lnTo>
                  <a:lnTo>
                    <a:pt x="220" y="22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9" name="未知"/>
            <p:cNvSpPr>
              <a:spLocks/>
            </p:cNvSpPr>
            <p:nvPr/>
          </p:nvSpPr>
          <p:spPr bwMode="auto">
            <a:xfrm>
              <a:off x="1537" y="66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0" name="未知"/>
            <p:cNvSpPr>
              <a:spLocks/>
            </p:cNvSpPr>
            <p:nvPr/>
          </p:nvSpPr>
          <p:spPr bwMode="auto">
            <a:xfrm>
              <a:off x="1536" y="66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1" name="未知"/>
            <p:cNvSpPr>
              <a:spLocks/>
            </p:cNvSpPr>
            <p:nvPr/>
          </p:nvSpPr>
          <p:spPr bwMode="auto">
            <a:xfrm>
              <a:off x="1557" y="68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2" name="未知"/>
            <p:cNvSpPr>
              <a:spLocks/>
            </p:cNvSpPr>
            <p:nvPr/>
          </p:nvSpPr>
          <p:spPr bwMode="auto">
            <a:xfrm>
              <a:off x="1556" y="68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3" name="未知"/>
            <p:cNvSpPr>
              <a:spLocks/>
            </p:cNvSpPr>
            <p:nvPr/>
          </p:nvSpPr>
          <p:spPr bwMode="auto">
            <a:xfrm>
              <a:off x="1567" y="69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4" name="未知"/>
            <p:cNvSpPr>
              <a:spLocks/>
            </p:cNvSpPr>
            <p:nvPr/>
          </p:nvSpPr>
          <p:spPr bwMode="auto">
            <a:xfrm>
              <a:off x="1566" y="692"/>
              <a:ext cx="3" cy="23"/>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5" name="未知"/>
            <p:cNvSpPr>
              <a:spLocks/>
            </p:cNvSpPr>
            <p:nvPr/>
          </p:nvSpPr>
          <p:spPr bwMode="auto">
            <a:xfrm>
              <a:off x="1547" y="672"/>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6" name="未知"/>
            <p:cNvSpPr>
              <a:spLocks/>
            </p:cNvSpPr>
            <p:nvPr/>
          </p:nvSpPr>
          <p:spPr bwMode="auto">
            <a:xfrm>
              <a:off x="1546" y="672"/>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7" name="未知"/>
            <p:cNvSpPr>
              <a:spLocks/>
            </p:cNvSpPr>
            <p:nvPr/>
          </p:nvSpPr>
          <p:spPr bwMode="auto">
            <a:xfrm>
              <a:off x="1528" y="653"/>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8" name="未知"/>
            <p:cNvSpPr>
              <a:spLocks/>
            </p:cNvSpPr>
            <p:nvPr/>
          </p:nvSpPr>
          <p:spPr bwMode="auto">
            <a:xfrm>
              <a:off x="1527" y="653"/>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 name="未知"/>
            <p:cNvSpPr>
              <a:spLocks/>
            </p:cNvSpPr>
            <p:nvPr/>
          </p:nvSpPr>
          <p:spPr bwMode="auto">
            <a:xfrm>
              <a:off x="1528" y="690"/>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7"/>
                  </a:moveTo>
                  <a:lnTo>
                    <a:pt x="592" y="512"/>
                  </a:lnTo>
                  <a:lnTo>
                    <a:pt x="594" y="490"/>
                  </a:lnTo>
                  <a:lnTo>
                    <a:pt x="627" y="627"/>
                  </a:lnTo>
                  <a:lnTo>
                    <a:pt x="594" y="490"/>
                  </a:lnTo>
                  <a:lnTo>
                    <a:pt x="594" y="487"/>
                  </a:lnTo>
                  <a:lnTo>
                    <a:pt x="179" y="67"/>
                  </a:lnTo>
                  <a:lnTo>
                    <a:pt x="129" y="32"/>
                  </a:lnTo>
                  <a:lnTo>
                    <a:pt x="127" y="32"/>
                  </a:lnTo>
                  <a:lnTo>
                    <a:pt x="80" y="72"/>
                  </a:lnTo>
                  <a:lnTo>
                    <a:pt x="79" y="82"/>
                  </a:lnTo>
                  <a:lnTo>
                    <a:pt x="0" y="0"/>
                  </a:lnTo>
                  <a:lnTo>
                    <a:pt x="79" y="82"/>
                  </a:lnTo>
                  <a:lnTo>
                    <a:pt x="79" y="85"/>
                  </a:lnTo>
                  <a:lnTo>
                    <a:pt x="499" y="534"/>
                  </a:lnTo>
                  <a:lnTo>
                    <a:pt x="537" y="547"/>
                  </a:lnTo>
                  <a:lnTo>
                    <a:pt x="541" y="547"/>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 name="未知"/>
            <p:cNvSpPr>
              <a:spLocks/>
            </p:cNvSpPr>
            <p:nvPr/>
          </p:nvSpPr>
          <p:spPr bwMode="auto">
            <a:xfrm>
              <a:off x="1573" y="671"/>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81" y="528"/>
                  </a:moveTo>
                  <a:lnTo>
                    <a:pt x="67" y="115"/>
                  </a:lnTo>
                  <a:lnTo>
                    <a:pt x="0" y="0"/>
                  </a:lnTo>
                  <a:lnTo>
                    <a:pt x="67" y="115"/>
                  </a:lnTo>
                  <a:lnTo>
                    <a:pt x="481" y="529"/>
                  </a:lnTo>
                  <a:lnTo>
                    <a:pt x="563" y="563"/>
                  </a:lnTo>
                  <a:lnTo>
                    <a:pt x="481" y="529"/>
                  </a:lnTo>
                  <a:lnTo>
                    <a:pt x="481"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 name="未知"/>
            <p:cNvSpPr>
              <a:spLocks/>
            </p:cNvSpPr>
            <p:nvPr/>
          </p:nvSpPr>
          <p:spPr bwMode="auto">
            <a:xfrm>
              <a:off x="1491" y="676"/>
              <a:ext cx="102"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4" y="124"/>
                  </a:moveTo>
                  <a:lnTo>
                    <a:pt x="234" y="97"/>
                  </a:lnTo>
                  <a:lnTo>
                    <a:pt x="253" y="253"/>
                  </a:lnTo>
                  <a:lnTo>
                    <a:pt x="234" y="97"/>
                  </a:lnTo>
                  <a:lnTo>
                    <a:pt x="158" y="21"/>
                  </a:lnTo>
                  <a:lnTo>
                    <a:pt x="21" y="152"/>
                  </a:lnTo>
                  <a:lnTo>
                    <a:pt x="0" y="0"/>
                  </a:lnTo>
                  <a:lnTo>
                    <a:pt x="21" y="152"/>
                  </a:lnTo>
                  <a:lnTo>
                    <a:pt x="48" y="170"/>
                  </a:lnTo>
                  <a:lnTo>
                    <a:pt x="144"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2" name="未知"/>
            <p:cNvSpPr>
              <a:spLocks/>
            </p:cNvSpPr>
            <p:nvPr/>
          </p:nvSpPr>
          <p:spPr bwMode="auto">
            <a:xfrm>
              <a:off x="1546" y="653"/>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1" y="80"/>
                  </a:lnTo>
                  <a:lnTo>
                    <a:pt x="0" y="0"/>
                  </a:lnTo>
                  <a:lnTo>
                    <a:pt x="21" y="80"/>
                  </a:lnTo>
                  <a:lnTo>
                    <a:pt x="97" y="156"/>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3" name="未知"/>
            <p:cNvSpPr>
              <a:spLocks/>
            </p:cNvSpPr>
            <p:nvPr/>
          </p:nvSpPr>
          <p:spPr bwMode="auto">
            <a:xfrm>
              <a:off x="1500" y="675"/>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6"/>
                  </a:lnTo>
                  <a:lnTo>
                    <a:pt x="164" y="0"/>
                  </a:lnTo>
                  <a:lnTo>
                    <a:pt x="226"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4" name="未知"/>
            <p:cNvSpPr>
              <a:spLocks/>
            </p:cNvSpPr>
            <p:nvPr/>
          </p:nvSpPr>
          <p:spPr bwMode="auto">
            <a:xfrm>
              <a:off x="1444" y="680"/>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6"/>
                  </a:moveTo>
                  <a:lnTo>
                    <a:pt x="15" y="15"/>
                  </a:lnTo>
                  <a:lnTo>
                    <a:pt x="0" y="0"/>
                  </a:lnTo>
                  <a:lnTo>
                    <a:pt x="1" y="1"/>
                  </a:lnTo>
                  <a:lnTo>
                    <a:pt x="14" y="17"/>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5" name="未知"/>
            <p:cNvSpPr>
              <a:spLocks/>
            </p:cNvSpPr>
            <p:nvPr/>
          </p:nvSpPr>
          <p:spPr bwMode="auto">
            <a:xfrm>
              <a:off x="1421" y="603"/>
              <a:ext cx="112" cy="112"/>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w 278"/>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8" h="279">
                  <a:moveTo>
                    <a:pt x="72" y="206"/>
                  </a:moveTo>
                  <a:lnTo>
                    <a:pt x="114" y="160"/>
                  </a:lnTo>
                  <a:lnTo>
                    <a:pt x="164" y="116"/>
                  </a:lnTo>
                  <a:lnTo>
                    <a:pt x="180" y="108"/>
                  </a:lnTo>
                  <a:lnTo>
                    <a:pt x="230" y="157"/>
                  </a:lnTo>
                  <a:lnTo>
                    <a:pt x="260" y="126"/>
                  </a:lnTo>
                  <a:lnTo>
                    <a:pt x="278" y="279"/>
                  </a:lnTo>
                  <a:lnTo>
                    <a:pt x="260" y="126"/>
                  </a:lnTo>
                  <a:lnTo>
                    <a:pt x="164" y="29"/>
                  </a:lnTo>
                  <a:lnTo>
                    <a:pt x="156" y="35"/>
                  </a:lnTo>
                  <a:lnTo>
                    <a:pt x="146" y="43"/>
                  </a:lnTo>
                  <a:lnTo>
                    <a:pt x="102" y="88"/>
                  </a:lnTo>
                  <a:lnTo>
                    <a:pt x="63" y="141"/>
                  </a:lnTo>
                  <a:lnTo>
                    <a:pt x="49" y="176"/>
                  </a:lnTo>
                  <a:lnTo>
                    <a:pt x="0" y="0"/>
                  </a:lnTo>
                  <a:lnTo>
                    <a:pt x="49" y="176"/>
                  </a:lnTo>
                  <a:lnTo>
                    <a:pt x="49" y="178"/>
                  </a:lnTo>
                  <a:lnTo>
                    <a:pt x="71" y="207"/>
                  </a:lnTo>
                  <a:lnTo>
                    <a:pt x="72" y="206"/>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6" name="未知"/>
            <p:cNvSpPr>
              <a:spLocks/>
            </p:cNvSpPr>
            <p:nvPr/>
          </p:nvSpPr>
          <p:spPr bwMode="auto">
            <a:xfrm>
              <a:off x="1475" y="580"/>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50" y="75"/>
                  </a:lnTo>
                  <a:lnTo>
                    <a:pt x="40" y="80"/>
                  </a:lnTo>
                  <a:lnTo>
                    <a:pt x="30" y="86"/>
                  </a:lnTo>
                  <a:lnTo>
                    <a:pt x="29" y="87"/>
                  </a:lnTo>
                  <a:lnTo>
                    <a:pt x="0" y="0"/>
                  </a:lnTo>
                  <a:lnTo>
                    <a:pt x="29" y="87"/>
                  </a:lnTo>
                  <a:lnTo>
                    <a:pt x="125" y="184"/>
                  </a:lnTo>
                  <a:lnTo>
                    <a:pt x="147"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7" name="未知"/>
            <p:cNvSpPr>
              <a:spLocks/>
            </p:cNvSpPr>
            <p:nvPr/>
          </p:nvSpPr>
          <p:spPr bwMode="auto">
            <a:xfrm>
              <a:off x="1441" y="607"/>
              <a:ext cx="93" cy="80"/>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 y="198"/>
                  </a:moveTo>
                  <a:lnTo>
                    <a:pt x="0" y="165"/>
                  </a:lnTo>
                  <a:lnTo>
                    <a:pt x="0" y="164"/>
                  </a:lnTo>
                  <a:lnTo>
                    <a:pt x="31" y="105"/>
                  </a:lnTo>
                  <a:lnTo>
                    <a:pt x="70" y="58"/>
                  </a:lnTo>
                  <a:lnTo>
                    <a:pt x="116" y="17"/>
                  </a:lnTo>
                  <a:lnTo>
                    <a:pt x="154" y="0"/>
                  </a:lnTo>
                  <a:lnTo>
                    <a:pt x="162" y="0"/>
                  </a:lnTo>
                  <a:lnTo>
                    <a:pt x="213" y="44"/>
                  </a:lnTo>
                  <a:lnTo>
                    <a:pt x="233" y="91"/>
                  </a:lnTo>
                  <a:lnTo>
                    <a:pt x="181" y="146"/>
                  </a:lnTo>
                  <a:lnTo>
                    <a:pt x="131" y="97"/>
                  </a:lnTo>
                  <a:lnTo>
                    <a:pt x="127" y="98"/>
                  </a:lnTo>
                  <a:lnTo>
                    <a:pt x="72" y="141"/>
                  </a:lnTo>
                  <a:lnTo>
                    <a:pt x="30" y="188"/>
                  </a:lnTo>
                  <a:lnTo>
                    <a:pt x="21" y="19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8" name="未知"/>
            <p:cNvSpPr>
              <a:spLocks/>
            </p:cNvSpPr>
            <p:nvPr/>
          </p:nvSpPr>
          <p:spPr bwMode="auto">
            <a:xfrm>
              <a:off x="1534" y="685"/>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8"/>
                  </a:moveTo>
                  <a:lnTo>
                    <a:pt x="135" y="75"/>
                  </a:lnTo>
                  <a:lnTo>
                    <a:pt x="143" y="57"/>
                  </a:lnTo>
                  <a:lnTo>
                    <a:pt x="174" y="174"/>
                  </a:lnTo>
                  <a:lnTo>
                    <a:pt x="143" y="57"/>
                  </a:lnTo>
                  <a:lnTo>
                    <a:pt x="143" y="55"/>
                  </a:lnTo>
                  <a:lnTo>
                    <a:pt x="117" y="31"/>
                  </a:lnTo>
                  <a:lnTo>
                    <a:pt x="115" y="31"/>
                  </a:lnTo>
                  <a:lnTo>
                    <a:pt x="54" y="83"/>
                  </a:lnTo>
                  <a:lnTo>
                    <a:pt x="46" y="102"/>
                  </a:lnTo>
                  <a:lnTo>
                    <a:pt x="0" y="0"/>
                  </a:lnTo>
                  <a:lnTo>
                    <a:pt x="46" y="102"/>
                  </a:lnTo>
                  <a:lnTo>
                    <a:pt x="47" y="104"/>
                  </a:lnTo>
                  <a:lnTo>
                    <a:pt x="72" y="128"/>
                  </a:lnTo>
                  <a:lnTo>
                    <a:pt x="74"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9" name="未知"/>
            <p:cNvSpPr>
              <a:spLocks/>
            </p:cNvSpPr>
            <p:nvPr/>
          </p:nvSpPr>
          <p:spPr bwMode="auto">
            <a:xfrm>
              <a:off x="1731" y="876"/>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3" y="1"/>
                  </a:moveTo>
                  <a:lnTo>
                    <a:pt x="42" y="22"/>
                  </a:lnTo>
                  <a:lnTo>
                    <a:pt x="42" y="23"/>
                  </a:lnTo>
                  <a:lnTo>
                    <a:pt x="20" y="42"/>
                  </a:lnTo>
                  <a:lnTo>
                    <a:pt x="19" y="42"/>
                  </a:lnTo>
                  <a:lnTo>
                    <a:pt x="0" y="21"/>
                  </a:lnTo>
                  <a:lnTo>
                    <a:pt x="0" y="19"/>
                  </a:lnTo>
                  <a:lnTo>
                    <a:pt x="21" y="0"/>
                  </a:lnTo>
                  <a:lnTo>
                    <a:pt x="2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0" name="未知"/>
            <p:cNvSpPr>
              <a:spLocks/>
            </p:cNvSpPr>
            <p:nvPr/>
          </p:nvSpPr>
          <p:spPr bwMode="auto">
            <a:xfrm>
              <a:off x="1731" y="876"/>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1"/>
                  </a:lnTo>
                  <a:lnTo>
                    <a:pt x="0" y="19"/>
                  </a:lnTo>
                  <a:lnTo>
                    <a:pt x="21" y="0"/>
                  </a:lnTo>
                  <a:lnTo>
                    <a:pt x="23" y="1"/>
                  </a:lnTo>
                  <a:lnTo>
                    <a:pt x="42" y="22"/>
                  </a:lnTo>
                  <a:lnTo>
                    <a:pt x="42"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1" name="未知"/>
            <p:cNvSpPr>
              <a:spLocks/>
            </p:cNvSpPr>
            <p:nvPr/>
          </p:nvSpPr>
          <p:spPr bwMode="auto">
            <a:xfrm>
              <a:off x="1064"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4"/>
                  </a:moveTo>
                  <a:lnTo>
                    <a:pt x="43" y="52"/>
                  </a:lnTo>
                  <a:lnTo>
                    <a:pt x="0" y="9"/>
                  </a:lnTo>
                  <a:lnTo>
                    <a:pt x="9" y="0"/>
                  </a:lnTo>
                  <a:lnTo>
                    <a:pt x="52" y="44"/>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2" name="未知"/>
            <p:cNvSpPr>
              <a:spLocks/>
            </p:cNvSpPr>
            <p:nvPr/>
          </p:nvSpPr>
          <p:spPr bwMode="auto">
            <a:xfrm>
              <a:off x="1064"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4"/>
                  </a:lnTo>
                  <a:lnTo>
                    <a:pt x="9" y="0"/>
                  </a:lnTo>
                  <a:lnTo>
                    <a:pt x="0" y="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3" name="Rectangle 343"/>
            <p:cNvSpPr>
              <a:spLocks noChangeArrowheads="1"/>
            </p:cNvSpPr>
            <p:nvPr/>
          </p:nvSpPr>
          <p:spPr bwMode="auto">
            <a:xfrm>
              <a:off x="1069" y="1112"/>
              <a:ext cx="25"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4" name="Rectangle 344"/>
            <p:cNvSpPr>
              <a:spLocks/>
            </p:cNvSpPr>
            <p:nvPr/>
          </p:nvSpPr>
          <p:spPr bwMode="auto">
            <a:xfrm>
              <a:off x="1069" y="1112"/>
              <a:ext cx="25"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5" name="未知"/>
            <p:cNvSpPr>
              <a:spLocks/>
            </p:cNvSpPr>
            <p:nvPr/>
          </p:nvSpPr>
          <p:spPr bwMode="auto">
            <a:xfrm>
              <a:off x="1064" y="108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36" name="未知"/>
            <p:cNvSpPr>
              <a:spLocks/>
            </p:cNvSpPr>
            <p:nvPr/>
          </p:nvSpPr>
          <p:spPr bwMode="auto">
            <a:xfrm>
              <a:off x="1064" y="1088"/>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9" y="52"/>
                  </a:moveTo>
                  <a:lnTo>
                    <a:pt x="52" y="9"/>
                  </a:lnTo>
                  <a:lnTo>
                    <a:pt x="43" y="0"/>
                  </a:lnTo>
                  <a:lnTo>
                    <a:pt x="0" y="43"/>
                  </a:lnTo>
                  <a:lnTo>
                    <a:pt x="9" y="5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7" name="Rectangle 347"/>
            <p:cNvSpPr>
              <a:spLocks noChangeArrowheads="1"/>
            </p:cNvSpPr>
            <p:nvPr/>
          </p:nvSpPr>
          <p:spPr bwMode="auto">
            <a:xfrm>
              <a:off x="1055" y="1079"/>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8" name="Rectangle 348"/>
            <p:cNvSpPr>
              <a:spLocks/>
            </p:cNvSpPr>
            <p:nvPr/>
          </p:nvSpPr>
          <p:spPr bwMode="auto">
            <a:xfrm>
              <a:off x="1055" y="1079"/>
              <a:ext cx="6" cy="2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39" name="Rectangle 349"/>
            <p:cNvSpPr>
              <a:spLocks noChangeArrowheads="1"/>
            </p:cNvSpPr>
            <p:nvPr/>
          </p:nvSpPr>
          <p:spPr bwMode="auto">
            <a:xfrm>
              <a:off x="1021" y="1112"/>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0" name="Rectangle 350"/>
            <p:cNvSpPr>
              <a:spLocks/>
            </p:cNvSpPr>
            <p:nvPr/>
          </p:nvSpPr>
          <p:spPr bwMode="auto">
            <a:xfrm>
              <a:off x="1021" y="1112"/>
              <a:ext cx="24"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1" name="未知"/>
            <p:cNvSpPr>
              <a:spLocks/>
            </p:cNvSpPr>
            <p:nvPr/>
          </p:nvSpPr>
          <p:spPr bwMode="auto">
            <a:xfrm>
              <a:off x="1030"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4"/>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2" name="未知"/>
            <p:cNvSpPr>
              <a:spLocks/>
            </p:cNvSpPr>
            <p:nvPr/>
          </p:nvSpPr>
          <p:spPr bwMode="auto">
            <a:xfrm>
              <a:off x="1030" y="1122"/>
              <a:ext cx="21"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4"/>
                  </a:lnTo>
                  <a:lnTo>
                    <a:pt x="9" y="52"/>
                  </a:lnTo>
                  <a:lnTo>
                    <a:pt x="52" y="9"/>
                  </a:lnTo>
                  <a:lnTo>
                    <a:pt x="43"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3" name="Rectangle 353"/>
            <p:cNvSpPr>
              <a:spLocks noChangeArrowheads="1"/>
            </p:cNvSpPr>
            <p:nvPr/>
          </p:nvSpPr>
          <p:spPr bwMode="auto">
            <a:xfrm>
              <a:off x="1055" y="1127"/>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4" name="Rectangle 354"/>
            <p:cNvSpPr>
              <a:spLocks/>
            </p:cNvSpPr>
            <p:nvPr/>
          </p:nvSpPr>
          <p:spPr bwMode="auto">
            <a:xfrm>
              <a:off x="1055" y="1127"/>
              <a:ext cx="6" cy="2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45" name="未知"/>
            <p:cNvSpPr>
              <a:spLocks/>
            </p:cNvSpPr>
            <p:nvPr/>
          </p:nvSpPr>
          <p:spPr bwMode="auto">
            <a:xfrm>
              <a:off x="1030" y="1088"/>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43" y="51"/>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6" name="未知"/>
            <p:cNvSpPr>
              <a:spLocks/>
            </p:cNvSpPr>
            <p:nvPr/>
          </p:nvSpPr>
          <p:spPr bwMode="auto">
            <a:xfrm>
              <a:off x="1030" y="1088"/>
              <a:ext cx="21" cy="20"/>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2" y="43"/>
                  </a:moveTo>
                  <a:lnTo>
                    <a:pt x="9" y="0"/>
                  </a:lnTo>
                  <a:lnTo>
                    <a:pt x="0" y="9"/>
                  </a:lnTo>
                  <a:lnTo>
                    <a:pt x="43" y="51"/>
                  </a:lnTo>
                  <a:lnTo>
                    <a:pt x="52" y="4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7" name="未知"/>
            <p:cNvSpPr>
              <a:spLocks/>
            </p:cNvSpPr>
            <p:nvPr/>
          </p:nvSpPr>
          <p:spPr bwMode="auto">
            <a:xfrm>
              <a:off x="1034" y="1147"/>
              <a:ext cx="47"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6" h="19">
                  <a:moveTo>
                    <a:pt x="58" y="19"/>
                  </a:moveTo>
                  <a:lnTo>
                    <a:pt x="54" y="19"/>
                  </a:lnTo>
                  <a:lnTo>
                    <a:pt x="50" y="19"/>
                  </a:lnTo>
                  <a:lnTo>
                    <a:pt x="46" y="19"/>
                  </a:lnTo>
                  <a:lnTo>
                    <a:pt x="43" y="18"/>
                  </a:lnTo>
                  <a:lnTo>
                    <a:pt x="39" y="17"/>
                  </a:lnTo>
                  <a:lnTo>
                    <a:pt x="35" y="17"/>
                  </a:lnTo>
                  <a:lnTo>
                    <a:pt x="31" y="16"/>
                  </a:lnTo>
                  <a:lnTo>
                    <a:pt x="28" y="14"/>
                  </a:lnTo>
                  <a:lnTo>
                    <a:pt x="24" y="13"/>
                  </a:lnTo>
                  <a:lnTo>
                    <a:pt x="0" y="1"/>
                  </a:lnTo>
                  <a:lnTo>
                    <a:pt x="0" y="0"/>
                  </a:lnTo>
                  <a:lnTo>
                    <a:pt x="116" y="0"/>
                  </a:lnTo>
                  <a:lnTo>
                    <a:pt x="116" y="1"/>
                  </a:lnTo>
                  <a:lnTo>
                    <a:pt x="113" y="3"/>
                  </a:lnTo>
                  <a:lnTo>
                    <a:pt x="92" y="13"/>
                  </a:lnTo>
                  <a:lnTo>
                    <a:pt x="89" y="14"/>
                  </a:lnTo>
                  <a:lnTo>
                    <a:pt x="74" y="18"/>
                  </a:lnTo>
                  <a:lnTo>
                    <a:pt x="70" y="19"/>
                  </a:lnTo>
                  <a:lnTo>
                    <a:pt x="66" y="19"/>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8" name="未知"/>
            <p:cNvSpPr>
              <a:spLocks/>
            </p:cNvSpPr>
            <p:nvPr/>
          </p:nvSpPr>
          <p:spPr bwMode="auto">
            <a:xfrm>
              <a:off x="1018" y="1083"/>
              <a:ext cx="39" cy="64"/>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w 98"/>
                <a:gd name="T89" fmla="*/ 0 h 159"/>
                <a:gd name="T90" fmla="*/ 0 w 98"/>
                <a:gd name="T91" fmla="*/ 0 h 159"/>
                <a:gd name="T92" fmla="*/ 0 w 98"/>
                <a:gd name="T93" fmla="*/ 0 h 159"/>
                <a:gd name="T94" fmla="*/ 0 w 98"/>
                <a:gd name="T95" fmla="*/ 0 h 159"/>
                <a:gd name="T96" fmla="*/ 0 w 98"/>
                <a:gd name="T97" fmla="*/ 0 h 159"/>
                <a:gd name="T98" fmla="*/ 0 w 98"/>
                <a:gd name="T99" fmla="*/ 0 h 159"/>
                <a:gd name="T100" fmla="*/ 0 w 98"/>
                <a:gd name="T101" fmla="*/ 0 h 159"/>
                <a:gd name="T102" fmla="*/ 0 w 98"/>
                <a:gd name="T103" fmla="*/ 0 h 159"/>
                <a:gd name="T104" fmla="*/ 0 w 98"/>
                <a:gd name="T105" fmla="*/ 0 h 159"/>
                <a:gd name="T106" fmla="*/ 0 w 98"/>
                <a:gd name="T107" fmla="*/ 0 h 159"/>
                <a:gd name="T108" fmla="*/ 0 w 98"/>
                <a:gd name="T109" fmla="*/ 0 h 159"/>
                <a:gd name="T110" fmla="*/ 0 w 98"/>
                <a:gd name="T111" fmla="*/ 0 h 159"/>
                <a:gd name="T112" fmla="*/ 0 w 98"/>
                <a:gd name="T113" fmla="*/ 0 h 159"/>
                <a:gd name="T114" fmla="*/ 0 w 98"/>
                <a:gd name="T115" fmla="*/ 0 h 159"/>
                <a:gd name="T116" fmla="*/ 0 w 98"/>
                <a:gd name="T117" fmla="*/ 0 h 15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8" h="159">
                  <a:moveTo>
                    <a:pt x="40" y="159"/>
                  </a:moveTo>
                  <a:lnTo>
                    <a:pt x="40" y="159"/>
                  </a:lnTo>
                  <a:lnTo>
                    <a:pt x="39" y="159"/>
                  </a:lnTo>
                  <a:lnTo>
                    <a:pt x="39" y="158"/>
                  </a:lnTo>
                  <a:lnTo>
                    <a:pt x="38" y="158"/>
                  </a:lnTo>
                  <a:lnTo>
                    <a:pt x="37" y="157"/>
                  </a:lnTo>
                  <a:lnTo>
                    <a:pt x="36" y="156"/>
                  </a:lnTo>
                  <a:lnTo>
                    <a:pt x="35" y="156"/>
                  </a:lnTo>
                  <a:lnTo>
                    <a:pt x="34" y="155"/>
                  </a:lnTo>
                  <a:lnTo>
                    <a:pt x="34" y="154"/>
                  </a:lnTo>
                  <a:lnTo>
                    <a:pt x="33" y="153"/>
                  </a:lnTo>
                  <a:lnTo>
                    <a:pt x="27" y="148"/>
                  </a:lnTo>
                  <a:lnTo>
                    <a:pt x="25" y="146"/>
                  </a:lnTo>
                  <a:lnTo>
                    <a:pt x="24" y="144"/>
                  </a:lnTo>
                  <a:lnTo>
                    <a:pt x="23" y="143"/>
                  </a:lnTo>
                  <a:lnTo>
                    <a:pt x="22" y="142"/>
                  </a:lnTo>
                  <a:lnTo>
                    <a:pt x="20" y="140"/>
                  </a:lnTo>
                  <a:lnTo>
                    <a:pt x="19" y="138"/>
                  </a:lnTo>
                  <a:lnTo>
                    <a:pt x="18" y="137"/>
                  </a:lnTo>
                  <a:lnTo>
                    <a:pt x="17" y="136"/>
                  </a:lnTo>
                  <a:lnTo>
                    <a:pt x="11" y="126"/>
                  </a:lnTo>
                  <a:lnTo>
                    <a:pt x="10" y="124"/>
                  </a:lnTo>
                  <a:lnTo>
                    <a:pt x="9" y="121"/>
                  </a:lnTo>
                  <a:lnTo>
                    <a:pt x="8" y="119"/>
                  </a:lnTo>
                  <a:lnTo>
                    <a:pt x="7" y="117"/>
                  </a:lnTo>
                  <a:lnTo>
                    <a:pt x="3" y="104"/>
                  </a:lnTo>
                  <a:lnTo>
                    <a:pt x="2" y="102"/>
                  </a:lnTo>
                  <a:lnTo>
                    <a:pt x="2" y="101"/>
                  </a:lnTo>
                  <a:lnTo>
                    <a:pt x="1" y="98"/>
                  </a:lnTo>
                  <a:lnTo>
                    <a:pt x="1" y="95"/>
                  </a:lnTo>
                  <a:lnTo>
                    <a:pt x="0" y="92"/>
                  </a:lnTo>
                  <a:lnTo>
                    <a:pt x="0" y="89"/>
                  </a:lnTo>
                  <a:lnTo>
                    <a:pt x="0" y="87"/>
                  </a:lnTo>
                  <a:lnTo>
                    <a:pt x="0" y="86"/>
                  </a:lnTo>
                  <a:lnTo>
                    <a:pt x="0" y="83"/>
                  </a:lnTo>
                  <a:lnTo>
                    <a:pt x="0" y="80"/>
                  </a:lnTo>
                  <a:lnTo>
                    <a:pt x="0" y="77"/>
                  </a:lnTo>
                  <a:lnTo>
                    <a:pt x="0" y="73"/>
                  </a:lnTo>
                  <a:lnTo>
                    <a:pt x="0" y="72"/>
                  </a:lnTo>
                  <a:lnTo>
                    <a:pt x="0" y="70"/>
                  </a:lnTo>
                  <a:lnTo>
                    <a:pt x="0" y="67"/>
                  </a:lnTo>
                  <a:lnTo>
                    <a:pt x="1" y="65"/>
                  </a:lnTo>
                  <a:lnTo>
                    <a:pt x="1" y="64"/>
                  </a:lnTo>
                  <a:lnTo>
                    <a:pt x="1" y="61"/>
                  </a:lnTo>
                  <a:lnTo>
                    <a:pt x="2" y="58"/>
                  </a:lnTo>
                  <a:lnTo>
                    <a:pt x="2" y="57"/>
                  </a:lnTo>
                  <a:lnTo>
                    <a:pt x="3" y="55"/>
                  </a:lnTo>
                  <a:lnTo>
                    <a:pt x="4" y="52"/>
                  </a:lnTo>
                  <a:lnTo>
                    <a:pt x="4" y="50"/>
                  </a:lnTo>
                  <a:lnTo>
                    <a:pt x="4" y="49"/>
                  </a:lnTo>
                  <a:lnTo>
                    <a:pt x="5" y="46"/>
                  </a:lnTo>
                  <a:lnTo>
                    <a:pt x="6" y="44"/>
                  </a:lnTo>
                  <a:lnTo>
                    <a:pt x="7" y="43"/>
                  </a:lnTo>
                  <a:lnTo>
                    <a:pt x="8" y="41"/>
                  </a:lnTo>
                  <a:lnTo>
                    <a:pt x="9" y="38"/>
                  </a:lnTo>
                  <a:lnTo>
                    <a:pt x="10" y="36"/>
                  </a:lnTo>
                  <a:lnTo>
                    <a:pt x="11" y="33"/>
                  </a:lnTo>
                  <a:lnTo>
                    <a:pt x="13" y="31"/>
                  </a:lnTo>
                  <a:lnTo>
                    <a:pt x="14" y="29"/>
                  </a:lnTo>
                  <a:lnTo>
                    <a:pt x="14" y="28"/>
                  </a:lnTo>
                  <a:lnTo>
                    <a:pt x="16" y="26"/>
                  </a:lnTo>
                  <a:lnTo>
                    <a:pt x="17" y="23"/>
                  </a:lnTo>
                  <a:lnTo>
                    <a:pt x="18" y="22"/>
                  </a:lnTo>
                  <a:lnTo>
                    <a:pt x="19" y="21"/>
                  </a:lnTo>
                  <a:lnTo>
                    <a:pt x="20" y="19"/>
                  </a:lnTo>
                  <a:lnTo>
                    <a:pt x="22" y="17"/>
                  </a:lnTo>
                  <a:lnTo>
                    <a:pt x="23" y="16"/>
                  </a:lnTo>
                  <a:lnTo>
                    <a:pt x="24" y="15"/>
                  </a:lnTo>
                  <a:lnTo>
                    <a:pt x="25" y="13"/>
                  </a:lnTo>
                  <a:lnTo>
                    <a:pt x="27" y="12"/>
                  </a:lnTo>
                  <a:lnTo>
                    <a:pt x="28" y="10"/>
                  </a:lnTo>
                  <a:lnTo>
                    <a:pt x="30" y="9"/>
                  </a:lnTo>
                  <a:lnTo>
                    <a:pt x="31" y="7"/>
                  </a:lnTo>
                  <a:lnTo>
                    <a:pt x="33" y="6"/>
                  </a:lnTo>
                  <a:lnTo>
                    <a:pt x="34" y="5"/>
                  </a:lnTo>
                  <a:lnTo>
                    <a:pt x="35" y="4"/>
                  </a:lnTo>
                  <a:lnTo>
                    <a:pt x="36" y="3"/>
                  </a:lnTo>
                  <a:lnTo>
                    <a:pt x="37" y="2"/>
                  </a:lnTo>
                  <a:lnTo>
                    <a:pt x="38" y="2"/>
                  </a:lnTo>
                  <a:lnTo>
                    <a:pt x="39" y="1"/>
                  </a:lnTo>
                  <a:lnTo>
                    <a:pt x="40" y="0"/>
                  </a:lnTo>
                  <a:lnTo>
                    <a:pt x="98" y="0"/>
                  </a:lnTo>
                  <a:lnTo>
                    <a:pt x="95" y="0"/>
                  </a:lnTo>
                  <a:lnTo>
                    <a:pt x="92" y="0"/>
                  </a:lnTo>
                  <a:lnTo>
                    <a:pt x="71" y="5"/>
                  </a:lnTo>
                  <a:lnTo>
                    <a:pt x="70" y="5"/>
                  </a:lnTo>
                  <a:lnTo>
                    <a:pt x="68" y="6"/>
                  </a:lnTo>
                  <a:lnTo>
                    <a:pt x="65" y="7"/>
                  </a:lnTo>
                  <a:lnTo>
                    <a:pt x="62" y="9"/>
                  </a:lnTo>
                  <a:lnTo>
                    <a:pt x="59" y="10"/>
                  </a:lnTo>
                  <a:lnTo>
                    <a:pt x="22" y="57"/>
                  </a:lnTo>
                  <a:lnTo>
                    <a:pt x="21" y="58"/>
                  </a:lnTo>
                  <a:lnTo>
                    <a:pt x="21" y="61"/>
                  </a:lnTo>
                  <a:lnTo>
                    <a:pt x="20" y="64"/>
                  </a:lnTo>
                  <a:lnTo>
                    <a:pt x="20" y="65"/>
                  </a:lnTo>
                  <a:lnTo>
                    <a:pt x="19" y="67"/>
                  </a:lnTo>
                  <a:lnTo>
                    <a:pt x="18" y="80"/>
                  </a:lnTo>
                  <a:lnTo>
                    <a:pt x="20" y="95"/>
                  </a:lnTo>
                  <a:lnTo>
                    <a:pt x="21" y="98"/>
                  </a:lnTo>
                  <a:lnTo>
                    <a:pt x="21" y="101"/>
                  </a:lnTo>
                  <a:lnTo>
                    <a:pt x="22" y="102"/>
                  </a:lnTo>
                  <a:lnTo>
                    <a:pt x="22" y="104"/>
                  </a:lnTo>
                  <a:lnTo>
                    <a:pt x="23" y="107"/>
                  </a:lnTo>
                  <a:lnTo>
                    <a:pt x="24" y="110"/>
                  </a:lnTo>
                  <a:lnTo>
                    <a:pt x="43" y="137"/>
                  </a:lnTo>
                  <a:lnTo>
                    <a:pt x="44" y="138"/>
                  </a:lnTo>
                  <a:lnTo>
                    <a:pt x="59" y="149"/>
                  </a:lnTo>
                  <a:lnTo>
                    <a:pt x="62" y="151"/>
                  </a:lnTo>
                  <a:lnTo>
                    <a:pt x="71" y="155"/>
                  </a:lnTo>
                  <a:lnTo>
                    <a:pt x="73" y="156"/>
                  </a:lnTo>
                  <a:lnTo>
                    <a:pt x="95" y="159"/>
                  </a:lnTo>
                  <a:lnTo>
                    <a:pt x="98" y="15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9" name="未知"/>
            <p:cNvSpPr>
              <a:spLocks/>
            </p:cNvSpPr>
            <p:nvPr/>
          </p:nvSpPr>
          <p:spPr bwMode="auto">
            <a:xfrm>
              <a:off x="1057" y="1083"/>
              <a:ext cx="40" cy="64"/>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w 99"/>
                <a:gd name="T87" fmla="*/ 0 h 159"/>
                <a:gd name="T88" fmla="*/ 0 w 99"/>
                <a:gd name="T89" fmla="*/ 0 h 1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9" h="159">
                  <a:moveTo>
                    <a:pt x="0" y="159"/>
                  </a:moveTo>
                  <a:lnTo>
                    <a:pt x="27" y="155"/>
                  </a:lnTo>
                  <a:lnTo>
                    <a:pt x="28" y="154"/>
                  </a:lnTo>
                  <a:lnTo>
                    <a:pt x="31" y="153"/>
                  </a:lnTo>
                  <a:lnTo>
                    <a:pt x="33" y="152"/>
                  </a:lnTo>
                  <a:lnTo>
                    <a:pt x="43" y="147"/>
                  </a:lnTo>
                  <a:lnTo>
                    <a:pt x="44" y="146"/>
                  </a:lnTo>
                  <a:lnTo>
                    <a:pt x="47" y="144"/>
                  </a:lnTo>
                  <a:lnTo>
                    <a:pt x="48" y="144"/>
                  </a:lnTo>
                  <a:lnTo>
                    <a:pt x="49" y="142"/>
                  </a:lnTo>
                  <a:lnTo>
                    <a:pt x="51" y="141"/>
                  </a:lnTo>
                  <a:lnTo>
                    <a:pt x="52" y="140"/>
                  </a:lnTo>
                  <a:lnTo>
                    <a:pt x="54" y="138"/>
                  </a:lnTo>
                  <a:lnTo>
                    <a:pt x="55" y="138"/>
                  </a:lnTo>
                  <a:lnTo>
                    <a:pt x="56" y="136"/>
                  </a:lnTo>
                  <a:lnTo>
                    <a:pt x="58" y="134"/>
                  </a:lnTo>
                  <a:lnTo>
                    <a:pt x="61" y="131"/>
                  </a:lnTo>
                  <a:lnTo>
                    <a:pt x="64" y="128"/>
                  </a:lnTo>
                  <a:lnTo>
                    <a:pt x="70" y="117"/>
                  </a:lnTo>
                  <a:lnTo>
                    <a:pt x="71" y="115"/>
                  </a:lnTo>
                  <a:lnTo>
                    <a:pt x="76" y="103"/>
                  </a:lnTo>
                  <a:lnTo>
                    <a:pt x="77" y="99"/>
                  </a:lnTo>
                  <a:lnTo>
                    <a:pt x="78" y="98"/>
                  </a:lnTo>
                  <a:lnTo>
                    <a:pt x="78" y="95"/>
                  </a:lnTo>
                  <a:lnTo>
                    <a:pt x="79" y="92"/>
                  </a:lnTo>
                  <a:lnTo>
                    <a:pt x="79" y="91"/>
                  </a:lnTo>
                  <a:lnTo>
                    <a:pt x="79" y="88"/>
                  </a:lnTo>
                  <a:lnTo>
                    <a:pt x="79" y="86"/>
                  </a:lnTo>
                  <a:lnTo>
                    <a:pt x="80" y="84"/>
                  </a:lnTo>
                  <a:lnTo>
                    <a:pt x="80" y="80"/>
                  </a:lnTo>
                  <a:lnTo>
                    <a:pt x="80" y="76"/>
                  </a:lnTo>
                  <a:lnTo>
                    <a:pt x="79" y="74"/>
                  </a:lnTo>
                  <a:lnTo>
                    <a:pt x="79" y="72"/>
                  </a:lnTo>
                  <a:lnTo>
                    <a:pt x="79" y="68"/>
                  </a:lnTo>
                  <a:lnTo>
                    <a:pt x="75" y="53"/>
                  </a:lnTo>
                  <a:lnTo>
                    <a:pt x="74" y="50"/>
                  </a:lnTo>
                  <a:lnTo>
                    <a:pt x="74" y="49"/>
                  </a:lnTo>
                  <a:lnTo>
                    <a:pt x="72" y="46"/>
                  </a:lnTo>
                  <a:lnTo>
                    <a:pt x="71" y="44"/>
                  </a:lnTo>
                  <a:lnTo>
                    <a:pt x="70" y="42"/>
                  </a:lnTo>
                  <a:lnTo>
                    <a:pt x="68" y="39"/>
                  </a:lnTo>
                  <a:lnTo>
                    <a:pt x="66" y="35"/>
                  </a:lnTo>
                  <a:lnTo>
                    <a:pt x="65" y="33"/>
                  </a:lnTo>
                  <a:lnTo>
                    <a:pt x="64" y="32"/>
                  </a:lnTo>
                  <a:lnTo>
                    <a:pt x="61" y="28"/>
                  </a:lnTo>
                  <a:lnTo>
                    <a:pt x="58" y="25"/>
                  </a:lnTo>
                  <a:lnTo>
                    <a:pt x="56" y="23"/>
                  </a:lnTo>
                  <a:lnTo>
                    <a:pt x="55" y="22"/>
                  </a:lnTo>
                  <a:lnTo>
                    <a:pt x="54" y="21"/>
                  </a:lnTo>
                  <a:lnTo>
                    <a:pt x="52" y="19"/>
                  </a:lnTo>
                  <a:lnTo>
                    <a:pt x="51" y="19"/>
                  </a:lnTo>
                  <a:lnTo>
                    <a:pt x="49" y="17"/>
                  </a:lnTo>
                  <a:lnTo>
                    <a:pt x="48" y="16"/>
                  </a:lnTo>
                  <a:lnTo>
                    <a:pt x="47" y="15"/>
                  </a:lnTo>
                  <a:lnTo>
                    <a:pt x="44" y="13"/>
                  </a:lnTo>
                  <a:lnTo>
                    <a:pt x="27" y="5"/>
                  </a:lnTo>
                  <a:lnTo>
                    <a:pt x="25" y="4"/>
                  </a:lnTo>
                  <a:lnTo>
                    <a:pt x="0" y="0"/>
                  </a:lnTo>
                  <a:lnTo>
                    <a:pt x="58" y="0"/>
                  </a:lnTo>
                  <a:lnTo>
                    <a:pt x="59" y="1"/>
                  </a:lnTo>
                  <a:lnTo>
                    <a:pt x="60" y="2"/>
                  </a:lnTo>
                  <a:lnTo>
                    <a:pt x="61" y="2"/>
                  </a:lnTo>
                  <a:lnTo>
                    <a:pt x="62" y="3"/>
                  </a:lnTo>
                  <a:lnTo>
                    <a:pt x="63" y="4"/>
                  </a:lnTo>
                  <a:lnTo>
                    <a:pt x="64" y="5"/>
                  </a:lnTo>
                  <a:lnTo>
                    <a:pt x="66" y="6"/>
                  </a:lnTo>
                  <a:lnTo>
                    <a:pt x="67" y="7"/>
                  </a:lnTo>
                  <a:lnTo>
                    <a:pt x="68" y="9"/>
                  </a:lnTo>
                  <a:lnTo>
                    <a:pt x="70" y="10"/>
                  </a:lnTo>
                  <a:lnTo>
                    <a:pt x="71" y="12"/>
                  </a:lnTo>
                  <a:lnTo>
                    <a:pt x="72" y="13"/>
                  </a:lnTo>
                  <a:lnTo>
                    <a:pt x="73" y="13"/>
                  </a:lnTo>
                  <a:lnTo>
                    <a:pt x="75" y="15"/>
                  </a:lnTo>
                  <a:lnTo>
                    <a:pt x="75" y="16"/>
                  </a:lnTo>
                  <a:lnTo>
                    <a:pt x="76" y="17"/>
                  </a:lnTo>
                  <a:lnTo>
                    <a:pt x="78" y="19"/>
                  </a:lnTo>
                  <a:lnTo>
                    <a:pt x="79" y="21"/>
                  </a:lnTo>
                  <a:lnTo>
                    <a:pt x="80" y="22"/>
                  </a:lnTo>
                  <a:lnTo>
                    <a:pt x="81" y="23"/>
                  </a:lnTo>
                  <a:lnTo>
                    <a:pt x="82" y="25"/>
                  </a:lnTo>
                  <a:lnTo>
                    <a:pt x="84" y="28"/>
                  </a:lnTo>
                  <a:lnTo>
                    <a:pt x="86" y="32"/>
                  </a:lnTo>
                  <a:lnTo>
                    <a:pt x="87" y="33"/>
                  </a:lnTo>
                  <a:lnTo>
                    <a:pt x="88" y="35"/>
                  </a:lnTo>
                  <a:lnTo>
                    <a:pt x="90" y="38"/>
                  </a:lnTo>
                  <a:lnTo>
                    <a:pt x="91" y="42"/>
                  </a:lnTo>
                  <a:lnTo>
                    <a:pt x="92" y="44"/>
                  </a:lnTo>
                  <a:lnTo>
                    <a:pt x="93" y="46"/>
                  </a:lnTo>
                  <a:lnTo>
                    <a:pt x="97" y="62"/>
                  </a:lnTo>
                  <a:lnTo>
                    <a:pt x="97" y="64"/>
                  </a:lnTo>
                  <a:lnTo>
                    <a:pt x="98" y="68"/>
                  </a:lnTo>
                  <a:lnTo>
                    <a:pt x="98" y="72"/>
                  </a:lnTo>
                  <a:lnTo>
                    <a:pt x="98" y="74"/>
                  </a:lnTo>
                  <a:lnTo>
                    <a:pt x="99" y="76"/>
                  </a:lnTo>
                  <a:lnTo>
                    <a:pt x="99" y="80"/>
                  </a:lnTo>
                  <a:lnTo>
                    <a:pt x="99" y="84"/>
                  </a:lnTo>
                  <a:lnTo>
                    <a:pt x="98" y="86"/>
                  </a:lnTo>
                  <a:lnTo>
                    <a:pt x="98" y="88"/>
                  </a:lnTo>
                  <a:lnTo>
                    <a:pt x="98" y="91"/>
                  </a:lnTo>
                  <a:lnTo>
                    <a:pt x="98" y="92"/>
                  </a:lnTo>
                  <a:lnTo>
                    <a:pt x="97" y="95"/>
                  </a:lnTo>
                  <a:lnTo>
                    <a:pt x="97" y="98"/>
                  </a:lnTo>
                  <a:lnTo>
                    <a:pt x="97" y="99"/>
                  </a:lnTo>
                  <a:lnTo>
                    <a:pt x="96" y="103"/>
                  </a:lnTo>
                  <a:lnTo>
                    <a:pt x="96" y="104"/>
                  </a:lnTo>
                  <a:lnTo>
                    <a:pt x="95" y="107"/>
                  </a:lnTo>
                  <a:lnTo>
                    <a:pt x="90" y="121"/>
                  </a:lnTo>
                  <a:lnTo>
                    <a:pt x="88" y="124"/>
                  </a:lnTo>
                  <a:lnTo>
                    <a:pt x="87" y="126"/>
                  </a:lnTo>
                  <a:lnTo>
                    <a:pt x="86" y="128"/>
                  </a:lnTo>
                  <a:lnTo>
                    <a:pt x="84" y="131"/>
                  </a:lnTo>
                  <a:lnTo>
                    <a:pt x="82" y="134"/>
                  </a:lnTo>
                  <a:lnTo>
                    <a:pt x="81" y="136"/>
                  </a:lnTo>
                  <a:lnTo>
                    <a:pt x="80" y="138"/>
                  </a:lnTo>
                  <a:lnTo>
                    <a:pt x="79" y="138"/>
                  </a:lnTo>
                  <a:lnTo>
                    <a:pt x="78" y="140"/>
                  </a:lnTo>
                  <a:lnTo>
                    <a:pt x="70" y="149"/>
                  </a:lnTo>
                  <a:lnTo>
                    <a:pt x="68" y="151"/>
                  </a:lnTo>
                  <a:lnTo>
                    <a:pt x="67" y="152"/>
                  </a:lnTo>
                  <a:lnTo>
                    <a:pt x="66" y="153"/>
                  </a:lnTo>
                  <a:lnTo>
                    <a:pt x="64" y="154"/>
                  </a:lnTo>
                  <a:lnTo>
                    <a:pt x="64" y="155"/>
                  </a:lnTo>
                  <a:lnTo>
                    <a:pt x="63" y="156"/>
                  </a:lnTo>
                  <a:lnTo>
                    <a:pt x="62" y="156"/>
                  </a:lnTo>
                  <a:lnTo>
                    <a:pt x="61" y="157"/>
                  </a:lnTo>
                  <a:lnTo>
                    <a:pt x="60" y="158"/>
                  </a:lnTo>
                  <a:lnTo>
                    <a:pt x="59" y="158"/>
                  </a:lnTo>
                  <a:lnTo>
                    <a:pt x="59" y="159"/>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0" name="未知"/>
            <p:cNvSpPr>
              <a:spLocks/>
            </p:cNvSpPr>
            <p:nvPr/>
          </p:nvSpPr>
          <p:spPr bwMode="auto">
            <a:xfrm>
              <a:off x="1034" y="1076"/>
              <a:ext cx="47" cy="7"/>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6" h="19">
                  <a:moveTo>
                    <a:pt x="0" y="19"/>
                  </a:moveTo>
                  <a:lnTo>
                    <a:pt x="0" y="19"/>
                  </a:lnTo>
                  <a:lnTo>
                    <a:pt x="3" y="17"/>
                  </a:lnTo>
                  <a:lnTo>
                    <a:pt x="7" y="15"/>
                  </a:lnTo>
                  <a:lnTo>
                    <a:pt x="10" y="13"/>
                  </a:lnTo>
                  <a:lnTo>
                    <a:pt x="13" y="11"/>
                  </a:lnTo>
                  <a:lnTo>
                    <a:pt x="35" y="3"/>
                  </a:lnTo>
                  <a:lnTo>
                    <a:pt x="39" y="2"/>
                  </a:lnTo>
                  <a:lnTo>
                    <a:pt x="43" y="1"/>
                  </a:lnTo>
                  <a:lnTo>
                    <a:pt x="46" y="1"/>
                  </a:lnTo>
                  <a:lnTo>
                    <a:pt x="50" y="0"/>
                  </a:lnTo>
                  <a:lnTo>
                    <a:pt x="54" y="0"/>
                  </a:lnTo>
                  <a:lnTo>
                    <a:pt x="58" y="0"/>
                  </a:lnTo>
                  <a:lnTo>
                    <a:pt x="62" y="0"/>
                  </a:lnTo>
                  <a:lnTo>
                    <a:pt x="66" y="0"/>
                  </a:lnTo>
                  <a:lnTo>
                    <a:pt x="70" y="1"/>
                  </a:lnTo>
                  <a:lnTo>
                    <a:pt x="74" y="1"/>
                  </a:lnTo>
                  <a:lnTo>
                    <a:pt x="89" y="5"/>
                  </a:lnTo>
                  <a:lnTo>
                    <a:pt x="106" y="13"/>
                  </a:lnTo>
                  <a:lnTo>
                    <a:pt x="109" y="15"/>
                  </a:lnTo>
                  <a:lnTo>
                    <a:pt x="113" y="17"/>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1" name="未知"/>
            <p:cNvSpPr>
              <a:spLocks/>
            </p:cNvSpPr>
            <p:nvPr/>
          </p:nvSpPr>
          <p:spPr bwMode="auto">
            <a:xfrm>
              <a:off x="1025" y="1083"/>
              <a:ext cx="64" cy="64"/>
            </a:xfrm>
            <a:custGeom>
              <a:avLst/>
              <a:gdLst>
                <a:gd name="T0" fmla="*/ 0 w 160"/>
                <a:gd name="T1" fmla="*/ 0 h 159"/>
                <a:gd name="T2" fmla="*/ 0 w 160"/>
                <a:gd name="T3" fmla="*/ 0 h 159"/>
                <a:gd name="T4" fmla="*/ 0 w 160"/>
                <a:gd name="T5" fmla="*/ 0 h 159"/>
                <a:gd name="T6" fmla="*/ 0 w 160"/>
                <a:gd name="T7" fmla="*/ 0 h 159"/>
                <a:gd name="T8" fmla="*/ 0 w 160"/>
                <a:gd name="T9" fmla="*/ 0 h 159"/>
                <a:gd name="T10" fmla="*/ 0 w 160"/>
                <a:gd name="T11" fmla="*/ 0 h 159"/>
                <a:gd name="T12" fmla="*/ 0 w 160"/>
                <a:gd name="T13" fmla="*/ 0 h 159"/>
                <a:gd name="T14" fmla="*/ 0 w 160"/>
                <a:gd name="T15" fmla="*/ 0 h 159"/>
                <a:gd name="T16" fmla="*/ 0 w 160"/>
                <a:gd name="T17" fmla="*/ 0 h 159"/>
                <a:gd name="T18" fmla="*/ 0 w 160"/>
                <a:gd name="T19" fmla="*/ 0 h 159"/>
                <a:gd name="T20" fmla="*/ 0 w 160"/>
                <a:gd name="T21" fmla="*/ 0 h 159"/>
                <a:gd name="T22" fmla="*/ 0 w 160"/>
                <a:gd name="T23" fmla="*/ 0 h 159"/>
                <a:gd name="T24" fmla="*/ 0 w 160"/>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0" h="159">
                  <a:moveTo>
                    <a:pt x="136" y="136"/>
                  </a:moveTo>
                  <a:lnTo>
                    <a:pt x="80" y="159"/>
                  </a:lnTo>
                  <a:lnTo>
                    <a:pt x="77" y="159"/>
                  </a:lnTo>
                  <a:lnTo>
                    <a:pt x="22" y="134"/>
                  </a:lnTo>
                  <a:lnTo>
                    <a:pt x="0" y="80"/>
                  </a:lnTo>
                  <a:lnTo>
                    <a:pt x="1" y="77"/>
                  </a:lnTo>
                  <a:lnTo>
                    <a:pt x="26" y="21"/>
                  </a:lnTo>
                  <a:lnTo>
                    <a:pt x="80" y="0"/>
                  </a:lnTo>
                  <a:lnTo>
                    <a:pt x="83" y="0"/>
                  </a:lnTo>
                  <a:lnTo>
                    <a:pt x="141" y="28"/>
                  </a:lnTo>
                  <a:lnTo>
                    <a:pt x="160" y="80"/>
                  </a:lnTo>
                  <a:lnTo>
                    <a:pt x="159" y="86"/>
                  </a:lnTo>
                  <a:lnTo>
                    <a:pt x="136" y="1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2" name="未知"/>
            <p:cNvSpPr>
              <a:spLocks/>
            </p:cNvSpPr>
            <p:nvPr/>
          </p:nvSpPr>
          <p:spPr bwMode="auto">
            <a:xfrm>
              <a:off x="1018" y="1076"/>
              <a:ext cx="79"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8" y="29"/>
                  </a:moveTo>
                  <a:lnTo>
                    <a:pt x="114" y="1"/>
                  </a:lnTo>
                  <a:lnTo>
                    <a:pt x="98" y="0"/>
                  </a:lnTo>
                  <a:lnTo>
                    <a:pt x="94" y="0"/>
                  </a:lnTo>
                  <a:lnTo>
                    <a:pt x="37" y="21"/>
                  </a:lnTo>
                  <a:lnTo>
                    <a:pt x="2" y="76"/>
                  </a:lnTo>
                  <a:lnTo>
                    <a:pt x="0" y="99"/>
                  </a:lnTo>
                  <a:lnTo>
                    <a:pt x="0" y="106"/>
                  </a:lnTo>
                  <a:lnTo>
                    <a:pt x="23" y="162"/>
                  </a:lnTo>
                  <a:lnTo>
                    <a:pt x="75" y="195"/>
                  </a:lnTo>
                  <a:lnTo>
                    <a:pt x="98" y="197"/>
                  </a:lnTo>
                  <a:lnTo>
                    <a:pt x="102" y="197"/>
                  </a:lnTo>
                  <a:lnTo>
                    <a:pt x="159" y="176"/>
                  </a:lnTo>
                  <a:lnTo>
                    <a:pt x="193" y="126"/>
                  </a:lnTo>
                  <a:lnTo>
                    <a:pt x="197" y="99"/>
                  </a:lnTo>
                  <a:lnTo>
                    <a:pt x="197" y="95"/>
                  </a:lnTo>
                  <a:lnTo>
                    <a:pt x="176" y="38"/>
                  </a:lnTo>
                  <a:lnTo>
                    <a:pt x="168" y="2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3" name="未知"/>
            <p:cNvSpPr>
              <a:spLocks/>
            </p:cNvSpPr>
            <p:nvPr/>
          </p:nvSpPr>
          <p:spPr bwMode="auto">
            <a:xfrm>
              <a:off x="1046" y="1125"/>
              <a:ext cx="23" cy="5"/>
            </a:xfrm>
            <a:custGeom>
              <a:avLst/>
              <a:gdLst>
                <a:gd name="T0" fmla="*/ 0 w 56"/>
                <a:gd name="T1" fmla="*/ 0 h 12"/>
                <a:gd name="T2" fmla="*/ 0 w 56"/>
                <a:gd name="T3" fmla="*/ 0 h 12"/>
                <a:gd name="T4" fmla="*/ 0 w 56"/>
                <a:gd name="T5" fmla="*/ 0 h 12"/>
                <a:gd name="T6" fmla="*/ 0 w 56"/>
                <a:gd name="T7" fmla="*/ 0 h 12"/>
                <a:gd name="T8" fmla="*/ 0 w 56"/>
                <a:gd name="T9" fmla="*/ 0 h 12"/>
                <a:gd name="T10" fmla="*/ 0 w 56"/>
                <a:gd name="T11" fmla="*/ 0 h 12"/>
                <a:gd name="T12" fmla="*/ 0 w 56"/>
                <a:gd name="T13" fmla="*/ 0 h 12"/>
                <a:gd name="T14" fmla="*/ 0 w 56"/>
                <a:gd name="T15" fmla="*/ 0 h 12"/>
                <a:gd name="T16" fmla="*/ 0 w 56"/>
                <a:gd name="T17" fmla="*/ 0 h 12"/>
                <a:gd name="T18" fmla="*/ 0 w 56"/>
                <a:gd name="T19" fmla="*/ 0 h 12"/>
                <a:gd name="T20" fmla="*/ 0 w 56"/>
                <a:gd name="T21" fmla="*/ 0 h 12"/>
                <a:gd name="T22" fmla="*/ 0 w 56"/>
                <a:gd name="T23" fmla="*/ 0 h 12"/>
                <a:gd name="T24" fmla="*/ 0 w 56"/>
                <a:gd name="T25" fmla="*/ 0 h 12"/>
                <a:gd name="T26" fmla="*/ 0 w 56"/>
                <a:gd name="T27" fmla="*/ 0 h 12"/>
                <a:gd name="T28" fmla="*/ 0 w 56"/>
                <a:gd name="T29" fmla="*/ 0 h 12"/>
                <a:gd name="T30" fmla="*/ 0 w 56"/>
                <a:gd name="T31" fmla="*/ 0 h 12"/>
                <a:gd name="T32" fmla="*/ 0 w 56"/>
                <a:gd name="T33" fmla="*/ 0 h 12"/>
                <a:gd name="T34" fmla="*/ 0 w 56"/>
                <a:gd name="T35" fmla="*/ 0 h 12"/>
                <a:gd name="T36" fmla="*/ 0 w 56"/>
                <a:gd name="T37" fmla="*/ 0 h 12"/>
                <a:gd name="T38" fmla="*/ 0 w 56"/>
                <a:gd name="T39" fmla="*/ 0 h 12"/>
                <a:gd name="T40" fmla="*/ 0 w 56"/>
                <a:gd name="T41" fmla="*/ 0 h 12"/>
                <a:gd name="T42" fmla="*/ 0 w 56"/>
                <a:gd name="T43" fmla="*/ 0 h 12"/>
                <a:gd name="T44" fmla="*/ 0 w 56"/>
                <a:gd name="T45" fmla="*/ 0 h 12"/>
                <a:gd name="T46" fmla="*/ 0 w 56"/>
                <a:gd name="T47" fmla="*/ 0 h 12"/>
                <a:gd name="T48" fmla="*/ 0 w 56"/>
                <a:gd name="T49" fmla="*/ 0 h 12"/>
                <a:gd name="T50" fmla="*/ 0 w 56"/>
                <a:gd name="T51" fmla="*/ 0 h 12"/>
                <a:gd name="T52" fmla="*/ 0 w 56"/>
                <a:gd name="T53" fmla="*/ 0 h 12"/>
                <a:gd name="T54" fmla="*/ 0 w 56"/>
                <a:gd name="T55" fmla="*/ 0 h 12"/>
                <a:gd name="T56" fmla="*/ 0 w 56"/>
                <a:gd name="T57" fmla="*/ 0 h 12"/>
                <a:gd name="T58" fmla="*/ 0 w 56"/>
                <a:gd name="T59" fmla="*/ 0 h 12"/>
                <a:gd name="T60" fmla="*/ 0 w 56"/>
                <a:gd name="T61" fmla="*/ 0 h 12"/>
                <a:gd name="T62" fmla="*/ 0 w 56"/>
                <a:gd name="T63" fmla="*/ 0 h 12"/>
                <a:gd name="T64" fmla="*/ 0 w 56"/>
                <a:gd name="T65" fmla="*/ 0 h 12"/>
                <a:gd name="T66" fmla="*/ 0 w 56"/>
                <a:gd name="T67" fmla="*/ 0 h 12"/>
                <a:gd name="T68" fmla="*/ 0 w 56"/>
                <a:gd name="T69" fmla="*/ 0 h 12"/>
                <a:gd name="T70" fmla="*/ 0 w 56"/>
                <a:gd name="T71" fmla="*/ 0 h 12"/>
                <a:gd name="T72" fmla="*/ 0 w 56"/>
                <a:gd name="T73" fmla="*/ 0 h 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6" h="12">
                  <a:moveTo>
                    <a:pt x="28" y="12"/>
                  </a:moveTo>
                  <a:lnTo>
                    <a:pt x="27" y="12"/>
                  </a:lnTo>
                  <a:lnTo>
                    <a:pt x="25" y="12"/>
                  </a:lnTo>
                  <a:lnTo>
                    <a:pt x="24" y="12"/>
                  </a:lnTo>
                  <a:lnTo>
                    <a:pt x="22" y="12"/>
                  </a:lnTo>
                  <a:lnTo>
                    <a:pt x="21" y="12"/>
                  </a:lnTo>
                  <a:lnTo>
                    <a:pt x="19" y="11"/>
                  </a:lnTo>
                  <a:lnTo>
                    <a:pt x="18" y="11"/>
                  </a:lnTo>
                  <a:lnTo>
                    <a:pt x="13" y="9"/>
                  </a:lnTo>
                  <a:lnTo>
                    <a:pt x="11" y="9"/>
                  </a:lnTo>
                  <a:lnTo>
                    <a:pt x="10" y="8"/>
                  </a:lnTo>
                  <a:lnTo>
                    <a:pt x="9" y="7"/>
                  </a:lnTo>
                  <a:lnTo>
                    <a:pt x="8" y="6"/>
                  </a:lnTo>
                  <a:lnTo>
                    <a:pt x="7" y="6"/>
                  </a:lnTo>
                  <a:lnTo>
                    <a:pt x="5" y="5"/>
                  </a:lnTo>
                  <a:lnTo>
                    <a:pt x="4" y="4"/>
                  </a:lnTo>
                  <a:lnTo>
                    <a:pt x="3" y="3"/>
                  </a:lnTo>
                  <a:lnTo>
                    <a:pt x="2" y="2"/>
                  </a:lnTo>
                  <a:lnTo>
                    <a:pt x="1" y="1"/>
                  </a:lnTo>
                  <a:lnTo>
                    <a:pt x="0" y="0"/>
                  </a:lnTo>
                  <a:lnTo>
                    <a:pt x="56" y="0"/>
                  </a:lnTo>
                  <a:lnTo>
                    <a:pt x="55" y="1"/>
                  </a:lnTo>
                  <a:lnTo>
                    <a:pt x="54" y="2"/>
                  </a:lnTo>
                  <a:lnTo>
                    <a:pt x="53" y="3"/>
                  </a:lnTo>
                  <a:lnTo>
                    <a:pt x="52" y="4"/>
                  </a:lnTo>
                  <a:lnTo>
                    <a:pt x="51" y="5"/>
                  </a:lnTo>
                  <a:lnTo>
                    <a:pt x="50" y="6"/>
                  </a:lnTo>
                  <a:lnTo>
                    <a:pt x="48" y="6"/>
                  </a:lnTo>
                  <a:lnTo>
                    <a:pt x="47" y="7"/>
                  </a:lnTo>
                  <a:lnTo>
                    <a:pt x="46" y="8"/>
                  </a:lnTo>
                  <a:lnTo>
                    <a:pt x="45" y="9"/>
                  </a:lnTo>
                  <a:lnTo>
                    <a:pt x="43" y="9"/>
                  </a:lnTo>
                  <a:lnTo>
                    <a:pt x="34" y="12"/>
                  </a:lnTo>
                  <a:lnTo>
                    <a:pt x="32" y="12"/>
                  </a:lnTo>
                  <a:lnTo>
                    <a:pt x="31" y="12"/>
                  </a:lnTo>
                  <a:lnTo>
                    <a:pt x="30" y="12"/>
                  </a:lnTo>
                  <a:lnTo>
                    <a:pt x="28" y="12"/>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4" name="未知"/>
            <p:cNvSpPr>
              <a:spLocks/>
            </p:cNvSpPr>
            <p:nvPr/>
          </p:nvSpPr>
          <p:spPr bwMode="auto">
            <a:xfrm>
              <a:off x="1043" y="1106"/>
              <a:ext cx="14"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w 37"/>
                <a:gd name="T103" fmla="*/ 0 h 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7" h="48">
                  <a:moveTo>
                    <a:pt x="9" y="48"/>
                  </a:moveTo>
                  <a:lnTo>
                    <a:pt x="9" y="48"/>
                  </a:lnTo>
                  <a:lnTo>
                    <a:pt x="9" y="47"/>
                  </a:lnTo>
                  <a:lnTo>
                    <a:pt x="8" y="47"/>
                  </a:lnTo>
                  <a:lnTo>
                    <a:pt x="8" y="46"/>
                  </a:lnTo>
                  <a:lnTo>
                    <a:pt x="7" y="45"/>
                  </a:lnTo>
                  <a:lnTo>
                    <a:pt x="7" y="44"/>
                  </a:lnTo>
                  <a:lnTo>
                    <a:pt x="6" y="44"/>
                  </a:lnTo>
                  <a:lnTo>
                    <a:pt x="6" y="43"/>
                  </a:lnTo>
                  <a:lnTo>
                    <a:pt x="5" y="42"/>
                  </a:lnTo>
                  <a:lnTo>
                    <a:pt x="5" y="41"/>
                  </a:lnTo>
                  <a:lnTo>
                    <a:pt x="4" y="40"/>
                  </a:lnTo>
                  <a:lnTo>
                    <a:pt x="4" y="39"/>
                  </a:lnTo>
                  <a:lnTo>
                    <a:pt x="3" y="38"/>
                  </a:lnTo>
                  <a:lnTo>
                    <a:pt x="3" y="37"/>
                  </a:lnTo>
                  <a:lnTo>
                    <a:pt x="3" y="36"/>
                  </a:lnTo>
                  <a:lnTo>
                    <a:pt x="2" y="36"/>
                  </a:lnTo>
                  <a:lnTo>
                    <a:pt x="2" y="35"/>
                  </a:lnTo>
                  <a:lnTo>
                    <a:pt x="1" y="31"/>
                  </a:lnTo>
                  <a:lnTo>
                    <a:pt x="1" y="30"/>
                  </a:lnTo>
                  <a:lnTo>
                    <a:pt x="1" y="29"/>
                  </a:lnTo>
                  <a:lnTo>
                    <a:pt x="1" y="28"/>
                  </a:lnTo>
                  <a:lnTo>
                    <a:pt x="0" y="27"/>
                  </a:lnTo>
                  <a:lnTo>
                    <a:pt x="0" y="26"/>
                  </a:lnTo>
                  <a:lnTo>
                    <a:pt x="0" y="25"/>
                  </a:lnTo>
                  <a:lnTo>
                    <a:pt x="0" y="24"/>
                  </a:lnTo>
                  <a:lnTo>
                    <a:pt x="1" y="19"/>
                  </a:lnTo>
                  <a:lnTo>
                    <a:pt x="1" y="18"/>
                  </a:lnTo>
                  <a:lnTo>
                    <a:pt x="1" y="17"/>
                  </a:lnTo>
                  <a:lnTo>
                    <a:pt x="1" y="16"/>
                  </a:lnTo>
                  <a:lnTo>
                    <a:pt x="1" y="15"/>
                  </a:lnTo>
                  <a:lnTo>
                    <a:pt x="2" y="14"/>
                  </a:lnTo>
                  <a:lnTo>
                    <a:pt x="2" y="13"/>
                  </a:lnTo>
                  <a:lnTo>
                    <a:pt x="2" y="12"/>
                  </a:lnTo>
                  <a:lnTo>
                    <a:pt x="3" y="11"/>
                  </a:lnTo>
                  <a:lnTo>
                    <a:pt x="3" y="10"/>
                  </a:lnTo>
                  <a:lnTo>
                    <a:pt x="4" y="9"/>
                  </a:lnTo>
                  <a:lnTo>
                    <a:pt x="4" y="8"/>
                  </a:lnTo>
                  <a:lnTo>
                    <a:pt x="4" y="7"/>
                  </a:lnTo>
                  <a:lnTo>
                    <a:pt x="5" y="7"/>
                  </a:lnTo>
                  <a:lnTo>
                    <a:pt x="5" y="6"/>
                  </a:lnTo>
                  <a:lnTo>
                    <a:pt x="5" y="5"/>
                  </a:lnTo>
                  <a:lnTo>
                    <a:pt x="6" y="5"/>
                  </a:lnTo>
                  <a:lnTo>
                    <a:pt x="6" y="4"/>
                  </a:lnTo>
                  <a:lnTo>
                    <a:pt x="7" y="3"/>
                  </a:lnTo>
                  <a:lnTo>
                    <a:pt x="7" y="2"/>
                  </a:lnTo>
                  <a:lnTo>
                    <a:pt x="8" y="2"/>
                  </a:lnTo>
                  <a:lnTo>
                    <a:pt x="8" y="1"/>
                  </a:lnTo>
                  <a:lnTo>
                    <a:pt x="9" y="0"/>
                  </a:lnTo>
                  <a:lnTo>
                    <a:pt x="37" y="0"/>
                  </a:lnTo>
                  <a:lnTo>
                    <a:pt x="36" y="0"/>
                  </a:lnTo>
                  <a:lnTo>
                    <a:pt x="35" y="0"/>
                  </a:lnTo>
                  <a:lnTo>
                    <a:pt x="26" y="2"/>
                  </a:lnTo>
                  <a:lnTo>
                    <a:pt x="25" y="3"/>
                  </a:lnTo>
                  <a:lnTo>
                    <a:pt x="19" y="7"/>
                  </a:lnTo>
                  <a:lnTo>
                    <a:pt x="19" y="8"/>
                  </a:lnTo>
                  <a:lnTo>
                    <a:pt x="18" y="9"/>
                  </a:lnTo>
                  <a:lnTo>
                    <a:pt x="18" y="10"/>
                  </a:lnTo>
                  <a:lnTo>
                    <a:pt x="17" y="10"/>
                  </a:lnTo>
                  <a:lnTo>
                    <a:pt x="14" y="18"/>
                  </a:lnTo>
                  <a:lnTo>
                    <a:pt x="13" y="19"/>
                  </a:lnTo>
                  <a:lnTo>
                    <a:pt x="13" y="24"/>
                  </a:lnTo>
                  <a:lnTo>
                    <a:pt x="13" y="25"/>
                  </a:lnTo>
                  <a:lnTo>
                    <a:pt x="13" y="26"/>
                  </a:lnTo>
                  <a:lnTo>
                    <a:pt x="13" y="27"/>
                  </a:lnTo>
                  <a:lnTo>
                    <a:pt x="13" y="28"/>
                  </a:lnTo>
                  <a:lnTo>
                    <a:pt x="14" y="29"/>
                  </a:lnTo>
                  <a:lnTo>
                    <a:pt x="14" y="30"/>
                  </a:lnTo>
                  <a:lnTo>
                    <a:pt x="14" y="31"/>
                  </a:lnTo>
                  <a:lnTo>
                    <a:pt x="14" y="32"/>
                  </a:lnTo>
                  <a:lnTo>
                    <a:pt x="15" y="33"/>
                  </a:lnTo>
                  <a:lnTo>
                    <a:pt x="15" y="34"/>
                  </a:lnTo>
                  <a:lnTo>
                    <a:pt x="16" y="35"/>
                  </a:lnTo>
                  <a:lnTo>
                    <a:pt x="16" y="36"/>
                  </a:lnTo>
                  <a:lnTo>
                    <a:pt x="17" y="37"/>
                  </a:lnTo>
                  <a:lnTo>
                    <a:pt x="17" y="38"/>
                  </a:lnTo>
                  <a:lnTo>
                    <a:pt x="18" y="38"/>
                  </a:lnTo>
                  <a:lnTo>
                    <a:pt x="33" y="48"/>
                  </a:lnTo>
                  <a:lnTo>
                    <a:pt x="34" y="48"/>
                  </a:lnTo>
                  <a:lnTo>
                    <a:pt x="35" y="48"/>
                  </a:lnTo>
                  <a:lnTo>
                    <a:pt x="36" y="48"/>
                  </a:lnTo>
                  <a:lnTo>
                    <a:pt x="37" y="48"/>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5" name="未知"/>
            <p:cNvSpPr>
              <a:spLocks/>
            </p:cNvSpPr>
            <p:nvPr/>
          </p:nvSpPr>
          <p:spPr bwMode="auto">
            <a:xfrm>
              <a:off x="1057" y="1106"/>
              <a:ext cx="15" cy="19"/>
            </a:xfrm>
            <a:custGeom>
              <a:avLst/>
              <a:gdLst>
                <a:gd name="T0" fmla="*/ 0 w 37"/>
                <a:gd name="T1" fmla="*/ 0 h 48"/>
                <a:gd name="T2" fmla="*/ 0 w 37"/>
                <a:gd name="T3" fmla="*/ 0 h 48"/>
                <a:gd name="T4" fmla="*/ 0 w 37"/>
                <a:gd name="T5" fmla="*/ 0 h 48"/>
                <a:gd name="T6" fmla="*/ 0 w 37"/>
                <a:gd name="T7" fmla="*/ 0 h 48"/>
                <a:gd name="T8" fmla="*/ 0 w 37"/>
                <a:gd name="T9" fmla="*/ 0 h 48"/>
                <a:gd name="T10" fmla="*/ 0 w 37"/>
                <a:gd name="T11" fmla="*/ 0 h 48"/>
                <a:gd name="T12" fmla="*/ 0 w 37"/>
                <a:gd name="T13" fmla="*/ 0 h 48"/>
                <a:gd name="T14" fmla="*/ 0 w 37"/>
                <a:gd name="T15" fmla="*/ 0 h 48"/>
                <a:gd name="T16" fmla="*/ 0 w 37"/>
                <a:gd name="T17" fmla="*/ 0 h 48"/>
                <a:gd name="T18" fmla="*/ 0 w 37"/>
                <a:gd name="T19" fmla="*/ 0 h 48"/>
                <a:gd name="T20" fmla="*/ 0 w 37"/>
                <a:gd name="T21" fmla="*/ 0 h 48"/>
                <a:gd name="T22" fmla="*/ 0 w 37"/>
                <a:gd name="T23" fmla="*/ 0 h 48"/>
                <a:gd name="T24" fmla="*/ 0 w 37"/>
                <a:gd name="T25" fmla="*/ 0 h 48"/>
                <a:gd name="T26" fmla="*/ 0 w 37"/>
                <a:gd name="T27" fmla="*/ 0 h 48"/>
                <a:gd name="T28" fmla="*/ 0 w 37"/>
                <a:gd name="T29" fmla="*/ 0 h 48"/>
                <a:gd name="T30" fmla="*/ 0 w 37"/>
                <a:gd name="T31" fmla="*/ 0 h 48"/>
                <a:gd name="T32" fmla="*/ 0 w 37"/>
                <a:gd name="T33" fmla="*/ 0 h 48"/>
                <a:gd name="T34" fmla="*/ 0 w 37"/>
                <a:gd name="T35" fmla="*/ 0 h 48"/>
                <a:gd name="T36" fmla="*/ 0 w 37"/>
                <a:gd name="T37" fmla="*/ 0 h 48"/>
                <a:gd name="T38" fmla="*/ 0 w 37"/>
                <a:gd name="T39" fmla="*/ 0 h 48"/>
                <a:gd name="T40" fmla="*/ 0 w 37"/>
                <a:gd name="T41" fmla="*/ 0 h 48"/>
                <a:gd name="T42" fmla="*/ 0 w 37"/>
                <a:gd name="T43" fmla="*/ 0 h 48"/>
                <a:gd name="T44" fmla="*/ 0 w 37"/>
                <a:gd name="T45" fmla="*/ 0 h 48"/>
                <a:gd name="T46" fmla="*/ 0 w 37"/>
                <a:gd name="T47" fmla="*/ 0 h 48"/>
                <a:gd name="T48" fmla="*/ 0 w 37"/>
                <a:gd name="T49" fmla="*/ 0 h 48"/>
                <a:gd name="T50" fmla="*/ 0 w 37"/>
                <a:gd name="T51" fmla="*/ 0 h 48"/>
                <a:gd name="T52" fmla="*/ 0 w 37"/>
                <a:gd name="T53" fmla="*/ 0 h 48"/>
                <a:gd name="T54" fmla="*/ 0 w 37"/>
                <a:gd name="T55" fmla="*/ 0 h 48"/>
                <a:gd name="T56" fmla="*/ 0 w 37"/>
                <a:gd name="T57" fmla="*/ 0 h 48"/>
                <a:gd name="T58" fmla="*/ 0 w 37"/>
                <a:gd name="T59" fmla="*/ 0 h 48"/>
                <a:gd name="T60" fmla="*/ 0 w 37"/>
                <a:gd name="T61" fmla="*/ 0 h 48"/>
                <a:gd name="T62" fmla="*/ 0 w 37"/>
                <a:gd name="T63" fmla="*/ 0 h 48"/>
                <a:gd name="T64" fmla="*/ 0 w 37"/>
                <a:gd name="T65" fmla="*/ 0 h 48"/>
                <a:gd name="T66" fmla="*/ 0 w 37"/>
                <a:gd name="T67" fmla="*/ 0 h 48"/>
                <a:gd name="T68" fmla="*/ 0 w 37"/>
                <a:gd name="T69" fmla="*/ 0 h 48"/>
                <a:gd name="T70" fmla="*/ 0 w 37"/>
                <a:gd name="T71" fmla="*/ 0 h 48"/>
                <a:gd name="T72" fmla="*/ 0 w 37"/>
                <a:gd name="T73" fmla="*/ 0 h 48"/>
                <a:gd name="T74" fmla="*/ 0 w 37"/>
                <a:gd name="T75" fmla="*/ 0 h 48"/>
                <a:gd name="T76" fmla="*/ 0 w 37"/>
                <a:gd name="T77" fmla="*/ 0 h 48"/>
                <a:gd name="T78" fmla="*/ 0 w 37"/>
                <a:gd name="T79" fmla="*/ 0 h 48"/>
                <a:gd name="T80" fmla="*/ 0 w 37"/>
                <a:gd name="T81" fmla="*/ 0 h 48"/>
                <a:gd name="T82" fmla="*/ 0 w 37"/>
                <a:gd name="T83" fmla="*/ 0 h 48"/>
                <a:gd name="T84" fmla="*/ 0 w 37"/>
                <a:gd name="T85" fmla="*/ 0 h 48"/>
                <a:gd name="T86" fmla="*/ 0 w 37"/>
                <a:gd name="T87" fmla="*/ 0 h 48"/>
                <a:gd name="T88" fmla="*/ 0 w 37"/>
                <a:gd name="T89" fmla="*/ 0 h 48"/>
                <a:gd name="T90" fmla="*/ 0 w 37"/>
                <a:gd name="T91" fmla="*/ 0 h 48"/>
                <a:gd name="T92" fmla="*/ 0 w 37"/>
                <a:gd name="T93" fmla="*/ 0 h 48"/>
                <a:gd name="T94" fmla="*/ 0 w 37"/>
                <a:gd name="T95" fmla="*/ 0 h 48"/>
                <a:gd name="T96" fmla="*/ 0 w 37"/>
                <a:gd name="T97" fmla="*/ 0 h 48"/>
                <a:gd name="T98" fmla="*/ 0 w 37"/>
                <a:gd name="T99" fmla="*/ 0 h 48"/>
                <a:gd name="T100" fmla="*/ 0 w 37"/>
                <a:gd name="T101" fmla="*/ 0 h 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 h="48">
                  <a:moveTo>
                    <a:pt x="0" y="48"/>
                  </a:moveTo>
                  <a:lnTo>
                    <a:pt x="8" y="46"/>
                  </a:lnTo>
                  <a:lnTo>
                    <a:pt x="13" y="44"/>
                  </a:lnTo>
                  <a:lnTo>
                    <a:pt x="14" y="43"/>
                  </a:lnTo>
                  <a:lnTo>
                    <a:pt x="15" y="43"/>
                  </a:lnTo>
                  <a:lnTo>
                    <a:pt x="16" y="42"/>
                  </a:lnTo>
                  <a:lnTo>
                    <a:pt x="16" y="41"/>
                  </a:lnTo>
                  <a:lnTo>
                    <a:pt x="17" y="41"/>
                  </a:lnTo>
                  <a:lnTo>
                    <a:pt x="18" y="40"/>
                  </a:lnTo>
                  <a:lnTo>
                    <a:pt x="18" y="39"/>
                  </a:lnTo>
                  <a:lnTo>
                    <a:pt x="19" y="39"/>
                  </a:lnTo>
                  <a:lnTo>
                    <a:pt x="20" y="38"/>
                  </a:lnTo>
                  <a:lnTo>
                    <a:pt x="22" y="34"/>
                  </a:lnTo>
                  <a:lnTo>
                    <a:pt x="22" y="33"/>
                  </a:lnTo>
                  <a:lnTo>
                    <a:pt x="23" y="32"/>
                  </a:lnTo>
                  <a:lnTo>
                    <a:pt x="23" y="31"/>
                  </a:lnTo>
                  <a:lnTo>
                    <a:pt x="23" y="30"/>
                  </a:lnTo>
                  <a:lnTo>
                    <a:pt x="24" y="24"/>
                  </a:lnTo>
                  <a:lnTo>
                    <a:pt x="21" y="12"/>
                  </a:lnTo>
                  <a:lnTo>
                    <a:pt x="21" y="11"/>
                  </a:lnTo>
                  <a:lnTo>
                    <a:pt x="20" y="10"/>
                  </a:lnTo>
                  <a:lnTo>
                    <a:pt x="19" y="8"/>
                  </a:lnTo>
                  <a:lnTo>
                    <a:pt x="18" y="8"/>
                  </a:lnTo>
                  <a:lnTo>
                    <a:pt x="15" y="5"/>
                  </a:lnTo>
                  <a:lnTo>
                    <a:pt x="14" y="4"/>
                  </a:lnTo>
                  <a:lnTo>
                    <a:pt x="13" y="4"/>
                  </a:lnTo>
                  <a:lnTo>
                    <a:pt x="13" y="3"/>
                  </a:lnTo>
                  <a:lnTo>
                    <a:pt x="0" y="0"/>
                  </a:lnTo>
                  <a:lnTo>
                    <a:pt x="28" y="0"/>
                  </a:lnTo>
                  <a:lnTo>
                    <a:pt x="29" y="0"/>
                  </a:lnTo>
                  <a:lnTo>
                    <a:pt x="29" y="1"/>
                  </a:lnTo>
                  <a:lnTo>
                    <a:pt x="30" y="2"/>
                  </a:lnTo>
                  <a:lnTo>
                    <a:pt x="30" y="3"/>
                  </a:lnTo>
                  <a:lnTo>
                    <a:pt x="31" y="3"/>
                  </a:lnTo>
                  <a:lnTo>
                    <a:pt x="31" y="4"/>
                  </a:lnTo>
                  <a:lnTo>
                    <a:pt x="31" y="5"/>
                  </a:lnTo>
                  <a:lnTo>
                    <a:pt x="32" y="5"/>
                  </a:lnTo>
                  <a:lnTo>
                    <a:pt x="32" y="6"/>
                  </a:lnTo>
                  <a:lnTo>
                    <a:pt x="33" y="7"/>
                  </a:lnTo>
                  <a:lnTo>
                    <a:pt x="33" y="8"/>
                  </a:lnTo>
                  <a:lnTo>
                    <a:pt x="34" y="10"/>
                  </a:lnTo>
                  <a:lnTo>
                    <a:pt x="35" y="11"/>
                  </a:lnTo>
                  <a:lnTo>
                    <a:pt x="35" y="12"/>
                  </a:lnTo>
                  <a:lnTo>
                    <a:pt x="35" y="13"/>
                  </a:lnTo>
                  <a:lnTo>
                    <a:pt x="35" y="14"/>
                  </a:lnTo>
                  <a:lnTo>
                    <a:pt x="36" y="15"/>
                  </a:lnTo>
                  <a:lnTo>
                    <a:pt x="36" y="16"/>
                  </a:lnTo>
                  <a:lnTo>
                    <a:pt x="36" y="18"/>
                  </a:lnTo>
                  <a:lnTo>
                    <a:pt x="37" y="19"/>
                  </a:lnTo>
                  <a:lnTo>
                    <a:pt x="37" y="20"/>
                  </a:lnTo>
                  <a:lnTo>
                    <a:pt x="37" y="21"/>
                  </a:lnTo>
                  <a:lnTo>
                    <a:pt x="37" y="22"/>
                  </a:lnTo>
                  <a:lnTo>
                    <a:pt x="37" y="24"/>
                  </a:lnTo>
                  <a:lnTo>
                    <a:pt x="37" y="25"/>
                  </a:lnTo>
                  <a:lnTo>
                    <a:pt x="37" y="26"/>
                  </a:lnTo>
                  <a:lnTo>
                    <a:pt x="37" y="27"/>
                  </a:lnTo>
                  <a:lnTo>
                    <a:pt x="37" y="28"/>
                  </a:lnTo>
                  <a:lnTo>
                    <a:pt x="36" y="29"/>
                  </a:lnTo>
                  <a:lnTo>
                    <a:pt x="36" y="30"/>
                  </a:lnTo>
                  <a:lnTo>
                    <a:pt x="36" y="31"/>
                  </a:lnTo>
                  <a:lnTo>
                    <a:pt x="36" y="32"/>
                  </a:lnTo>
                  <a:lnTo>
                    <a:pt x="36" y="33"/>
                  </a:lnTo>
                  <a:lnTo>
                    <a:pt x="35" y="34"/>
                  </a:lnTo>
                  <a:lnTo>
                    <a:pt x="35" y="35"/>
                  </a:lnTo>
                  <a:lnTo>
                    <a:pt x="33" y="39"/>
                  </a:lnTo>
                  <a:lnTo>
                    <a:pt x="33" y="40"/>
                  </a:lnTo>
                  <a:lnTo>
                    <a:pt x="33" y="41"/>
                  </a:lnTo>
                  <a:lnTo>
                    <a:pt x="32" y="41"/>
                  </a:lnTo>
                  <a:lnTo>
                    <a:pt x="32" y="42"/>
                  </a:lnTo>
                  <a:lnTo>
                    <a:pt x="32" y="43"/>
                  </a:lnTo>
                  <a:lnTo>
                    <a:pt x="31" y="43"/>
                  </a:lnTo>
                  <a:lnTo>
                    <a:pt x="31" y="44"/>
                  </a:lnTo>
                  <a:lnTo>
                    <a:pt x="30" y="45"/>
                  </a:lnTo>
                  <a:lnTo>
                    <a:pt x="30" y="46"/>
                  </a:lnTo>
                  <a:lnTo>
                    <a:pt x="29" y="46"/>
                  </a:lnTo>
                  <a:lnTo>
                    <a:pt x="29" y="47"/>
                  </a:lnTo>
                  <a:lnTo>
                    <a:pt x="28" y="47"/>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6" name="未知"/>
            <p:cNvSpPr>
              <a:spLocks/>
            </p:cNvSpPr>
            <p:nvPr/>
          </p:nvSpPr>
          <p:spPr bwMode="auto">
            <a:xfrm>
              <a:off x="1046" y="1101"/>
              <a:ext cx="23" cy="5"/>
            </a:xfrm>
            <a:custGeom>
              <a:avLst/>
              <a:gdLst>
                <a:gd name="T0" fmla="*/ 0 w 56"/>
                <a:gd name="T1" fmla="*/ 0 h 13"/>
                <a:gd name="T2" fmla="*/ 0 w 56"/>
                <a:gd name="T3" fmla="*/ 0 h 13"/>
                <a:gd name="T4" fmla="*/ 0 w 56"/>
                <a:gd name="T5" fmla="*/ 0 h 13"/>
                <a:gd name="T6" fmla="*/ 0 w 56"/>
                <a:gd name="T7" fmla="*/ 0 h 13"/>
                <a:gd name="T8" fmla="*/ 0 w 56"/>
                <a:gd name="T9" fmla="*/ 0 h 13"/>
                <a:gd name="T10" fmla="*/ 0 w 56"/>
                <a:gd name="T11" fmla="*/ 0 h 13"/>
                <a:gd name="T12" fmla="*/ 0 w 56"/>
                <a:gd name="T13" fmla="*/ 0 h 13"/>
                <a:gd name="T14" fmla="*/ 0 w 56"/>
                <a:gd name="T15" fmla="*/ 0 h 13"/>
                <a:gd name="T16" fmla="*/ 0 w 56"/>
                <a:gd name="T17" fmla="*/ 0 h 13"/>
                <a:gd name="T18" fmla="*/ 0 w 56"/>
                <a:gd name="T19" fmla="*/ 0 h 13"/>
                <a:gd name="T20" fmla="*/ 0 w 56"/>
                <a:gd name="T21" fmla="*/ 0 h 13"/>
                <a:gd name="T22" fmla="*/ 0 w 56"/>
                <a:gd name="T23" fmla="*/ 0 h 13"/>
                <a:gd name="T24" fmla="*/ 0 w 56"/>
                <a:gd name="T25" fmla="*/ 0 h 13"/>
                <a:gd name="T26" fmla="*/ 0 w 56"/>
                <a:gd name="T27" fmla="*/ 0 h 13"/>
                <a:gd name="T28" fmla="*/ 0 w 56"/>
                <a:gd name="T29" fmla="*/ 0 h 13"/>
                <a:gd name="T30" fmla="*/ 0 w 56"/>
                <a:gd name="T31" fmla="*/ 0 h 13"/>
                <a:gd name="T32" fmla="*/ 0 w 56"/>
                <a:gd name="T33" fmla="*/ 0 h 13"/>
                <a:gd name="T34" fmla="*/ 0 w 56"/>
                <a:gd name="T35" fmla="*/ 0 h 13"/>
                <a:gd name="T36" fmla="*/ 0 w 56"/>
                <a:gd name="T37" fmla="*/ 0 h 13"/>
                <a:gd name="T38" fmla="*/ 0 w 56"/>
                <a:gd name="T39" fmla="*/ 0 h 13"/>
                <a:gd name="T40" fmla="*/ 0 w 56"/>
                <a:gd name="T41" fmla="*/ 0 h 13"/>
                <a:gd name="T42" fmla="*/ 0 w 56"/>
                <a:gd name="T43" fmla="*/ 0 h 13"/>
                <a:gd name="T44" fmla="*/ 0 w 56"/>
                <a:gd name="T45" fmla="*/ 0 h 13"/>
                <a:gd name="T46" fmla="*/ 0 w 56"/>
                <a:gd name="T47" fmla="*/ 0 h 13"/>
                <a:gd name="T48" fmla="*/ 0 w 56"/>
                <a:gd name="T49" fmla="*/ 0 h 13"/>
                <a:gd name="T50" fmla="*/ 0 w 56"/>
                <a:gd name="T51" fmla="*/ 0 h 13"/>
                <a:gd name="T52" fmla="*/ 0 w 56"/>
                <a:gd name="T53" fmla="*/ 0 h 13"/>
                <a:gd name="T54" fmla="*/ 0 w 56"/>
                <a:gd name="T55" fmla="*/ 0 h 13"/>
                <a:gd name="T56" fmla="*/ 0 w 56"/>
                <a:gd name="T57" fmla="*/ 0 h 13"/>
                <a:gd name="T58" fmla="*/ 0 w 56"/>
                <a:gd name="T59" fmla="*/ 0 h 13"/>
                <a:gd name="T60" fmla="*/ 0 w 56"/>
                <a:gd name="T61" fmla="*/ 0 h 13"/>
                <a:gd name="T62" fmla="*/ 0 w 56"/>
                <a:gd name="T63" fmla="*/ 0 h 13"/>
                <a:gd name="T64" fmla="*/ 0 w 56"/>
                <a:gd name="T65" fmla="*/ 0 h 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 h="13">
                  <a:moveTo>
                    <a:pt x="0" y="13"/>
                  </a:moveTo>
                  <a:lnTo>
                    <a:pt x="1" y="12"/>
                  </a:lnTo>
                  <a:lnTo>
                    <a:pt x="2" y="11"/>
                  </a:lnTo>
                  <a:lnTo>
                    <a:pt x="3" y="10"/>
                  </a:lnTo>
                  <a:lnTo>
                    <a:pt x="4" y="9"/>
                  </a:lnTo>
                  <a:lnTo>
                    <a:pt x="5" y="8"/>
                  </a:lnTo>
                  <a:lnTo>
                    <a:pt x="7" y="7"/>
                  </a:lnTo>
                  <a:lnTo>
                    <a:pt x="8" y="6"/>
                  </a:lnTo>
                  <a:lnTo>
                    <a:pt x="9" y="5"/>
                  </a:lnTo>
                  <a:lnTo>
                    <a:pt x="10" y="5"/>
                  </a:lnTo>
                  <a:lnTo>
                    <a:pt x="11" y="4"/>
                  </a:lnTo>
                  <a:lnTo>
                    <a:pt x="13" y="3"/>
                  </a:lnTo>
                  <a:lnTo>
                    <a:pt x="14" y="3"/>
                  </a:lnTo>
                  <a:lnTo>
                    <a:pt x="15" y="2"/>
                  </a:lnTo>
                  <a:lnTo>
                    <a:pt x="17" y="2"/>
                  </a:lnTo>
                  <a:lnTo>
                    <a:pt x="18" y="1"/>
                  </a:lnTo>
                  <a:lnTo>
                    <a:pt x="19" y="1"/>
                  </a:lnTo>
                  <a:lnTo>
                    <a:pt x="21" y="1"/>
                  </a:lnTo>
                  <a:lnTo>
                    <a:pt x="25" y="0"/>
                  </a:lnTo>
                  <a:lnTo>
                    <a:pt x="27" y="0"/>
                  </a:lnTo>
                  <a:lnTo>
                    <a:pt x="28" y="0"/>
                  </a:lnTo>
                  <a:lnTo>
                    <a:pt x="30" y="0"/>
                  </a:lnTo>
                  <a:lnTo>
                    <a:pt x="31" y="0"/>
                  </a:lnTo>
                  <a:lnTo>
                    <a:pt x="32" y="0"/>
                  </a:lnTo>
                  <a:lnTo>
                    <a:pt x="34" y="0"/>
                  </a:lnTo>
                  <a:lnTo>
                    <a:pt x="43" y="3"/>
                  </a:lnTo>
                  <a:lnTo>
                    <a:pt x="50" y="7"/>
                  </a:lnTo>
                  <a:lnTo>
                    <a:pt x="51" y="8"/>
                  </a:lnTo>
                  <a:lnTo>
                    <a:pt x="52" y="9"/>
                  </a:lnTo>
                  <a:lnTo>
                    <a:pt x="53" y="10"/>
                  </a:lnTo>
                  <a:lnTo>
                    <a:pt x="54" y="11"/>
                  </a:lnTo>
                  <a:lnTo>
                    <a:pt x="55" y="12"/>
                  </a:lnTo>
                  <a:lnTo>
                    <a:pt x="56" y="1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57" name="未知"/>
            <p:cNvSpPr>
              <a:spLocks/>
            </p:cNvSpPr>
            <p:nvPr/>
          </p:nvSpPr>
          <p:spPr bwMode="auto">
            <a:xfrm>
              <a:off x="1048" y="1106"/>
              <a:ext cx="19" cy="19"/>
            </a:xfrm>
            <a:custGeom>
              <a:avLst/>
              <a:gdLst>
                <a:gd name="T0" fmla="*/ 0 w 48"/>
                <a:gd name="T1" fmla="*/ 0 h 48"/>
                <a:gd name="T2" fmla="*/ 0 w 48"/>
                <a:gd name="T3" fmla="*/ 0 h 48"/>
                <a:gd name="T4" fmla="*/ 0 w 48"/>
                <a:gd name="T5" fmla="*/ 0 h 48"/>
                <a:gd name="T6" fmla="*/ 0 w 48"/>
                <a:gd name="T7" fmla="*/ 0 h 48"/>
                <a:gd name="T8" fmla="*/ 0 w 48"/>
                <a:gd name="T9" fmla="*/ 0 h 48"/>
                <a:gd name="T10" fmla="*/ 0 w 48"/>
                <a:gd name="T11" fmla="*/ 0 h 48"/>
                <a:gd name="T12" fmla="*/ 0 w 48"/>
                <a:gd name="T13" fmla="*/ 0 h 48"/>
                <a:gd name="T14" fmla="*/ 0 w 48"/>
                <a:gd name="T15" fmla="*/ 0 h 48"/>
                <a:gd name="T16" fmla="*/ 0 w 48"/>
                <a:gd name="T17" fmla="*/ 0 h 48"/>
                <a:gd name="T18" fmla="*/ 0 w 48"/>
                <a:gd name="T19" fmla="*/ 0 h 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8">
                  <a:moveTo>
                    <a:pt x="41" y="41"/>
                  </a:moveTo>
                  <a:lnTo>
                    <a:pt x="24" y="48"/>
                  </a:lnTo>
                  <a:lnTo>
                    <a:pt x="23" y="48"/>
                  </a:lnTo>
                  <a:lnTo>
                    <a:pt x="0" y="24"/>
                  </a:lnTo>
                  <a:lnTo>
                    <a:pt x="0" y="23"/>
                  </a:lnTo>
                  <a:lnTo>
                    <a:pt x="24" y="0"/>
                  </a:lnTo>
                  <a:lnTo>
                    <a:pt x="25" y="0"/>
                  </a:lnTo>
                  <a:lnTo>
                    <a:pt x="48" y="24"/>
                  </a:lnTo>
                  <a:lnTo>
                    <a:pt x="48" y="26"/>
                  </a:lnTo>
                  <a:lnTo>
                    <a:pt x="41" y="4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 name="未知"/>
            <p:cNvSpPr>
              <a:spLocks/>
            </p:cNvSpPr>
            <p:nvPr/>
          </p:nvSpPr>
          <p:spPr bwMode="auto">
            <a:xfrm>
              <a:off x="1043" y="1101"/>
              <a:ext cx="29" cy="29"/>
            </a:xfrm>
            <a:custGeom>
              <a:avLst/>
              <a:gdLst>
                <a:gd name="T0" fmla="*/ 0 w 74"/>
                <a:gd name="T1" fmla="*/ 0 h 73"/>
                <a:gd name="T2" fmla="*/ 0 w 74"/>
                <a:gd name="T3" fmla="*/ 0 h 73"/>
                <a:gd name="T4" fmla="*/ 0 w 74"/>
                <a:gd name="T5" fmla="*/ 0 h 73"/>
                <a:gd name="T6" fmla="*/ 0 w 74"/>
                <a:gd name="T7" fmla="*/ 0 h 73"/>
                <a:gd name="T8" fmla="*/ 0 w 74"/>
                <a:gd name="T9" fmla="*/ 0 h 73"/>
                <a:gd name="T10" fmla="*/ 0 w 74"/>
                <a:gd name="T11" fmla="*/ 0 h 73"/>
                <a:gd name="T12" fmla="*/ 0 w 74"/>
                <a:gd name="T13" fmla="*/ 0 h 73"/>
                <a:gd name="T14" fmla="*/ 0 w 74"/>
                <a:gd name="T15" fmla="*/ 0 h 73"/>
                <a:gd name="T16" fmla="*/ 0 w 74"/>
                <a:gd name="T17" fmla="*/ 0 h 73"/>
                <a:gd name="T18" fmla="*/ 0 w 74"/>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4" h="73">
                  <a:moveTo>
                    <a:pt x="63" y="11"/>
                  </a:moveTo>
                  <a:lnTo>
                    <a:pt x="37" y="0"/>
                  </a:lnTo>
                  <a:lnTo>
                    <a:pt x="36" y="0"/>
                  </a:lnTo>
                  <a:lnTo>
                    <a:pt x="0" y="37"/>
                  </a:lnTo>
                  <a:lnTo>
                    <a:pt x="0" y="40"/>
                  </a:lnTo>
                  <a:lnTo>
                    <a:pt x="37" y="73"/>
                  </a:lnTo>
                  <a:lnTo>
                    <a:pt x="39" y="73"/>
                  </a:lnTo>
                  <a:lnTo>
                    <a:pt x="74" y="37"/>
                  </a:lnTo>
                  <a:lnTo>
                    <a:pt x="74" y="35"/>
                  </a:lnTo>
                  <a:lnTo>
                    <a:pt x="63" y="1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 name="未知"/>
            <p:cNvSpPr>
              <a:spLocks/>
            </p:cNvSpPr>
            <p:nvPr/>
          </p:nvSpPr>
          <p:spPr bwMode="auto">
            <a:xfrm>
              <a:off x="1102" y="1024"/>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w 108"/>
                <a:gd name="T29" fmla="*/ 0 h 1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12">
                  <a:moveTo>
                    <a:pt x="24" y="85"/>
                  </a:moveTo>
                  <a:lnTo>
                    <a:pt x="65" y="40"/>
                  </a:lnTo>
                  <a:lnTo>
                    <a:pt x="66" y="36"/>
                  </a:lnTo>
                  <a:lnTo>
                    <a:pt x="108" y="112"/>
                  </a:lnTo>
                  <a:lnTo>
                    <a:pt x="66" y="36"/>
                  </a:lnTo>
                  <a:lnTo>
                    <a:pt x="66" y="35"/>
                  </a:lnTo>
                  <a:lnTo>
                    <a:pt x="65" y="35"/>
                  </a:lnTo>
                  <a:lnTo>
                    <a:pt x="64" y="35"/>
                  </a:lnTo>
                  <a:lnTo>
                    <a:pt x="63" y="35"/>
                  </a:lnTo>
                  <a:lnTo>
                    <a:pt x="18" y="74"/>
                  </a:lnTo>
                  <a:lnTo>
                    <a:pt x="0" y="0"/>
                  </a:lnTo>
                  <a:lnTo>
                    <a:pt x="18" y="74"/>
                  </a:lnTo>
                  <a:lnTo>
                    <a:pt x="23"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0" name="未知"/>
            <p:cNvSpPr>
              <a:spLocks/>
            </p:cNvSpPr>
            <p:nvPr/>
          </p:nvSpPr>
          <p:spPr bwMode="auto">
            <a:xfrm>
              <a:off x="1089" y="1037"/>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6" y="58"/>
                  </a:moveTo>
                  <a:lnTo>
                    <a:pt x="55" y="54"/>
                  </a:lnTo>
                  <a:lnTo>
                    <a:pt x="66" y="93"/>
                  </a:lnTo>
                  <a:lnTo>
                    <a:pt x="55" y="54"/>
                  </a:lnTo>
                  <a:lnTo>
                    <a:pt x="50" y="42"/>
                  </a:lnTo>
                  <a:lnTo>
                    <a:pt x="43" y="55"/>
                  </a:lnTo>
                  <a:lnTo>
                    <a:pt x="0" y="0"/>
                  </a:lnTo>
                  <a:lnTo>
                    <a:pt x="43" y="55"/>
                  </a:lnTo>
                  <a:lnTo>
                    <a:pt x="43" y="56"/>
                  </a:lnTo>
                  <a:lnTo>
                    <a:pt x="45" y="58"/>
                  </a:lnTo>
                  <a:lnTo>
                    <a:pt x="46"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1" name="未知"/>
            <p:cNvSpPr>
              <a:spLocks/>
            </p:cNvSpPr>
            <p:nvPr/>
          </p:nvSpPr>
          <p:spPr bwMode="auto">
            <a:xfrm>
              <a:off x="1106" y="1038"/>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30" y="36"/>
                  </a:moveTo>
                  <a:lnTo>
                    <a:pt x="2" y="55"/>
                  </a:lnTo>
                  <a:lnTo>
                    <a:pt x="0" y="52"/>
                  </a:lnTo>
                  <a:lnTo>
                    <a:pt x="40" y="7"/>
                  </a:lnTo>
                  <a:lnTo>
                    <a:pt x="53" y="0"/>
                  </a:lnTo>
                  <a:lnTo>
                    <a:pt x="54" y="0"/>
                  </a:lnTo>
                  <a:lnTo>
                    <a:pt x="55" y="0"/>
                  </a:lnTo>
                  <a:lnTo>
                    <a:pt x="55" y="1"/>
                  </a:lnTo>
                  <a:lnTo>
                    <a:pt x="55" y="3"/>
                  </a:lnTo>
                  <a:lnTo>
                    <a:pt x="30" y="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 name="未知"/>
            <p:cNvSpPr>
              <a:spLocks/>
            </p:cNvSpPr>
            <p:nvPr/>
          </p:nvSpPr>
          <p:spPr bwMode="auto">
            <a:xfrm>
              <a:off x="1076" y="1017"/>
              <a:ext cx="111"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2"/>
                  </a:lnTo>
                  <a:lnTo>
                    <a:pt x="276" y="276"/>
                  </a:lnTo>
                  <a:lnTo>
                    <a:pt x="257" y="232"/>
                  </a:lnTo>
                  <a:lnTo>
                    <a:pt x="44" y="19"/>
                  </a:lnTo>
                  <a:lnTo>
                    <a:pt x="33" y="34"/>
                  </a:lnTo>
                  <a:lnTo>
                    <a:pt x="0" y="0"/>
                  </a:lnTo>
                  <a:lnTo>
                    <a:pt x="33" y="34"/>
                  </a:lnTo>
                  <a:lnTo>
                    <a:pt x="34" y="36"/>
                  </a:lnTo>
                  <a:lnTo>
                    <a:pt x="222"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3" name="未知"/>
            <p:cNvSpPr>
              <a:spLocks/>
            </p:cNvSpPr>
            <p:nvPr/>
          </p:nvSpPr>
          <p:spPr bwMode="auto">
            <a:xfrm>
              <a:off x="1086" y="1013"/>
              <a:ext cx="105" cy="104"/>
            </a:xfrm>
            <a:custGeom>
              <a:avLst/>
              <a:gdLst>
                <a:gd name="T0" fmla="*/ 0 w 261"/>
                <a:gd name="T1" fmla="*/ 0 h 262"/>
                <a:gd name="T2" fmla="*/ 0 w 261"/>
                <a:gd name="T3" fmla="*/ 0 h 262"/>
                <a:gd name="T4" fmla="*/ 0 w 261"/>
                <a:gd name="T5" fmla="*/ 0 h 262"/>
                <a:gd name="T6" fmla="*/ 0 w 261"/>
                <a:gd name="T7" fmla="*/ 0 h 262"/>
                <a:gd name="T8" fmla="*/ 0 w 261"/>
                <a:gd name="T9" fmla="*/ 0 h 262"/>
                <a:gd name="T10" fmla="*/ 0 w 261"/>
                <a:gd name="T11" fmla="*/ 0 h 262"/>
                <a:gd name="T12" fmla="*/ 0 w 261"/>
                <a:gd name="T13" fmla="*/ 0 h 262"/>
                <a:gd name="T14" fmla="*/ 0 w 261"/>
                <a:gd name="T15" fmla="*/ 0 h 262"/>
                <a:gd name="T16" fmla="*/ 0 w 261"/>
                <a:gd name="T17" fmla="*/ 0 h 262"/>
                <a:gd name="T18" fmla="*/ 0 w 261"/>
                <a:gd name="T19" fmla="*/ 0 h 262"/>
                <a:gd name="T20" fmla="*/ 0 w 261"/>
                <a:gd name="T21" fmla="*/ 0 h 262"/>
                <a:gd name="T22" fmla="*/ 0 w 261"/>
                <a:gd name="T23" fmla="*/ 0 h 262"/>
                <a:gd name="T24" fmla="*/ 0 w 261"/>
                <a:gd name="T25" fmla="*/ 0 h 262"/>
                <a:gd name="T26" fmla="*/ 0 w 261"/>
                <a:gd name="T27" fmla="*/ 0 h 262"/>
                <a:gd name="T28" fmla="*/ 0 w 261"/>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1" h="262">
                  <a:moveTo>
                    <a:pt x="232" y="242"/>
                  </a:moveTo>
                  <a:lnTo>
                    <a:pt x="232" y="240"/>
                  </a:lnTo>
                  <a:lnTo>
                    <a:pt x="232" y="238"/>
                  </a:lnTo>
                  <a:lnTo>
                    <a:pt x="261" y="262"/>
                  </a:lnTo>
                  <a:lnTo>
                    <a:pt x="232" y="238"/>
                  </a:lnTo>
                  <a:lnTo>
                    <a:pt x="232" y="237"/>
                  </a:lnTo>
                  <a:lnTo>
                    <a:pt x="43" y="39"/>
                  </a:lnTo>
                  <a:lnTo>
                    <a:pt x="24" y="30"/>
                  </a:lnTo>
                  <a:lnTo>
                    <a:pt x="22" y="30"/>
                  </a:lnTo>
                  <a:lnTo>
                    <a:pt x="20" y="30"/>
                  </a:lnTo>
                  <a:lnTo>
                    <a:pt x="19" y="30"/>
                  </a:lnTo>
                  <a:lnTo>
                    <a:pt x="0" y="0"/>
                  </a:lnTo>
                  <a:lnTo>
                    <a:pt x="19" y="30"/>
                  </a:lnTo>
                  <a:lnTo>
                    <a:pt x="232" y="243"/>
                  </a:lnTo>
                  <a:lnTo>
                    <a:pt x="232" y="242"/>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64" name="未知"/>
            <p:cNvSpPr>
              <a:spLocks/>
            </p:cNvSpPr>
            <p:nvPr/>
          </p:nvSpPr>
          <p:spPr bwMode="auto">
            <a:xfrm>
              <a:off x="1089" y="1025"/>
              <a:ext cx="90"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220" y="219"/>
                  </a:moveTo>
                  <a:lnTo>
                    <a:pt x="224" y="208"/>
                  </a:lnTo>
                  <a:lnTo>
                    <a:pt x="224" y="207"/>
                  </a:lnTo>
                  <a:lnTo>
                    <a:pt x="35" y="9"/>
                  </a:lnTo>
                  <a:lnTo>
                    <a:pt x="16" y="0"/>
                  </a:lnTo>
                  <a:lnTo>
                    <a:pt x="14" y="0"/>
                  </a:lnTo>
                  <a:lnTo>
                    <a:pt x="0" y="15"/>
                  </a:lnTo>
                  <a:lnTo>
                    <a:pt x="1" y="17"/>
                  </a:lnTo>
                  <a:lnTo>
                    <a:pt x="189" y="214"/>
                  </a:lnTo>
                  <a:lnTo>
                    <a:pt x="209" y="223"/>
                  </a:lnTo>
                  <a:lnTo>
                    <a:pt x="211" y="223"/>
                  </a:lnTo>
                  <a:lnTo>
                    <a:pt x="220"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 name="未知"/>
            <p:cNvSpPr>
              <a:spLocks/>
            </p:cNvSpPr>
            <p:nvPr/>
          </p:nvSpPr>
          <p:spPr bwMode="auto">
            <a:xfrm>
              <a:off x="1131" y="105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 name="未知"/>
            <p:cNvSpPr>
              <a:spLocks/>
            </p:cNvSpPr>
            <p:nvPr/>
          </p:nvSpPr>
          <p:spPr bwMode="auto">
            <a:xfrm>
              <a:off x="1130" y="105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 name="未知"/>
            <p:cNvSpPr>
              <a:spLocks/>
            </p:cNvSpPr>
            <p:nvPr/>
          </p:nvSpPr>
          <p:spPr bwMode="auto">
            <a:xfrm>
              <a:off x="1151" y="107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8" name="未知"/>
            <p:cNvSpPr>
              <a:spLocks/>
            </p:cNvSpPr>
            <p:nvPr/>
          </p:nvSpPr>
          <p:spPr bwMode="auto">
            <a:xfrm>
              <a:off x="1150" y="1077"/>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 name="未知"/>
            <p:cNvSpPr>
              <a:spLocks/>
            </p:cNvSpPr>
            <p:nvPr/>
          </p:nvSpPr>
          <p:spPr bwMode="auto">
            <a:xfrm>
              <a:off x="1161" y="1087"/>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 name="未知"/>
            <p:cNvSpPr>
              <a:spLocks/>
            </p:cNvSpPr>
            <p:nvPr/>
          </p:nvSpPr>
          <p:spPr bwMode="auto">
            <a:xfrm>
              <a:off x="1160" y="1087"/>
              <a:ext cx="3" cy="22"/>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1" name="未知"/>
            <p:cNvSpPr>
              <a:spLocks/>
            </p:cNvSpPr>
            <p:nvPr/>
          </p:nvSpPr>
          <p:spPr bwMode="auto">
            <a:xfrm>
              <a:off x="1141" y="106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2" name="未知"/>
            <p:cNvSpPr>
              <a:spLocks/>
            </p:cNvSpPr>
            <p:nvPr/>
          </p:nvSpPr>
          <p:spPr bwMode="auto">
            <a:xfrm>
              <a:off x="1140" y="106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3" name="未知"/>
            <p:cNvSpPr>
              <a:spLocks/>
            </p:cNvSpPr>
            <p:nvPr/>
          </p:nvSpPr>
          <p:spPr bwMode="auto">
            <a:xfrm>
              <a:off x="1122" y="1047"/>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4" name="未知"/>
            <p:cNvSpPr>
              <a:spLocks/>
            </p:cNvSpPr>
            <p:nvPr/>
          </p:nvSpPr>
          <p:spPr bwMode="auto">
            <a:xfrm>
              <a:off x="1121" y="1047"/>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5" name="未知"/>
            <p:cNvSpPr>
              <a:spLocks/>
            </p:cNvSpPr>
            <p:nvPr/>
          </p:nvSpPr>
          <p:spPr bwMode="auto">
            <a:xfrm>
              <a:off x="1122" y="1084"/>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90"/>
                  </a:lnTo>
                  <a:lnTo>
                    <a:pt x="627" y="627"/>
                  </a:lnTo>
                  <a:lnTo>
                    <a:pt x="594" y="490"/>
                  </a:lnTo>
                  <a:lnTo>
                    <a:pt x="594" y="486"/>
                  </a:lnTo>
                  <a:lnTo>
                    <a:pt x="179" y="67"/>
                  </a:lnTo>
                  <a:lnTo>
                    <a:pt x="129" y="32"/>
                  </a:lnTo>
                  <a:lnTo>
                    <a:pt x="127" y="32"/>
                  </a:lnTo>
                  <a:lnTo>
                    <a:pt x="80" y="72"/>
                  </a:lnTo>
                  <a:lnTo>
                    <a:pt x="79" y="82"/>
                  </a:lnTo>
                  <a:lnTo>
                    <a:pt x="0" y="0"/>
                  </a:lnTo>
                  <a:lnTo>
                    <a:pt x="79" y="82"/>
                  </a:lnTo>
                  <a:lnTo>
                    <a:pt x="79" y="85"/>
                  </a:lnTo>
                  <a:lnTo>
                    <a:pt x="499" y="534"/>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6" name="未知"/>
            <p:cNvSpPr>
              <a:spLocks/>
            </p:cNvSpPr>
            <p:nvPr/>
          </p:nvSpPr>
          <p:spPr bwMode="auto">
            <a:xfrm>
              <a:off x="1167" y="1065"/>
              <a:ext cx="225"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80" y="528"/>
                  </a:moveTo>
                  <a:lnTo>
                    <a:pt x="67" y="115"/>
                  </a:lnTo>
                  <a:lnTo>
                    <a:pt x="0" y="0"/>
                  </a:lnTo>
                  <a:lnTo>
                    <a:pt x="67" y="115"/>
                  </a:lnTo>
                  <a:lnTo>
                    <a:pt x="480" y="529"/>
                  </a:lnTo>
                  <a:lnTo>
                    <a:pt x="562" y="563"/>
                  </a:lnTo>
                  <a:lnTo>
                    <a:pt x="480" y="529"/>
                  </a:lnTo>
                  <a:lnTo>
                    <a:pt x="480" y="528"/>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7" name="未知"/>
            <p:cNvSpPr>
              <a:spLocks/>
            </p:cNvSpPr>
            <p:nvPr/>
          </p:nvSpPr>
          <p:spPr bwMode="auto">
            <a:xfrm>
              <a:off x="1086" y="1071"/>
              <a:ext cx="101" cy="100"/>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w 252"/>
                <a:gd name="T19" fmla="*/ 0 h 2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2" h="252">
                  <a:moveTo>
                    <a:pt x="143" y="124"/>
                  </a:moveTo>
                  <a:lnTo>
                    <a:pt x="233" y="96"/>
                  </a:lnTo>
                  <a:lnTo>
                    <a:pt x="252" y="252"/>
                  </a:lnTo>
                  <a:lnTo>
                    <a:pt x="233" y="96"/>
                  </a:lnTo>
                  <a:lnTo>
                    <a:pt x="158" y="21"/>
                  </a:lnTo>
                  <a:lnTo>
                    <a:pt x="20" y="151"/>
                  </a:lnTo>
                  <a:lnTo>
                    <a:pt x="0" y="0"/>
                  </a:lnTo>
                  <a:lnTo>
                    <a:pt x="20" y="151"/>
                  </a:lnTo>
                  <a:lnTo>
                    <a:pt x="47" y="170"/>
                  </a:lnTo>
                  <a:lnTo>
                    <a:pt x="143"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8" name="未知"/>
            <p:cNvSpPr>
              <a:spLocks/>
            </p:cNvSpPr>
            <p:nvPr/>
          </p:nvSpPr>
          <p:spPr bwMode="auto">
            <a:xfrm>
              <a:off x="1140" y="1047"/>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10" y="142"/>
                  </a:moveTo>
                  <a:lnTo>
                    <a:pt x="175" y="175"/>
                  </a:lnTo>
                  <a:lnTo>
                    <a:pt x="110" y="142"/>
                  </a:lnTo>
                  <a:lnTo>
                    <a:pt x="48" y="55"/>
                  </a:lnTo>
                  <a:lnTo>
                    <a:pt x="22" y="80"/>
                  </a:lnTo>
                  <a:lnTo>
                    <a:pt x="0" y="0"/>
                  </a:lnTo>
                  <a:lnTo>
                    <a:pt x="22" y="80"/>
                  </a:lnTo>
                  <a:lnTo>
                    <a:pt x="97" y="155"/>
                  </a:lnTo>
                  <a:lnTo>
                    <a:pt x="110"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9" name="未知"/>
            <p:cNvSpPr>
              <a:spLocks/>
            </p:cNvSpPr>
            <p:nvPr/>
          </p:nvSpPr>
          <p:spPr bwMode="auto">
            <a:xfrm>
              <a:off x="1094" y="1069"/>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2"/>
                  </a:lnTo>
                  <a:lnTo>
                    <a:pt x="170" y="141"/>
                  </a:lnTo>
                  <a:lnTo>
                    <a:pt x="165" y="140"/>
                  </a:lnTo>
                  <a:lnTo>
                    <a:pt x="123" y="128"/>
                  </a:lnTo>
                  <a:lnTo>
                    <a:pt x="27" y="174"/>
                  </a:lnTo>
                  <a:lnTo>
                    <a:pt x="0" y="155"/>
                  </a:lnTo>
                  <a:lnTo>
                    <a:pt x="164" y="0"/>
                  </a:lnTo>
                  <a:lnTo>
                    <a:pt x="226"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 name="未知"/>
            <p:cNvSpPr>
              <a:spLocks/>
            </p:cNvSpPr>
            <p:nvPr/>
          </p:nvSpPr>
          <p:spPr bwMode="auto">
            <a:xfrm>
              <a:off x="1038" y="1074"/>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5" y="17"/>
                  </a:moveTo>
                  <a:lnTo>
                    <a:pt x="15" y="15"/>
                  </a:lnTo>
                  <a:lnTo>
                    <a:pt x="0" y="0"/>
                  </a:lnTo>
                  <a:lnTo>
                    <a:pt x="1" y="2"/>
                  </a:lnTo>
                  <a:lnTo>
                    <a:pt x="14" y="17"/>
                  </a:lnTo>
                  <a:lnTo>
                    <a:pt x="1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1" name="未知"/>
            <p:cNvSpPr>
              <a:spLocks/>
            </p:cNvSpPr>
            <p:nvPr/>
          </p:nvSpPr>
          <p:spPr bwMode="auto">
            <a:xfrm>
              <a:off x="1015" y="997"/>
              <a:ext cx="112" cy="112"/>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w 279"/>
                <a:gd name="T37" fmla="*/ 0 h 2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9">
                  <a:moveTo>
                    <a:pt x="72" y="205"/>
                  </a:moveTo>
                  <a:lnTo>
                    <a:pt x="114" y="159"/>
                  </a:lnTo>
                  <a:lnTo>
                    <a:pt x="164" y="115"/>
                  </a:lnTo>
                  <a:lnTo>
                    <a:pt x="181" y="108"/>
                  </a:lnTo>
                  <a:lnTo>
                    <a:pt x="230" y="157"/>
                  </a:lnTo>
                  <a:lnTo>
                    <a:pt x="260" y="125"/>
                  </a:lnTo>
                  <a:lnTo>
                    <a:pt x="279" y="279"/>
                  </a:lnTo>
                  <a:lnTo>
                    <a:pt x="260" y="125"/>
                  </a:lnTo>
                  <a:lnTo>
                    <a:pt x="164" y="29"/>
                  </a:lnTo>
                  <a:lnTo>
                    <a:pt x="156" y="35"/>
                  </a:lnTo>
                  <a:lnTo>
                    <a:pt x="146" y="43"/>
                  </a:lnTo>
                  <a:lnTo>
                    <a:pt x="102" y="87"/>
                  </a:lnTo>
                  <a:lnTo>
                    <a:pt x="63" y="141"/>
                  </a:lnTo>
                  <a:lnTo>
                    <a:pt x="49" y="176"/>
                  </a:lnTo>
                  <a:lnTo>
                    <a:pt x="0" y="0"/>
                  </a:lnTo>
                  <a:lnTo>
                    <a:pt x="49" y="176"/>
                  </a:lnTo>
                  <a:lnTo>
                    <a:pt x="49" y="177"/>
                  </a:lnTo>
                  <a:lnTo>
                    <a:pt x="71" y="206"/>
                  </a:lnTo>
                  <a:lnTo>
                    <a:pt x="72"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2" name="未知"/>
            <p:cNvSpPr>
              <a:spLocks/>
            </p:cNvSpPr>
            <p:nvPr/>
          </p:nvSpPr>
          <p:spPr bwMode="auto">
            <a:xfrm>
              <a:off x="1069" y="974"/>
              <a:ext cx="81"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w 201"/>
                <a:gd name="T23" fmla="*/ 0 h 202"/>
                <a:gd name="T24" fmla="*/ 0 w 201"/>
                <a:gd name="T25" fmla="*/ 0 h 202"/>
                <a:gd name="T26" fmla="*/ 0 w 201"/>
                <a:gd name="T27" fmla="*/ 0 h 2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1" h="202">
                  <a:moveTo>
                    <a:pt x="147" y="160"/>
                  </a:moveTo>
                  <a:lnTo>
                    <a:pt x="201" y="202"/>
                  </a:lnTo>
                  <a:lnTo>
                    <a:pt x="147" y="160"/>
                  </a:lnTo>
                  <a:lnTo>
                    <a:pt x="122" y="105"/>
                  </a:lnTo>
                  <a:lnTo>
                    <a:pt x="68" y="69"/>
                  </a:lnTo>
                  <a:lnTo>
                    <a:pt x="59" y="71"/>
                  </a:lnTo>
                  <a:lnTo>
                    <a:pt x="50" y="74"/>
                  </a:lnTo>
                  <a:lnTo>
                    <a:pt x="40" y="80"/>
                  </a:lnTo>
                  <a:lnTo>
                    <a:pt x="30" y="86"/>
                  </a:lnTo>
                  <a:lnTo>
                    <a:pt x="29" y="87"/>
                  </a:lnTo>
                  <a:lnTo>
                    <a:pt x="0" y="0"/>
                  </a:lnTo>
                  <a:lnTo>
                    <a:pt x="29" y="87"/>
                  </a:lnTo>
                  <a:lnTo>
                    <a:pt x="125" y="183"/>
                  </a:lnTo>
                  <a:lnTo>
                    <a:pt x="147" y="160"/>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3" name="未知"/>
            <p:cNvSpPr>
              <a:spLocks/>
            </p:cNvSpPr>
            <p:nvPr/>
          </p:nvSpPr>
          <p:spPr bwMode="auto">
            <a:xfrm>
              <a:off x="1043" y="986"/>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 y="197"/>
                  </a:moveTo>
                  <a:lnTo>
                    <a:pt x="0" y="165"/>
                  </a:lnTo>
                  <a:lnTo>
                    <a:pt x="0" y="164"/>
                  </a:lnTo>
                  <a:lnTo>
                    <a:pt x="31" y="104"/>
                  </a:lnTo>
                  <a:lnTo>
                    <a:pt x="70" y="58"/>
                  </a:lnTo>
                  <a:lnTo>
                    <a:pt x="116" y="17"/>
                  </a:lnTo>
                  <a:lnTo>
                    <a:pt x="154" y="0"/>
                  </a:lnTo>
                  <a:lnTo>
                    <a:pt x="162" y="0"/>
                  </a:lnTo>
                  <a:lnTo>
                    <a:pt x="213" y="44"/>
                  </a:lnTo>
                  <a:lnTo>
                    <a:pt x="233" y="91"/>
                  </a:lnTo>
                  <a:lnTo>
                    <a:pt x="181" y="146"/>
                  </a:lnTo>
                  <a:lnTo>
                    <a:pt x="132" y="97"/>
                  </a:lnTo>
                  <a:lnTo>
                    <a:pt x="127" y="98"/>
                  </a:lnTo>
                  <a:lnTo>
                    <a:pt x="72" y="141"/>
                  </a:lnTo>
                  <a:lnTo>
                    <a:pt x="30" y="187"/>
                  </a:lnTo>
                  <a:lnTo>
                    <a:pt x="21"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4" name="未知"/>
            <p:cNvSpPr>
              <a:spLocks/>
            </p:cNvSpPr>
            <p:nvPr/>
          </p:nvSpPr>
          <p:spPr bwMode="auto">
            <a:xfrm>
              <a:off x="1128" y="1080"/>
              <a:ext cx="69"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74" y="127"/>
                  </a:moveTo>
                  <a:lnTo>
                    <a:pt x="135" y="75"/>
                  </a:lnTo>
                  <a:lnTo>
                    <a:pt x="143" y="57"/>
                  </a:lnTo>
                  <a:lnTo>
                    <a:pt x="174" y="174"/>
                  </a:lnTo>
                  <a:lnTo>
                    <a:pt x="143" y="57"/>
                  </a:lnTo>
                  <a:lnTo>
                    <a:pt x="143" y="55"/>
                  </a:lnTo>
                  <a:lnTo>
                    <a:pt x="117" y="31"/>
                  </a:lnTo>
                  <a:lnTo>
                    <a:pt x="115" y="31"/>
                  </a:lnTo>
                  <a:lnTo>
                    <a:pt x="54" y="83"/>
                  </a:lnTo>
                  <a:lnTo>
                    <a:pt x="46" y="101"/>
                  </a:lnTo>
                  <a:lnTo>
                    <a:pt x="0" y="0"/>
                  </a:lnTo>
                  <a:lnTo>
                    <a:pt x="46" y="101"/>
                  </a:lnTo>
                  <a:lnTo>
                    <a:pt x="47" y="103"/>
                  </a:lnTo>
                  <a:lnTo>
                    <a:pt x="72" y="127"/>
                  </a:lnTo>
                  <a:lnTo>
                    <a:pt x="74" y="127"/>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5" name="未知"/>
            <p:cNvSpPr>
              <a:spLocks/>
            </p:cNvSpPr>
            <p:nvPr/>
          </p:nvSpPr>
          <p:spPr bwMode="auto">
            <a:xfrm>
              <a:off x="1325" y="1271"/>
              <a:ext cx="17" cy="16"/>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3" y="0"/>
                  </a:moveTo>
                  <a:lnTo>
                    <a:pt x="42" y="21"/>
                  </a:lnTo>
                  <a:lnTo>
                    <a:pt x="42" y="23"/>
                  </a:lnTo>
                  <a:lnTo>
                    <a:pt x="20" y="42"/>
                  </a:lnTo>
                  <a:lnTo>
                    <a:pt x="19" y="42"/>
                  </a:lnTo>
                  <a:lnTo>
                    <a:pt x="0" y="20"/>
                  </a:lnTo>
                  <a:lnTo>
                    <a:pt x="0" y="19"/>
                  </a:lnTo>
                  <a:lnTo>
                    <a:pt x="21"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6" name="未知"/>
            <p:cNvSpPr>
              <a:spLocks/>
            </p:cNvSpPr>
            <p:nvPr/>
          </p:nvSpPr>
          <p:spPr bwMode="auto">
            <a:xfrm>
              <a:off x="1325" y="1271"/>
              <a:ext cx="17" cy="16"/>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35" y="36"/>
                  </a:moveTo>
                  <a:lnTo>
                    <a:pt x="20" y="42"/>
                  </a:lnTo>
                  <a:lnTo>
                    <a:pt x="19" y="42"/>
                  </a:lnTo>
                  <a:lnTo>
                    <a:pt x="0" y="20"/>
                  </a:lnTo>
                  <a:lnTo>
                    <a:pt x="0" y="19"/>
                  </a:lnTo>
                  <a:lnTo>
                    <a:pt x="21" y="0"/>
                  </a:lnTo>
                  <a:lnTo>
                    <a:pt x="23" y="0"/>
                  </a:lnTo>
                  <a:lnTo>
                    <a:pt x="42" y="21"/>
                  </a:lnTo>
                  <a:lnTo>
                    <a:pt x="42"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7" name="未知"/>
            <p:cNvSpPr>
              <a:spLocks/>
            </p:cNvSpPr>
            <p:nvPr/>
          </p:nvSpPr>
          <p:spPr bwMode="auto">
            <a:xfrm>
              <a:off x="655"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43"/>
                  </a:moveTo>
                  <a:lnTo>
                    <a:pt x="43" y="52"/>
                  </a:lnTo>
                  <a:lnTo>
                    <a:pt x="0" y="9"/>
                  </a:lnTo>
                  <a:lnTo>
                    <a:pt x="9" y="0"/>
                  </a:lnTo>
                  <a:lnTo>
                    <a:pt x="52" y="43"/>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88" name="未知"/>
            <p:cNvSpPr>
              <a:spLocks/>
            </p:cNvSpPr>
            <p:nvPr/>
          </p:nvSpPr>
          <p:spPr bwMode="auto">
            <a:xfrm>
              <a:off x="655"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0" y="9"/>
                  </a:moveTo>
                  <a:lnTo>
                    <a:pt x="43" y="52"/>
                  </a:lnTo>
                  <a:lnTo>
                    <a:pt x="52" y="43"/>
                  </a:lnTo>
                  <a:lnTo>
                    <a:pt x="9" y="0"/>
                  </a:lnTo>
                  <a:lnTo>
                    <a:pt x="0" y="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9" name="Rectangle 399"/>
            <p:cNvSpPr>
              <a:spLocks noChangeArrowheads="1"/>
            </p:cNvSpPr>
            <p:nvPr/>
          </p:nvSpPr>
          <p:spPr bwMode="auto">
            <a:xfrm>
              <a:off x="660" y="1522"/>
              <a:ext cx="24"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0" name="Rectangle 400"/>
            <p:cNvSpPr>
              <a:spLocks/>
            </p:cNvSpPr>
            <p:nvPr/>
          </p:nvSpPr>
          <p:spPr bwMode="auto">
            <a:xfrm>
              <a:off x="660" y="1522"/>
              <a:ext cx="24"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1" name="未知"/>
            <p:cNvSpPr>
              <a:spLocks/>
            </p:cNvSpPr>
            <p:nvPr/>
          </p:nvSpPr>
          <p:spPr bwMode="auto">
            <a:xfrm>
              <a:off x="655" y="1497"/>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2" name="未知"/>
            <p:cNvSpPr>
              <a:spLocks/>
            </p:cNvSpPr>
            <p:nvPr/>
          </p:nvSpPr>
          <p:spPr bwMode="auto">
            <a:xfrm>
              <a:off x="655" y="1497"/>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9" y="52"/>
                  </a:moveTo>
                  <a:lnTo>
                    <a:pt x="52" y="9"/>
                  </a:lnTo>
                  <a:lnTo>
                    <a:pt x="43" y="0"/>
                  </a:lnTo>
                  <a:lnTo>
                    <a:pt x="0" y="43"/>
                  </a:lnTo>
                  <a:lnTo>
                    <a:pt x="9" y="5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3" name="Rectangle 403"/>
            <p:cNvSpPr>
              <a:spLocks noChangeArrowheads="1"/>
            </p:cNvSpPr>
            <p:nvPr/>
          </p:nvSpPr>
          <p:spPr bwMode="auto">
            <a:xfrm>
              <a:off x="645" y="1489"/>
              <a:ext cx="6" cy="24"/>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4" name="Rectangle 404"/>
            <p:cNvSpPr>
              <a:spLocks/>
            </p:cNvSpPr>
            <p:nvPr/>
          </p:nvSpPr>
          <p:spPr bwMode="auto">
            <a:xfrm>
              <a:off x="645" y="1489"/>
              <a:ext cx="6" cy="24"/>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895" name="未知"/>
            <p:cNvSpPr>
              <a:spLocks/>
            </p:cNvSpPr>
            <p:nvPr/>
          </p:nvSpPr>
          <p:spPr bwMode="auto">
            <a:xfrm>
              <a:off x="612" y="1522"/>
              <a:ext cx="24" cy="5"/>
            </a:xfrm>
            <a:custGeom>
              <a:avLst/>
              <a:gdLst>
                <a:gd name="T0" fmla="*/ 0 w 60"/>
                <a:gd name="T1" fmla="*/ 0 h 13"/>
                <a:gd name="T2" fmla="*/ 0 w 60"/>
                <a:gd name="T3" fmla="*/ 0 h 13"/>
                <a:gd name="T4" fmla="*/ 0 w 60"/>
                <a:gd name="T5" fmla="*/ 0 h 13"/>
                <a:gd name="T6" fmla="*/ 0 w 60"/>
                <a:gd name="T7" fmla="*/ 0 h 13"/>
                <a:gd name="T8" fmla="*/ 0 w 60"/>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3">
                  <a:moveTo>
                    <a:pt x="60" y="13"/>
                  </a:moveTo>
                  <a:lnTo>
                    <a:pt x="0" y="13"/>
                  </a:lnTo>
                  <a:lnTo>
                    <a:pt x="0" y="0"/>
                  </a:lnTo>
                  <a:lnTo>
                    <a:pt x="60" y="0"/>
                  </a:lnTo>
                  <a:lnTo>
                    <a:pt x="60" y="13"/>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6" name="未知"/>
            <p:cNvSpPr>
              <a:spLocks/>
            </p:cNvSpPr>
            <p:nvPr/>
          </p:nvSpPr>
          <p:spPr bwMode="auto">
            <a:xfrm>
              <a:off x="612" y="1522"/>
              <a:ext cx="24" cy="5"/>
            </a:xfrm>
            <a:custGeom>
              <a:avLst/>
              <a:gdLst>
                <a:gd name="T0" fmla="*/ 0 w 60"/>
                <a:gd name="T1" fmla="*/ 0 h 13"/>
                <a:gd name="T2" fmla="*/ 0 w 60"/>
                <a:gd name="T3" fmla="*/ 0 h 13"/>
                <a:gd name="T4" fmla="*/ 0 w 60"/>
                <a:gd name="T5" fmla="*/ 0 h 13"/>
                <a:gd name="T6" fmla="*/ 0 w 60"/>
                <a:gd name="T7" fmla="*/ 0 h 13"/>
                <a:gd name="T8" fmla="*/ 0 w 60"/>
                <a:gd name="T9" fmla="*/ 0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13">
                  <a:moveTo>
                    <a:pt x="60" y="0"/>
                  </a:moveTo>
                  <a:lnTo>
                    <a:pt x="0" y="0"/>
                  </a:lnTo>
                  <a:lnTo>
                    <a:pt x="0" y="13"/>
                  </a:lnTo>
                  <a:lnTo>
                    <a:pt x="60" y="13"/>
                  </a:lnTo>
                  <a:lnTo>
                    <a:pt x="60"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7" name="未知"/>
            <p:cNvSpPr>
              <a:spLocks/>
            </p:cNvSpPr>
            <p:nvPr/>
          </p:nvSpPr>
          <p:spPr bwMode="auto">
            <a:xfrm>
              <a:off x="621"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52" y="9"/>
                  </a:moveTo>
                  <a:lnTo>
                    <a:pt x="9" y="52"/>
                  </a:lnTo>
                  <a:lnTo>
                    <a:pt x="0" y="43"/>
                  </a:lnTo>
                  <a:lnTo>
                    <a:pt x="43" y="0"/>
                  </a:lnTo>
                  <a:lnTo>
                    <a:pt x="52" y="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98" name="未知"/>
            <p:cNvSpPr>
              <a:spLocks/>
            </p:cNvSpPr>
            <p:nvPr/>
          </p:nvSpPr>
          <p:spPr bwMode="auto">
            <a:xfrm>
              <a:off x="621" y="1531"/>
              <a:ext cx="20" cy="21"/>
            </a:xfrm>
            <a:custGeom>
              <a:avLst/>
              <a:gdLst>
                <a:gd name="T0" fmla="*/ 0 w 52"/>
                <a:gd name="T1" fmla="*/ 0 h 52"/>
                <a:gd name="T2" fmla="*/ 0 w 52"/>
                <a:gd name="T3" fmla="*/ 0 h 52"/>
                <a:gd name="T4" fmla="*/ 0 w 52"/>
                <a:gd name="T5" fmla="*/ 0 h 52"/>
                <a:gd name="T6" fmla="*/ 0 w 52"/>
                <a:gd name="T7" fmla="*/ 0 h 52"/>
                <a:gd name="T8" fmla="*/ 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43" y="0"/>
                  </a:moveTo>
                  <a:lnTo>
                    <a:pt x="0" y="43"/>
                  </a:lnTo>
                  <a:lnTo>
                    <a:pt x="9" y="52"/>
                  </a:lnTo>
                  <a:lnTo>
                    <a:pt x="52" y="9"/>
                  </a:lnTo>
                  <a:lnTo>
                    <a:pt x="43"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9" name="Rectangle 409"/>
            <p:cNvSpPr>
              <a:spLocks noChangeArrowheads="1"/>
            </p:cNvSpPr>
            <p:nvPr/>
          </p:nvSpPr>
          <p:spPr bwMode="auto">
            <a:xfrm>
              <a:off x="645" y="1536"/>
              <a:ext cx="6" cy="25"/>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00" name="Rectangle 410"/>
            <p:cNvSpPr>
              <a:spLocks/>
            </p:cNvSpPr>
            <p:nvPr/>
          </p:nvSpPr>
          <p:spPr bwMode="auto">
            <a:xfrm>
              <a:off x="645" y="1536"/>
              <a:ext cx="6" cy="2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01" name="未知"/>
            <p:cNvSpPr>
              <a:spLocks/>
            </p:cNvSpPr>
            <p:nvPr/>
          </p:nvSpPr>
          <p:spPr bwMode="auto">
            <a:xfrm>
              <a:off x="621" y="1497"/>
              <a:ext cx="20"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51" y="42"/>
                  </a:moveTo>
                  <a:lnTo>
                    <a:pt x="42" y="51"/>
                  </a:lnTo>
                  <a:lnTo>
                    <a:pt x="0" y="9"/>
                  </a:lnTo>
                  <a:lnTo>
                    <a:pt x="9" y="0"/>
                  </a:lnTo>
                  <a:lnTo>
                    <a:pt x="51" y="42"/>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2" name="未知"/>
            <p:cNvSpPr>
              <a:spLocks/>
            </p:cNvSpPr>
            <p:nvPr/>
          </p:nvSpPr>
          <p:spPr bwMode="auto">
            <a:xfrm>
              <a:off x="621" y="1497"/>
              <a:ext cx="20" cy="21"/>
            </a:xfrm>
            <a:custGeom>
              <a:avLst/>
              <a:gdLst>
                <a:gd name="T0" fmla="*/ 0 w 51"/>
                <a:gd name="T1" fmla="*/ 0 h 51"/>
                <a:gd name="T2" fmla="*/ 0 w 51"/>
                <a:gd name="T3" fmla="*/ 0 h 51"/>
                <a:gd name="T4" fmla="*/ 0 w 51"/>
                <a:gd name="T5" fmla="*/ 0 h 51"/>
                <a:gd name="T6" fmla="*/ 0 w 51"/>
                <a:gd name="T7" fmla="*/ 0 h 51"/>
                <a:gd name="T8" fmla="*/ 0 w 51"/>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1">
                  <a:moveTo>
                    <a:pt x="51" y="42"/>
                  </a:moveTo>
                  <a:lnTo>
                    <a:pt x="9" y="0"/>
                  </a:lnTo>
                  <a:lnTo>
                    <a:pt x="0" y="9"/>
                  </a:lnTo>
                  <a:lnTo>
                    <a:pt x="42" y="51"/>
                  </a:lnTo>
                  <a:lnTo>
                    <a:pt x="51" y="4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3" name="未知"/>
            <p:cNvSpPr>
              <a:spLocks/>
            </p:cNvSpPr>
            <p:nvPr/>
          </p:nvSpPr>
          <p:spPr bwMode="auto">
            <a:xfrm>
              <a:off x="625" y="1557"/>
              <a:ext cx="46" cy="7"/>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w 116"/>
                <a:gd name="T39" fmla="*/ 0 h 19"/>
                <a:gd name="T40" fmla="*/ 0 w 116"/>
                <a:gd name="T41" fmla="*/ 0 h 19"/>
                <a:gd name="T42" fmla="*/ 0 w 116"/>
                <a:gd name="T43" fmla="*/ 0 h 19"/>
                <a:gd name="T44" fmla="*/ 0 w 116"/>
                <a:gd name="T45" fmla="*/ 0 h 19"/>
                <a:gd name="T46" fmla="*/ 0 w 116"/>
                <a:gd name="T47" fmla="*/ 0 h 19"/>
                <a:gd name="T48" fmla="*/ 0 w 116"/>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6" h="19">
                  <a:moveTo>
                    <a:pt x="58" y="19"/>
                  </a:moveTo>
                  <a:lnTo>
                    <a:pt x="54" y="19"/>
                  </a:lnTo>
                  <a:lnTo>
                    <a:pt x="50" y="19"/>
                  </a:lnTo>
                  <a:lnTo>
                    <a:pt x="47" y="18"/>
                  </a:lnTo>
                  <a:lnTo>
                    <a:pt x="43" y="18"/>
                  </a:lnTo>
                  <a:lnTo>
                    <a:pt x="39" y="17"/>
                  </a:lnTo>
                  <a:lnTo>
                    <a:pt x="35" y="16"/>
                  </a:lnTo>
                  <a:lnTo>
                    <a:pt x="31" y="15"/>
                  </a:lnTo>
                  <a:lnTo>
                    <a:pt x="28" y="14"/>
                  </a:lnTo>
                  <a:lnTo>
                    <a:pt x="24" y="13"/>
                  </a:lnTo>
                  <a:lnTo>
                    <a:pt x="7" y="5"/>
                  </a:lnTo>
                  <a:lnTo>
                    <a:pt x="4" y="3"/>
                  </a:lnTo>
                  <a:lnTo>
                    <a:pt x="1" y="0"/>
                  </a:lnTo>
                  <a:lnTo>
                    <a:pt x="0" y="0"/>
                  </a:lnTo>
                  <a:lnTo>
                    <a:pt x="116" y="0"/>
                  </a:lnTo>
                  <a:lnTo>
                    <a:pt x="103" y="8"/>
                  </a:lnTo>
                  <a:lnTo>
                    <a:pt x="100" y="10"/>
                  </a:lnTo>
                  <a:lnTo>
                    <a:pt x="96" y="12"/>
                  </a:lnTo>
                  <a:lnTo>
                    <a:pt x="92" y="13"/>
                  </a:lnTo>
                  <a:lnTo>
                    <a:pt x="89" y="14"/>
                  </a:lnTo>
                  <a:lnTo>
                    <a:pt x="74" y="18"/>
                  </a:lnTo>
                  <a:lnTo>
                    <a:pt x="70" y="18"/>
                  </a:lnTo>
                  <a:lnTo>
                    <a:pt x="66" y="19"/>
                  </a:lnTo>
                  <a:lnTo>
                    <a:pt x="62" y="19"/>
                  </a:lnTo>
                  <a:lnTo>
                    <a:pt x="58" y="1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4" name="未知"/>
            <p:cNvSpPr>
              <a:spLocks/>
            </p:cNvSpPr>
            <p:nvPr/>
          </p:nvSpPr>
          <p:spPr bwMode="auto">
            <a:xfrm>
              <a:off x="609" y="1493"/>
              <a:ext cx="39" cy="64"/>
            </a:xfrm>
            <a:custGeom>
              <a:avLst/>
              <a:gdLst>
                <a:gd name="T0" fmla="*/ 0 w 98"/>
                <a:gd name="T1" fmla="*/ 0 h 159"/>
                <a:gd name="T2" fmla="*/ 0 w 98"/>
                <a:gd name="T3" fmla="*/ 0 h 159"/>
                <a:gd name="T4" fmla="*/ 0 w 98"/>
                <a:gd name="T5" fmla="*/ 0 h 159"/>
                <a:gd name="T6" fmla="*/ 0 w 98"/>
                <a:gd name="T7" fmla="*/ 0 h 159"/>
                <a:gd name="T8" fmla="*/ 0 w 98"/>
                <a:gd name="T9" fmla="*/ 0 h 159"/>
                <a:gd name="T10" fmla="*/ 0 w 98"/>
                <a:gd name="T11" fmla="*/ 0 h 159"/>
                <a:gd name="T12" fmla="*/ 0 w 98"/>
                <a:gd name="T13" fmla="*/ 0 h 159"/>
                <a:gd name="T14" fmla="*/ 0 w 98"/>
                <a:gd name="T15" fmla="*/ 0 h 159"/>
                <a:gd name="T16" fmla="*/ 0 w 98"/>
                <a:gd name="T17" fmla="*/ 0 h 159"/>
                <a:gd name="T18" fmla="*/ 0 w 98"/>
                <a:gd name="T19" fmla="*/ 0 h 159"/>
                <a:gd name="T20" fmla="*/ 0 w 98"/>
                <a:gd name="T21" fmla="*/ 0 h 159"/>
                <a:gd name="T22" fmla="*/ 0 w 98"/>
                <a:gd name="T23" fmla="*/ 0 h 159"/>
                <a:gd name="T24" fmla="*/ 0 w 98"/>
                <a:gd name="T25" fmla="*/ 0 h 159"/>
                <a:gd name="T26" fmla="*/ 0 w 98"/>
                <a:gd name="T27" fmla="*/ 0 h 159"/>
                <a:gd name="T28" fmla="*/ 0 w 98"/>
                <a:gd name="T29" fmla="*/ 0 h 159"/>
                <a:gd name="T30" fmla="*/ 0 w 98"/>
                <a:gd name="T31" fmla="*/ 0 h 159"/>
                <a:gd name="T32" fmla="*/ 0 w 98"/>
                <a:gd name="T33" fmla="*/ 0 h 159"/>
                <a:gd name="T34" fmla="*/ 0 w 98"/>
                <a:gd name="T35" fmla="*/ 0 h 159"/>
                <a:gd name="T36" fmla="*/ 0 w 98"/>
                <a:gd name="T37" fmla="*/ 0 h 159"/>
                <a:gd name="T38" fmla="*/ 0 w 98"/>
                <a:gd name="T39" fmla="*/ 0 h 159"/>
                <a:gd name="T40" fmla="*/ 0 w 98"/>
                <a:gd name="T41" fmla="*/ 0 h 159"/>
                <a:gd name="T42" fmla="*/ 0 w 98"/>
                <a:gd name="T43" fmla="*/ 0 h 159"/>
                <a:gd name="T44" fmla="*/ 0 w 98"/>
                <a:gd name="T45" fmla="*/ 0 h 159"/>
                <a:gd name="T46" fmla="*/ 0 w 98"/>
                <a:gd name="T47" fmla="*/ 0 h 159"/>
                <a:gd name="T48" fmla="*/ 0 w 98"/>
                <a:gd name="T49" fmla="*/ 0 h 159"/>
                <a:gd name="T50" fmla="*/ 0 w 98"/>
                <a:gd name="T51" fmla="*/ 0 h 159"/>
                <a:gd name="T52" fmla="*/ 0 w 98"/>
                <a:gd name="T53" fmla="*/ 0 h 159"/>
                <a:gd name="T54" fmla="*/ 0 w 98"/>
                <a:gd name="T55" fmla="*/ 0 h 159"/>
                <a:gd name="T56" fmla="*/ 0 w 98"/>
                <a:gd name="T57" fmla="*/ 0 h 159"/>
                <a:gd name="T58" fmla="*/ 0 w 98"/>
                <a:gd name="T59" fmla="*/ 0 h 159"/>
                <a:gd name="T60" fmla="*/ 0 w 98"/>
                <a:gd name="T61" fmla="*/ 0 h 159"/>
                <a:gd name="T62" fmla="*/ 0 w 98"/>
                <a:gd name="T63" fmla="*/ 0 h 159"/>
                <a:gd name="T64" fmla="*/ 0 w 98"/>
                <a:gd name="T65" fmla="*/ 0 h 159"/>
                <a:gd name="T66" fmla="*/ 0 w 98"/>
                <a:gd name="T67" fmla="*/ 0 h 159"/>
                <a:gd name="T68" fmla="*/ 0 w 98"/>
                <a:gd name="T69" fmla="*/ 0 h 159"/>
                <a:gd name="T70" fmla="*/ 0 w 98"/>
                <a:gd name="T71" fmla="*/ 0 h 159"/>
                <a:gd name="T72" fmla="*/ 0 w 98"/>
                <a:gd name="T73" fmla="*/ 0 h 159"/>
                <a:gd name="T74" fmla="*/ 0 w 98"/>
                <a:gd name="T75" fmla="*/ 0 h 159"/>
                <a:gd name="T76" fmla="*/ 0 w 98"/>
                <a:gd name="T77" fmla="*/ 0 h 159"/>
                <a:gd name="T78" fmla="*/ 0 w 98"/>
                <a:gd name="T79" fmla="*/ 0 h 159"/>
                <a:gd name="T80" fmla="*/ 0 w 98"/>
                <a:gd name="T81" fmla="*/ 0 h 159"/>
                <a:gd name="T82" fmla="*/ 0 w 98"/>
                <a:gd name="T83" fmla="*/ 0 h 159"/>
                <a:gd name="T84" fmla="*/ 0 w 98"/>
                <a:gd name="T85" fmla="*/ 0 h 159"/>
                <a:gd name="T86" fmla="*/ 0 w 98"/>
                <a:gd name="T87" fmla="*/ 0 h 159"/>
                <a:gd name="T88" fmla="*/ 0 w 98"/>
                <a:gd name="T89" fmla="*/ 0 h 159"/>
                <a:gd name="T90" fmla="*/ 0 w 98"/>
                <a:gd name="T91" fmla="*/ 0 h 159"/>
                <a:gd name="T92" fmla="*/ 0 w 98"/>
                <a:gd name="T93" fmla="*/ 0 h 159"/>
                <a:gd name="T94" fmla="*/ 0 w 98"/>
                <a:gd name="T95" fmla="*/ 0 h 1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8" h="159">
                  <a:moveTo>
                    <a:pt x="40" y="159"/>
                  </a:moveTo>
                  <a:lnTo>
                    <a:pt x="40" y="159"/>
                  </a:lnTo>
                  <a:lnTo>
                    <a:pt x="39" y="158"/>
                  </a:lnTo>
                  <a:lnTo>
                    <a:pt x="38" y="158"/>
                  </a:lnTo>
                  <a:lnTo>
                    <a:pt x="37" y="157"/>
                  </a:lnTo>
                  <a:lnTo>
                    <a:pt x="36" y="156"/>
                  </a:lnTo>
                  <a:lnTo>
                    <a:pt x="35" y="155"/>
                  </a:lnTo>
                  <a:lnTo>
                    <a:pt x="34" y="155"/>
                  </a:lnTo>
                  <a:lnTo>
                    <a:pt x="34" y="154"/>
                  </a:lnTo>
                  <a:lnTo>
                    <a:pt x="33" y="153"/>
                  </a:lnTo>
                  <a:lnTo>
                    <a:pt x="31" y="152"/>
                  </a:lnTo>
                  <a:lnTo>
                    <a:pt x="30" y="151"/>
                  </a:lnTo>
                  <a:lnTo>
                    <a:pt x="29" y="149"/>
                  </a:lnTo>
                  <a:lnTo>
                    <a:pt x="27" y="147"/>
                  </a:lnTo>
                  <a:lnTo>
                    <a:pt x="26" y="146"/>
                  </a:lnTo>
                  <a:lnTo>
                    <a:pt x="24" y="144"/>
                  </a:lnTo>
                  <a:lnTo>
                    <a:pt x="23" y="143"/>
                  </a:lnTo>
                  <a:lnTo>
                    <a:pt x="22" y="142"/>
                  </a:lnTo>
                  <a:lnTo>
                    <a:pt x="21" y="140"/>
                  </a:lnTo>
                  <a:lnTo>
                    <a:pt x="19" y="138"/>
                  </a:lnTo>
                  <a:lnTo>
                    <a:pt x="18" y="137"/>
                  </a:lnTo>
                  <a:lnTo>
                    <a:pt x="17" y="136"/>
                  </a:lnTo>
                  <a:lnTo>
                    <a:pt x="16" y="134"/>
                  </a:lnTo>
                  <a:lnTo>
                    <a:pt x="14" y="131"/>
                  </a:lnTo>
                  <a:lnTo>
                    <a:pt x="14" y="130"/>
                  </a:lnTo>
                  <a:lnTo>
                    <a:pt x="13" y="129"/>
                  </a:lnTo>
                  <a:lnTo>
                    <a:pt x="12" y="126"/>
                  </a:lnTo>
                  <a:lnTo>
                    <a:pt x="10" y="124"/>
                  </a:lnTo>
                  <a:lnTo>
                    <a:pt x="9" y="121"/>
                  </a:lnTo>
                  <a:lnTo>
                    <a:pt x="8" y="118"/>
                  </a:lnTo>
                  <a:lnTo>
                    <a:pt x="7" y="117"/>
                  </a:lnTo>
                  <a:lnTo>
                    <a:pt x="7" y="116"/>
                  </a:lnTo>
                  <a:lnTo>
                    <a:pt x="6" y="113"/>
                  </a:lnTo>
                  <a:lnTo>
                    <a:pt x="5" y="110"/>
                  </a:lnTo>
                  <a:lnTo>
                    <a:pt x="4" y="109"/>
                  </a:lnTo>
                  <a:lnTo>
                    <a:pt x="4" y="107"/>
                  </a:lnTo>
                  <a:lnTo>
                    <a:pt x="3" y="104"/>
                  </a:lnTo>
                  <a:lnTo>
                    <a:pt x="2" y="102"/>
                  </a:lnTo>
                  <a:lnTo>
                    <a:pt x="2" y="101"/>
                  </a:lnTo>
                  <a:lnTo>
                    <a:pt x="2" y="98"/>
                  </a:lnTo>
                  <a:lnTo>
                    <a:pt x="1" y="95"/>
                  </a:lnTo>
                  <a:lnTo>
                    <a:pt x="1" y="92"/>
                  </a:lnTo>
                  <a:lnTo>
                    <a:pt x="0" y="89"/>
                  </a:lnTo>
                  <a:lnTo>
                    <a:pt x="0" y="87"/>
                  </a:lnTo>
                  <a:lnTo>
                    <a:pt x="0" y="86"/>
                  </a:lnTo>
                  <a:lnTo>
                    <a:pt x="0" y="83"/>
                  </a:lnTo>
                  <a:lnTo>
                    <a:pt x="0" y="80"/>
                  </a:lnTo>
                  <a:lnTo>
                    <a:pt x="0" y="76"/>
                  </a:lnTo>
                  <a:lnTo>
                    <a:pt x="0" y="73"/>
                  </a:lnTo>
                  <a:lnTo>
                    <a:pt x="0" y="72"/>
                  </a:lnTo>
                  <a:lnTo>
                    <a:pt x="0" y="70"/>
                  </a:lnTo>
                  <a:lnTo>
                    <a:pt x="1" y="67"/>
                  </a:lnTo>
                  <a:lnTo>
                    <a:pt x="1" y="64"/>
                  </a:lnTo>
                  <a:lnTo>
                    <a:pt x="2" y="61"/>
                  </a:lnTo>
                  <a:lnTo>
                    <a:pt x="2" y="58"/>
                  </a:lnTo>
                  <a:lnTo>
                    <a:pt x="2" y="57"/>
                  </a:lnTo>
                  <a:lnTo>
                    <a:pt x="3" y="55"/>
                  </a:lnTo>
                  <a:lnTo>
                    <a:pt x="4" y="52"/>
                  </a:lnTo>
                  <a:lnTo>
                    <a:pt x="4" y="50"/>
                  </a:lnTo>
                  <a:lnTo>
                    <a:pt x="5" y="49"/>
                  </a:lnTo>
                  <a:lnTo>
                    <a:pt x="6" y="46"/>
                  </a:lnTo>
                  <a:lnTo>
                    <a:pt x="7" y="43"/>
                  </a:lnTo>
                  <a:lnTo>
                    <a:pt x="7" y="42"/>
                  </a:lnTo>
                  <a:lnTo>
                    <a:pt x="8" y="41"/>
                  </a:lnTo>
                  <a:lnTo>
                    <a:pt x="9" y="38"/>
                  </a:lnTo>
                  <a:lnTo>
                    <a:pt x="10" y="35"/>
                  </a:lnTo>
                  <a:lnTo>
                    <a:pt x="12" y="33"/>
                  </a:lnTo>
                  <a:lnTo>
                    <a:pt x="13" y="30"/>
                  </a:lnTo>
                  <a:lnTo>
                    <a:pt x="14" y="29"/>
                  </a:lnTo>
                  <a:lnTo>
                    <a:pt x="14" y="28"/>
                  </a:lnTo>
                  <a:lnTo>
                    <a:pt x="16" y="25"/>
                  </a:lnTo>
                  <a:lnTo>
                    <a:pt x="18" y="23"/>
                  </a:lnTo>
                  <a:lnTo>
                    <a:pt x="18" y="22"/>
                  </a:lnTo>
                  <a:lnTo>
                    <a:pt x="19" y="21"/>
                  </a:lnTo>
                  <a:lnTo>
                    <a:pt x="21" y="19"/>
                  </a:lnTo>
                  <a:lnTo>
                    <a:pt x="22" y="17"/>
                  </a:lnTo>
                  <a:lnTo>
                    <a:pt x="23" y="16"/>
                  </a:lnTo>
                  <a:lnTo>
                    <a:pt x="24" y="15"/>
                  </a:lnTo>
                  <a:lnTo>
                    <a:pt x="26" y="13"/>
                  </a:lnTo>
                  <a:lnTo>
                    <a:pt x="27" y="11"/>
                  </a:lnTo>
                  <a:lnTo>
                    <a:pt x="29" y="10"/>
                  </a:lnTo>
                  <a:lnTo>
                    <a:pt x="30" y="8"/>
                  </a:lnTo>
                  <a:lnTo>
                    <a:pt x="31" y="7"/>
                  </a:lnTo>
                  <a:lnTo>
                    <a:pt x="33" y="6"/>
                  </a:lnTo>
                  <a:lnTo>
                    <a:pt x="34" y="5"/>
                  </a:lnTo>
                  <a:lnTo>
                    <a:pt x="34" y="4"/>
                  </a:lnTo>
                  <a:lnTo>
                    <a:pt x="35" y="4"/>
                  </a:lnTo>
                  <a:lnTo>
                    <a:pt x="36" y="3"/>
                  </a:lnTo>
                  <a:lnTo>
                    <a:pt x="37" y="2"/>
                  </a:lnTo>
                  <a:lnTo>
                    <a:pt x="38" y="1"/>
                  </a:lnTo>
                  <a:lnTo>
                    <a:pt x="39" y="1"/>
                  </a:lnTo>
                  <a:lnTo>
                    <a:pt x="40" y="0"/>
                  </a:lnTo>
                  <a:lnTo>
                    <a:pt x="98" y="0"/>
                  </a:lnTo>
                  <a:lnTo>
                    <a:pt x="71" y="4"/>
                  </a:lnTo>
                  <a:lnTo>
                    <a:pt x="71" y="5"/>
                  </a:lnTo>
                  <a:lnTo>
                    <a:pt x="68" y="6"/>
                  </a:lnTo>
                  <a:lnTo>
                    <a:pt x="65" y="7"/>
                  </a:lnTo>
                  <a:lnTo>
                    <a:pt x="51" y="16"/>
                  </a:lnTo>
                  <a:lnTo>
                    <a:pt x="49" y="17"/>
                  </a:lnTo>
                  <a:lnTo>
                    <a:pt x="28" y="42"/>
                  </a:lnTo>
                  <a:lnTo>
                    <a:pt x="27" y="43"/>
                  </a:lnTo>
                  <a:lnTo>
                    <a:pt x="22" y="57"/>
                  </a:lnTo>
                  <a:lnTo>
                    <a:pt x="22" y="58"/>
                  </a:lnTo>
                  <a:lnTo>
                    <a:pt x="21" y="61"/>
                  </a:lnTo>
                  <a:lnTo>
                    <a:pt x="20" y="64"/>
                  </a:lnTo>
                  <a:lnTo>
                    <a:pt x="20" y="67"/>
                  </a:lnTo>
                  <a:lnTo>
                    <a:pt x="19" y="70"/>
                  </a:lnTo>
                  <a:lnTo>
                    <a:pt x="19" y="72"/>
                  </a:lnTo>
                  <a:lnTo>
                    <a:pt x="19" y="73"/>
                  </a:lnTo>
                  <a:lnTo>
                    <a:pt x="19" y="76"/>
                  </a:lnTo>
                  <a:lnTo>
                    <a:pt x="19" y="80"/>
                  </a:lnTo>
                  <a:lnTo>
                    <a:pt x="20" y="95"/>
                  </a:lnTo>
                  <a:lnTo>
                    <a:pt x="21" y="98"/>
                  </a:lnTo>
                  <a:lnTo>
                    <a:pt x="22" y="101"/>
                  </a:lnTo>
                  <a:lnTo>
                    <a:pt x="22" y="102"/>
                  </a:lnTo>
                  <a:lnTo>
                    <a:pt x="23" y="104"/>
                  </a:lnTo>
                  <a:lnTo>
                    <a:pt x="24" y="107"/>
                  </a:lnTo>
                  <a:lnTo>
                    <a:pt x="24" y="109"/>
                  </a:lnTo>
                  <a:lnTo>
                    <a:pt x="25" y="110"/>
                  </a:lnTo>
                  <a:lnTo>
                    <a:pt x="32" y="124"/>
                  </a:lnTo>
                  <a:lnTo>
                    <a:pt x="43" y="137"/>
                  </a:lnTo>
                  <a:lnTo>
                    <a:pt x="44" y="138"/>
                  </a:lnTo>
                  <a:lnTo>
                    <a:pt x="47" y="140"/>
                  </a:lnTo>
                  <a:lnTo>
                    <a:pt x="49" y="142"/>
                  </a:lnTo>
                  <a:lnTo>
                    <a:pt x="51" y="143"/>
                  </a:lnTo>
                  <a:lnTo>
                    <a:pt x="52" y="144"/>
                  </a:lnTo>
                  <a:lnTo>
                    <a:pt x="65" y="152"/>
                  </a:lnTo>
                  <a:lnTo>
                    <a:pt x="68" y="153"/>
                  </a:lnTo>
                  <a:lnTo>
                    <a:pt x="71" y="154"/>
                  </a:lnTo>
                  <a:lnTo>
                    <a:pt x="71" y="155"/>
                  </a:lnTo>
                  <a:lnTo>
                    <a:pt x="74" y="155"/>
                  </a:lnTo>
                  <a:lnTo>
                    <a:pt x="77" y="156"/>
                  </a:lnTo>
                  <a:lnTo>
                    <a:pt x="80" y="157"/>
                  </a:lnTo>
                  <a:lnTo>
                    <a:pt x="83" y="158"/>
                  </a:lnTo>
                  <a:lnTo>
                    <a:pt x="86" y="158"/>
                  </a:lnTo>
                  <a:lnTo>
                    <a:pt x="89" y="159"/>
                  </a:lnTo>
                  <a:lnTo>
                    <a:pt x="92" y="159"/>
                  </a:lnTo>
                  <a:lnTo>
                    <a:pt x="95" y="159"/>
                  </a:lnTo>
                  <a:lnTo>
                    <a:pt x="98" y="15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5" name="未知"/>
            <p:cNvSpPr>
              <a:spLocks/>
            </p:cNvSpPr>
            <p:nvPr/>
          </p:nvSpPr>
          <p:spPr bwMode="auto">
            <a:xfrm>
              <a:off x="648" y="1493"/>
              <a:ext cx="39" cy="64"/>
            </a:xfrm>
            <a:custGeom>
              <a:avLst/>
              <a:gdLst>
                <a:gd name="T0" fmla="*/ 0 w 99"/>
                <a:gd name="T1" fmla="*/ 0 h 159"/>
                <a:gd name="T2" fmla="*/ 0 w 99"/>
                <a:gd name="T3" fmla="*/ 0 h 159"/>
                <a:gd name="T4" fmla="*/ 0 w 99"/>
                <a:gd name="T5" fmla="*/ 0 h 159"/>
                <a:gd name="T6" fmla="*/ 0 w 99"/>
                <a:gd name="T7" fmla="*/ 0 h 159"/>
                <a:gd name="T8" fmla="*/ 0 w 99"/>
                <a:gd name="T9" fmla="*/ 0 h 159"/>
                <a:gd name="T10" fmla="*/ 0 w 99"/>
                <a:gd name="T11" fmla="*/ 0 h 159"/>
                <a:gd name="T12" fmla="*/ 0 w 99"/>
                <a:gd name="T13" fmla="*/ 0 h 159"/>
                <a:gd name="T14" fmla="*/ 0 w 99"/>
                <a:gd name="T15" fmla="*/ 0 h 159"/>
                <a:gd name="T16" fmla="*/ 0 w 99"/>
                <a:gd name="T17" fmla="*/ 0 h 159"/>
                <a:gd name="T18" fmla="*/ 0 w 99"/>
                <a:gd name="T19" fmla="*/ 0 h 159"/>
                <a:gd name="T20" fmla="*/ 0 w 99"/>
                <a:gd name="T21" fmla="*/ 0 h 159"/>
                <a:gd name="T22" fmla="*/ 0 w 99"/>
                <a:gd name="T23" fmla="*/ 0 h 159"/>
                <a:gd name="T24" fmla="*/ 0 w 99"/>
                <a:gd name="T25" fmla="*/ 0 h 159"/>
                <a:gd name="T26" fmla="*/ 0 w 99"/>
                <a:gd name="T27" fmla="*/ 0 h 159"/>
                <a:gd name="T28" fmla="*/ 0 w 99"/>
                <a:gd name="T29" fmla="*/ 0 h 159"/>
                <a:gd name="T30" fmla="*/ 0 w 99"/>
                <a:gd name="T31" fmla="*/ 0 h 159"/>
                <a:gd name="T32" fmla="*/ 0 w 99"/>
                <a:gd name="T33" fmla="*/ 0 h 159"/>
                <a:gd name="T34" fmla="*/ 0 w 99"/>
                <a:gd name="T35" fmla="*/ 0 h 159"/>
                <a:gd name="T36" fmla="*/ 0 w 99"/>
                <a:gd name="T37" fmla="*/ 0 h 159"/>
                <a:gd name="T38" fmla="*/ 0 w 99"/>
                <a:gd name="T39" fmla="*/ 0 h 159"/>
                <a:gd name="T40" fmla="*/ 0 w 99"/>
                <a:gd name="T41" fmla="*/ 0 h 159"/>
                <a:gd name="T42" fmla="*/ 0 w 99"/>
                <a:gd name="T43" fmla="*/ 0 h 159"/>
                <a:gd name="T44" fmla="*/ 0 w 99"/>
                <a:gd name="T45" fmla="*/ 0 h 159"/>
                <a:gd name="T46" fmla="*/ 0 w 99"/>
                <a:gd name="T47" fmla="*/ 0 h 159"/>
                <a:gd name="T48" fmla="*/ 0 w 99"/>
                <a:gd name="T49" fmla="*/ 0 h 159"/>
                <a:gd name="T50" fmla="*/ 0 w 99"/>
                <a:gd name="T51" fmla="*/ 0 h 159"/>
                <a:gd name="T52" fmla="*/ 0 w 99"/>
                <a:gd name="T53" fmla="*/ 0 h 159"/>
                <a:gd name="T54" fmla="*/ 0 w 99"/>
                <a:gd name="T55" fmla="*/ 0 h 159"/>
                <a:gd name="T56" fmla="*/ 0 w 99"/>
                <a:gd name="T57" fmla="*/ 0 h 159"/>
                <a:gd name="T58" fmla="*/ 0 w 99"/>
                <a:gd name="T59" fmla="*/ 0 h 159"/>
                <a:gd name="T60" fmla="*/ 0 w 99"/>
                <a:gd name="T61" fmla="*/ 0 h 159"/>
                <a:gd name="T62" fmla="*/ 0 w 99"/>
                <a:gd name="T63" fmla="*/ 0 h 159"/>
                <a:gd name="T64" fmla="*/ 0 w 99"/>
                <a:gd name="T65" fmla="*/ 0 h 159"/>
                <a:gd name="T66" fmla="*/ 0 w 99"/>
                <a:gd name="T67" fmla="*/ 0 h 159"/>
                <a:gd name="T68" fmla="*/ 0 w 99"/>
                <a:gd name="T69" fmla="*/ 0 h 159"/>
                <a:gd name="T70" fmla="*/ 0 w 99"/>
                <a:gd name="T71" fmla="*/ 0 h 159"/>
                <a:gd name="T72" fmla="*/ 0 w 99"/>
                <a:gd name="T73" fmla="*/ 0 h 159"/>
                <a:gd name="T74" fmla="*/ 0 w 99"/>
                <a:gd name="T75" fmla="*/ 0 h 159"/>
                <a:gd name="T76" fmla="*/ 0 w 99"/>
                <a:gd name="T77" fmla="*/ 0 h 159"/>
                <a:gd name="T78" fmla="*/ 0 w 99"/>
                <a:gd name="T79" fmla="*/ 0 h 159"/>
                <a:gd name="T80" fmla="*/ 0 w 99"/>
                <a:gd name="T81" fmla="*/ 0 h 159"/>
                <a:gd name="T82" fmla="*/ 0 w 99"/>
                <a:gd name="T83" fmla="*/ 0 h 159"/>
                <a:gd name="T84" fmla="*/ 0 w 99"/>
                <a:gd name="T85" fmla="*/ 0 h 159"/>
                <a:gd name="T86" fmla="*/ 0 w 99"/>
                <a:gd name="T87" fmla="*/ 0 h 159"/>
                <a:gd name="T88" fmla="*/ 0 w 99"/>
                <a:gd name="T89" fmla="*/ 0 h 159"/>
                <a:gd name="T90" fmla="*/ 0 w 99"/>
                <a:gd name="T91" fmla="*/ 0 h 159"/>
                <a:gd name="T92" fmla="*/ 0 w 99"/>
                <a:gd name="T93" fmla="*/ 0 h 159"/>
                <a:gd name="T94" fmla="*/ 0 w 99"/>
                <a:gd name="T95" fmla="*/ 0 h 159"/>
                <a:gd name="T96" fmla="*/ 0 w 99"/>
                <a:gd name="T97" fmla="*/ 0 h 159"/>
                <a:gd name="T98" fmla="*/ 0 w 99"/>
                <a:gd name="T99" fmla="*/ 0 h 159"/>
                <a:gd name="T100" fmla="*/ 0 w 99"/>
                <a:gd name="T101" fmla="*/ 0 h 1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9" h="159">
                  <a:moveTo>
                    <a:pt x="0" y="159"/>
                  </a:moveTo>
                  <a:lnTo>
                    <a:pt x="34" y="152"/>
                  </a:lnTo>
                  <a:lnTo>
                    <a:pt x="52" y="140"/>
                  </a:lnTo>
                  <a:lnTo>
                    <a:pt x="54" y="138"/>
                  </a:lnTo>
                  <a:lnTo>
                    <a:pt x="55" y="137"/>
                  </a:lnTo>
                  <a:lnTo>
                    <a:pt x="57" y="136"/>
                  </a:lnTo>
                  <a:lnTo>
                    <a:pt x="58" y="134"/>
                  </a:lnTo>
                  <a:lnTo>
                    <a:pt x="61" y="131"/>
                  </a:lnTo>
                  <a:lnTo>
                    <a:pt x="72" y="114"/>
                  </a:lnTo>
                  <a:lnTo>
                    <a:pt x="74" y="110"/>
                  </a:lnTo>
                  <a:lnTo>
                    <a:pt x="78" y="99"/>
                  </a:lnTo>
                  <a:lnTo>
                    <a:pt x="78" y="98"/>
                  </a:lnTo>
                  <a:lnTo>
                    <a:pt x="78" y="95"/>
                  </a:lnTo>
                  <a:lnTo>
                    <a:pt x="79" y="92"/>
                  </a:lnTo>
                  <a:lnTo>
                    <a:pt x="79" y="91"/>
                  </a:lnTo>
                  <a:lnTo>
                    <a:pt x="80" y="87"/>
                  </a:lnTo>
                  <a:lnTo>
                    <a:pt x="80" y="86"/>
                  </a:lnTo>
                  <a:lnTo>
                    <a:pt x="80" y="83"/>
                  </a:lnTo>
                  <a:lnTo>
                    <a:pt x="80" y="79"/>
                  </a:lnTo>
                  <a:lnTo>
                    <a:pt x="80" y="76"/>
                  </a:lnTo>
                  <a:lnTo>
                    <a:pt x="78" y="64"/>
                  </a:lnTo>
                  <a:lnTo>
                    <a:pt x="78" y="61"/>
                  </a:lnTo>
                  <a:lnTo>
                    <a:pt x="78" y="60"/>
                  </a:lnTo>
                  <a:lnTo>
                    <a:pt x="76" y="56"/>
                  </a:lnTo>
                  <a:lnTo>
                    <a:pt x="76" y="55"/>
                  </a:lnTo>
                  <a:lnTo>
                    <a:pt x="75" y="53"/>
                  </a:lnTo>
                  <a:lnTo>
                    <a:pt x="74" y="50"/>
                  </a:lnTo>
                  <a:lnTo>
                    <a:pt x="74" y="49"/>
                  </a:lnTo>
                  <a:lnTo>
                    <a:pt x="72" y="45"/>
                  </a:lnTo>
                  <a:lnTo>
                    <a:pt x="72" y="44"/>
                  </a:lnTo>
                  <a:lnTo>
                    <a:pt x="70" y="42"/>
                  </a:lnTo>
                  <a:lnTo>
                    <a:pt x="69" y="38"/>
                  </a:lnTo>
                  <a:lnTo>
                    <a:pt x="66" y="35"/>
                  </a:lnTo>
                  <a:lnTo>
                    <a:pt x="65" y="33"/>
                  </a:lnTo>
                  <a:lnTo>
                    <a:pt x="64" y="31"/>
                  </a:lnTo>
                  <a:lnTo>
                    <a:pt x="61" y="28"/>
                  </a:lnTo>
                  <a:lnTo>
                    <a:pt x="52" y="19"/>
                  </a:lnTo>
                  <a:lnTo>
                    <a:pt x="50" y="17"/>
                  </a:lnTo>
                  <a:lnTo>
                    <a:pt x="48" y="16"/>
                  </a:lnTo>
                  <a:lnTo>
                    <a:pt x="47" y="15"/>
                  </a:lnTo>
                  <a:lnTo>
                    <a:pt x="44" y="13"/>
                  </a:lnTo>
                  <a:lnTo>
                    <a:pt x="42" y="11"/>
                  </a:lnTo>
                  <a:lnTo>
                    <a:pt x="39" y="10"/>
                  </a:lnTo>
                  <a:lnTo>
                    <a:pt x="36" y="8"/>
                  </a:lnTo>
                  <a:lnTo>
                    <a:pt x="34" y="7"/>
                  </a:lnTo>
                  <a:lnTo>
                    <a:pt x="31" y="6"/>
                  </a:lnTo>
                  <a:lnTo>
                    <a:pt x="28" y="5"/>
                  </a:lnTo>
                  <a:lnTo>
                    <a:pt x="27" y="4"/>
                  </a:lnTo>
                  <a:lnTo>
                    <a:pt x="25" y="4"/>
                  </a:lnTo>
                  <a:lnTo>
                    <a:pt x="0" y="0"/>
                  </a:lnTo>
                  <a:lnTo>
                    <a:pt x="58" y="0"/>
                  </a:lnTo>
                  <a:lnTo>
                    <a:pt x="59" y="0"/>
                  </a:lnTo>
                  <a:lnTo>
                    <a:pt x="63" y="4"/>
                  </a:lnTo>
                  <a:lnTo>
                    <a:pt x="64" y="4"/>
                  </a:lnTo>
                  <a:lnTo>
                    <a:pt x="69" y="8"/>
                  </a:lnTo>
                  <a:lnTo>
                    <a:pt x="70" y="10"/>
                  </a:lnTo>
                  <a:lnTo>
                    <a:pt x="75" y="15"/>
                  </a:lnTo>
                  <a:lnTo>
                    <a:pt x="75" y="16"/>
                  </a:lnTo>
                  <a:lnTo>
                    <a:pt x="76" y="17"/>
                  </a:lnTo>
                  <a:lnTo>
                    <a:pt x="78" y="19"/>
                  </a:lnTo>
                  <a:lnTo>
                    <a:pt x="97" y="61"/>
                  </a:lnTo>
                  <a:lnTo>
                    <a:pt x="98" y="64"/>
                  </a:lnTo>
                  <a:lnTo>
                    <a:pt x="99" y="79"/>
                  </a:lnTo>
                  <a:lnTo>
                    <a:pt x="99" y="83"/>
                  </a:lnTo>
                  <a:lnTo>
                    <a:pt x="99" y="86"/>
                  </a:lnTo>
                  <a:lnTo>
                    <a:pt x="99" y="87"/>
                  </a:lnTo>
                  <a:lnTo>
                    <a:pt x="98" y="91"/>
                  </a:lnTo>
                  <a:lnTo>
                    <a:pt x="98" y="92"/>
                  </a:lnTo>
                  <a:lnTo>
                    <a:pt x="98" y="95"/>
                  </a:lnTo>
                  <a:lnTo>
                    <a:pt x="97" y="98"/>
                  </a:lnTo>
                  <a:lnTo>
                    <a:pt x="97" y="99"/>
                  </a:lnTo>
                  <a:lnTo>
                    <a:pt x="96" y="103"/>
                  </a:lnTo>
                  <a:lnTo>
                    <a:pt x="96" y="104"/>
                  </a:lnTo>
                  <a:lnTo>
                    <a:pt x="95" y="106"/>
                  </a:lnTo>
                  <a:lnTo>
                    <a:pt x="90" y="121"/>
                  </a:lnTo>
                  <a:lnTo>
                    <a:pt x="84" y="131"/>
                  </a:lnTo>
                  <a:lnTo>
                    <a:pt x="82" y="134"/>
                  </a:lnTo>
                  <a:lnTo>
                    <a:pt x="81" y="136"/>
                  </a:lnTo>
                  <a:lnTo>
                    <a:pt x="80" y="137"/>
                  </a:lnTo>
                  <a:lnTo>
                    <a:pt x="80" y="138"/>
                  </a:lnTo>
                  <a:lnTo>
                    <a:pt x="78" y="140"/>
                  </a:lnTo>
                  <a:lnTo>
                    <a:pt x="76" y="142"/>
                  </a:lnTo>
                  <a:lnTo>
                    <a:pt x="75" y="143"/>
                  </a:lnTo>
                  <a:lnTo>
                    <a:pt x="75" y="144"/>
                  </a:lnTo>
                  <a:lnTo>
                    <a:pt x="73" y="146"/>
                  </a:lnTo>
                  <a:lnTo>
                    <a:pt x="66" y="153"/>
                  </a:lnTo>
                  <a:lnTo>
                    <a:pt x="65" y="154"/>
                  </a:lnTo>
                  <a:lnTo>
                    <a:pt x="64" y="154"/>
                  </a:lnTo>
                  <a:lnTo>
                    <a:pt x="63" y="155"/>
                  </a:lnTo>
                  <a:lnTo>
                    <a:pt x="62" y="156"/>
                  </a:lnTo>
                  <a:lnTo>
                    <a:pt x="61" y="157"/>
                  </a:lnTo>
                  <a:lnTo>
                    <a:pt x="60" y="158"/>
                  </a:lnTo>
                  <a:lnTo>
                    <a:pt x="59" y="159"/>
                  </a:lnTo>
                  <a:lnTo>
                    <a:pt x="58" y="15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6" name="未知"/>
            <p:cNvSpPr>
              <a:spLocks/>
            </p:cNvSpPr>
            <p:nvPr/>
          </p:nvSpPr>
          <p:spPr bwMode="auto">
            <a:xfrm>
              <a:off x="625" y="1485"/>
              <a:ext cx="46" cy="8"/>
            </a:xfrm>
            <a:custGeom>
              <a:avLst/>
              <a:gdLst>
                <a:gd name="T0" fmla="*/ 0 w 116"/>
                <a:gd name="T1" fmla="*/ 0 h 19"/>
                <a:gd name="T2" fmla="*/ 0 w 116"/>
                <a:gd name="T3" fmla="*/ 0 h 19"/>
                <a:gd name="T4" fmla="*/ 0 w 116"/>
                <a:gd name="T5" fmla="*/ 0 h 19"/>
                <a:gd name="T6" fmla="*/ 0 w 116"/>
                <a:gd name="T7" fmla="*/ 0 h 19"/>
                <a:gd name="T8" fmla="*/ 0 w 116"/>
                <a:gd name="T9" fmla="*/ 0 h 19"/>
                <a:gd name="T10" fmla="*/ 0 w 116"/>
                <a:gd name="T11" fmla="*/ 0 h 19"/>
                <a:gd name="T12" fmla="*/ 0 w 116"/>
                <a:gd name="T13" fmla="*/ 0 h 19"/>
                <a:gd name="T14" fmla="*/ 0 w 116"/>
                <a:gd name="T15" fmla="*/ 0 h 19"/>
                <a:gd name="T16" fmla="*/ 0 w 116"/>
                <a:gd name="T17" fmla="*/ 0 h 19"/>
                <a:gd name="T18" fmla="*/ 0 w 116"/>
                <a:gd name="T19" fmla="*/ 0 h 19"/>
                <a:gd name="T20" fmla="*/ 0 w 116"/>
                <a:gd name="T21" fmla="*/ 0 h 19"/>
                <a:gd name="T22" fmla="*/ 0 w 116"/>
                <a:gd name="T23" fmla="*/ 0 h 19"/>
                <a:gd name="T24" fmla="*/ 0 w 116"/>
                <a:gd name="T25" fmla="*/ 0 h 19"/>
                <a:gd name="T26" fmla="*/ 0 w 116"/>
                <a:gd name="T27" fmla="*/ 0 h 19"/>
                <a:gd name="T28" fmla="*/ 0 w 116"/>
                <a:gd name="T29" fmla="*/ 0 h 19"/>
                <a:gd name="T30" fmla="*/ 0 w 116"/>
                <a:gd name="T31" fmla="*/ 0 h 19"/>
                <a:gd name="T32" fmla="*/ 0 w 116"/>
                <a:gd name="T33" fmla="*/ 0 h 19"/>
                <a:gd name="T34" fmla="*/ 0 w 116"/>
                <a:gd name="T35" fmla="*/ 0 h 19"/>
                <a:gd name="T36" fmla="*/ 0 w 11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6" h="19">
                  <a:moveTo>
                    <a:pt x="0" y="19"/>
                  </a:moveTo>
                  <a:lnTo>
                    <a:pt x="1" y="19"/>
                  </a:lnTo>
                  <a:lnTo>
                    <a:pt x="4" y="16"/>
                  </a:lnTo>
                  <a:lnTo>
                    <a:pt x="24" y="6"/>
                  </a:lnTo>
                  <a:lnTo>
                    <a:pt x="28" y="5"/>
                  </a:lnTo>
                  <a:lnTo>
                    <a:pt x="39" y="2"/>
                  </a:lnTo>
                  <a:lnTo>
                    <a:pt x="43" y="1"/>
                  </a:lnTo>
                  <a:lnTo>
                    <a:pt x="58" y="0"/>
                  </a:lnTo>
                  <a:lnTo>
                    <a:pt x="62" y="0"/>
                  </a:lnTo>
                  <a:lnTo>
                    <a:pt x="66" y="0"/>
                  </a:lnTo>
                  <a:lnTo>
                    <a:pt x="70" y="1"/>
                  </a:lnTo>
                  <a:lnTo>
                    <a:pt x="74" y="1"/>
                  </a:lnTo>
                  <a:lnTo>
                    <a:pt x="78" y="2"/>
                  </a:lnTo>
                  <a:lnTo>
                    <a:pt x="81" y="3"/>
                  </a:lnTo>
                  <a:lnTo>
                    <a:pt x="89" y="5"/>
                  </a:lnTo>
                  <a:lnTo>
                    <a:pt x="92" y="6"/>
                  </a:lnTo>
                  <a:lnTo>
                    <a:pt x="113" y="16"/>
                  </a:lnTo>
                  <a:lnTo>
                    <a:pt x="116" y="1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07" name="未知"/>
            <p:cNvSpPr>
              <a:spLocks/>
            </p:cNvSpPr>
            <p:nvPr/>
          </p:nvSpPr>
          <p:spPr bwMode="auto">
            <a:xfrm>
              <a:off x="616" y="1493"/>
              <a:ext cx="64" cy="64"/>
            </a:xfrm>
            <a:custGeom>
              <a:avLst/>
              <a:gdLst>
                <a:gd name="T0" fmla="*/ 0 w 159"/>
                <a:gd name="T1" fmla="*/ 0 h 159"/>
                <a:gd name="T2" fmla="*/ 0 w 159"/>
                <a:gd name="T3" fmla="*/ 0 h 159"/>
                <a:gd name="T4" fmla="*/ 0 w 159"/>
                <a:gd name="T5" fmla="*/ 0 h 159"/>
                <a:gd name="T6" fmla="*/ 0 w 159"/>
                <a:gd name="T7" fmla="*/ 0 h 159"/>
                <a:gd name="T8" fmla="*/ 0 w 159"/>
                <a:gd name="T9" fmla="*/ 0 h 159"/>
                <a:gd name="T10" fmla="*/ 0 w 159"/>
                <a:gd name="T11" fmla="*/ 0 h 159"/>
                <a:gd name="T12" fmla="*/ 0 w 159"/>
                <a:gd name="T13" fmla="*/ 0 h 159"/>
                <a:gd name="T14" fmla="*/ 0 w 159"/>
                <a:gd name="T15" fmla="*/ 0 h 159"/>
                <a:gd name="T16" fmla="*/ 0 w 159"/>
                <a:gd name="T17" fmla="*/ 0 h 159"/>
                <a:gd name="T18" fmla="*/ 0 w 159"/>
                <a:gd name="T19" fmla="*/ 0 h 159"/>
                <a:gd name="T20" fmla="*/ 0 w 159"/>
                <a:gd name="T21" fmla="*/ 0 h 159"/>
                <a:gd name="T22" fmla="*/ 0 w 159"/>
                <a:gd name="T23" fmla="*/ 0 h 159"/>
                <a:gd name="T24" fmla="*/ 0 w 159"/>
                <a:gd name="T25" fmla="*/ 0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9" h="159">
                  <a:moveTo>
                    <a:pt x="136" y="136"/>
                  </a:moveTo>
                  <a:lnTo>
                    <a:pt x="79" y="159"/>
                  </a:lnTo>
                  <a:lnTo>
                    <a:pt x="76" y="159"/>
                  </a:lnTo>
                  <a:lnTo>
                    <a:pt x="21" y="134"/>
                  </a:lnTo>
                  <a:lnTo>
                    <a:pt x="0" y="80"/>
                  </a:lnTo>
                  <a:lnTo>
                    <a:pt x="0" y="76"/>
                  </a:lnTo>
                  <a:lnTo>
                    <a:pt x="25" y="21"/>
                  </a:lnTo>
                  <a:lnTo>
                    <a:pt x="79" y="0"/>
                  </a:lnTo>
                  <a:lnTo>
                    <a:pt x="83" y="0"/>
                  </a:lnTo>
                  <a:lnTo>
                    <a:pt x="140" y="28"/>
                  </a:lnTo>
                  <a:lnTo>
                    <a:pt x="159" y="79"/>
                  </a:lnTo>
                  <a:lnTo>
                    <a:pt x="159" y="86"/>
                  </a:lnTo>
                  <a:lnTo>
                    <a:pt x="136" y="1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8" name="未知"/>
            <p:cNvSpPr>
              <a:spLocks/>
            </p:cNvSpPr>
            <p:nvPr/>
          </p:nvSpPr>
          <p:spPr bwMode="auto">
            <a:xfrm>
              <a:off x="609" y="1485"/>
              <a:ext cx="78" cy="79"/>
            </a:xfrm>
            <a:custGeom>
              <a:avLst/>
              <a:gdLst>
                <a:gd name="T0" fmla="*/ 0 w 197"/>
                <a:gd name="T1" fmla="*/ 0 h 197"/>
                <a:gd name="T2" fmla="*/ 0 w 197"/>
                <a:gd name="T3" fmla="*/ 0 h 197"/>
                <a:gd name="T4" fmla="*/ 0 w 197"/>
                <a:gd name="T5" fmla="*/ 0 h 197"/>
                <a:gd name="T6" fmla="*/ 0 w 197"/>
                <a:gd name="T7" fmla="*/ 0 h 197"/>
                <a:gd name="T8" fmla="*/ 0 w 197"/>
                <a:gd name="T9" fmla="*/ 0 h 197"/>
                <a:gd name="T10" fmla="*/ 0 w 197"/>
                <a:gd name="T11" fmla="*/ 0 h 197"/>
                <a:gd name="T12" fmla="*/ 0 w 197"/>
                <a:gd name="T13" fmla="*/ 0 h 197"/>
                <a:gd name="T14" fmla="*/ 0 w 197"/>
                <a:gd name="T15" fmla="*/ 0 h 197"/>
                <a:gd name="T16" fmla="*/ 0 w 197"/>
                <a:gd name="T17" fmla="*/ 0 h 197"/>
                <a:gd name="T18" fmla="*/ 0 w 197"/>
                <a:gd name="T19" fmla="*/ 0 h 197"/>
                <a:gd name="T20" fmla="*/ 0 w 197"/>
                <a:gd name="T21" fmla="*/ 0 h 197"/>
                <a:gd name="T22" fmla="*/ 0 w 197"/>
                <a:gd name="T23" fmla="*/ 0 h 197"/>
                <a:gd name="T24" fmla="*/ 0 w 197"/>
                <a:gd name="T25" fmla="*/ 0 h 197"/>
                <a:gd name="T26" fmla="*/ 0 w 197"/>
                <a:gd name="T27" fmla="*/ 0 h 197"/>
                <a:gd name="T28" fmla="*/ 0 w 197"/>
                <a:gd name="T29" fmla="*/ 0 h 197"/>
                <a:gd name="T30" fmla="*/ 0 w 197"/>
                <a:gd name="T31" fmla="*/ 0 h 197"/>
                <a:gd name="T32" fmla="*/ 0 w 197"/>
                <a:gd name="T33" fmla="*/ 0 h 197"/>
                <a:gd name="T34" fmla="*/ 0 w 197"/>
                <a:gd name="T35" fmla="*/ 0 h 1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7" h="197">
                  <a:moveTo>
                    <a:pt x="168" y="29"/>
                  </a:moveTo>
                  <a:lnTo>
                    <a:pt x="114" y="1"/>
                  </a:lnTo>
                  <a:lnTo>
                    <a:pt x="98" y="0"/>
                  </a:lnTo>
                  <a:lnTo>
                    <a:pt x="94" y="0"/>
                  </a:lnTo>
                  <a:lnTo>
                    <a:pt x="37" y="21"/>
                  </a:lnTo>
                  <a:lnTo>
                    <a:pt x="2" y="76"/>
                  </a:lnTo>
                  <a:lnTo>
                    <a:pt x="0" y="98"/>
                  </a:lnTo>
                  <a:lnTo>
                    <a:pt x="0" y="106"/>
                  </a:lnTo>
                  <a:lnTo>
                    <a:pt x="23" y="162"/>
                  </a:lnTo>
                  <a:lnTo>
                    <a:pt x="75" y="194"/>
                  </a:lnTo>
                  <a:lnTo>
                    <a:pt x="98" y="197"/>
                  </a:lnTo>
                  <a:lnTo>
                    <a:pt x="102" y="197"/>
                  </a:lnTo>
                  <a:lnTo>
                    <a:pt x="159" y="176"/>
                  </a:lnTo>
                  <a:lnTo>
                    <a:pt x="193" y="125"/>
                  </a:lnTo>
                  <a:lnTo>
                    <a:pt x="197" y="98"/>
                  </a:lnTo>
                  <a:lnTo>
                    <a:pt x="197" y="95"/>
                  </a:lnTo>
                  <a:lnTo>
                    <a:pt x="176" y="38"/>
                  </a:lnTo>
                  <a:lnTo>
                    <a:pt x="168" y="2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9" name="未知"/>
            <p:cNvSpPr>
              <a:spLocks/>
            </p:cNvSpPr>
            <p:nvPr/>
          </p:nvSpPr>
          <p:spPr bwMode="auto">
            <a:xfrm>
              <a:off x="637" y="1535"/>
              <a:ext cx="22" cy="4"/>
            </a:xfrm>
            <a:custGeom>
              <a:avLst/>
              <a:gdLst>
                <a:gd name="T0" fmla="*/ 0 w 55"/>
                <a:gd name="T1" fmla="*/ 0 h 12"/>
                <a:gd name="T2" fmla="*/ 0 w 55"/>
                <a:gd name="T3" fmla="*/ 0 h 12"/>
                <a:gd name="T4" fmla="*/ 0 w 55"/>
                <a:gd name="T5" fmla="*/ 0 h 12"/>
                <a:gd name="T6" fmla="*/ 0 w 55"/>
                <a:gd name="T7" fmla="*/ 0 h 12"/>
                <a:gd name="T8" fmla="*/ 0 w 55"/>
                <a:gd name="T9" fmla="*/ 0 h 12"/>
                <a:gd name="T10" fmla="*/ 0 w 55"/>
                <a:gd name="T11" fmla="*/ 0 h 12"/>
                <a:gd name="T12" fmla="*/ 0 w 55"/>
                <a:gd name="T13" fmla="*/ 0 h 12"/>
                <a:gd name="T14" fmla="*/ 0 w 55"/>
                <a:gd name="T15" fmla="*/ 0 h 12"/>
                <a:gd name="T16" fmla="*/ 0 w 55"/>
                <a:gd name="T17" fmla="*/ 0 h 12"/>
                <a:gd name="T18" fmla="*/ 0 w 55"/>
                <a:gd name="T19" fmla="*/ 0 h 12"/>
                <a:gd name="T20" fmla="*/ 0 w 55"/>
                <a:gd name="T21" fmla="*/ 0 h 12"/>
                <a:gd name="T22" fmla="*/ 0 w 55"/>
                <a:gd name="T23" fmla="*/ 0 h 12"/>
                <a:gd name="T24" fmla="*/ 0 w 55"/>
                <a:gd name="T25" fmla="*/ 0 h 12"/>
                <a:gd name="T26" fmla="*/ 0 w 55"/>
                <a:gd name="T27" fmla="*/ 0 h 12"/>
                <a:gd name="T28" fmla="*/ 0 w 55"/>
                <a:gd name="T29" fmla="*/ 0 h 12"/>
                <a:gd name="T30" fmla="*/ 0 w 55"/>
                <a:gd name="T31" fmla="*/ 0 h 12"/>
                <a:gd name="T32" fmla="*/ 0 w 55"/>
                <a:gd name="T33" fmla="*/ 0 h 12"/>
                <a:gd name="T34" fmla="*/ 0 w 55"/>
                <a:gd name="T35" fmla="*/ 0 h 12"/>
                <a:gd name="T36" fmla="*/ 0 w 55"/>
                <a:gd name="T37" fmla="*/ 0 h 12"/>
                <a:gd name="T38" fmla="*/ 0 w 55"/>
                <a:gd name="T39" fmla="*/ 0 h 12"/>
                <a:gd name="T40" fmla="*/ 0 w 55"/>
                <a:gd name="T41" fmla="*/ 0 h 12"/>
                <a:gd name="T42" fmla="*/ 0 w 55"/>
                <a:gd name="T43" fmla="*/ 0 h 12"/>
                <a:gd name="T44" fmla="*/ 0 w 55"/>
                <a:gd name="T45" fmla="*/ 0 h 12"/>
                <a:gd name="T46" fmla="*/ 0 w 55"/>
                <a:gd name="T47" fmla="*/ 0 h 12"/>
                <a:gd name="T48" fmla="*/ 0 w 55"/>
                <a:gd name="T49" fmla="*/ 0 h 12"/>
                <a:gd name="T50" fmla="*/ 0 w 55"/>
                <a:gd name="T51" fmla="*/ 0 h 12"/>
                <a:gd name="T52" fmla="*/ 0 w 55"/>
                <a:gd name="T53" fmla="*/ 0 h 12"/>
                <a:gd name="T54" fmla="*/ 0 w 55"/>
                <a:gd name="T55" fmla="*/ 0 h 12"/>
                <a:gd name="T56" fmla="*/ 0 w 55"/>
                <a:gd name="T57" fmla="*/ 0 h 12"/>
                <a:gd name="T58" fmla="*/ 0 w 55"/>
                <a:gd name="T59" fmla="*/ 0 h 12"/>
                <a:gd name="T60" fmla="*/ 0 w 55"/>
                <a:gd name="T61" fmla="*/ 0 h 12"/>
                <a:gd name="T62" fmla="*/ 0 w 55"/>
                <a:gd name="T63" fmla="*/ 0 h 12"/>
                <a:gd name="T64" fmla="*/ 0 w 55"/>
                <a:gd name="T65" fmla="*/ 0 h 12"/>
                <a:gd name="T66" fmla="*/ 0 w 55"/>
                <a:gd name="T67" fmla="*/ 0 h 12"/>
                <a:gd name="T68" fmla="*/ 0 w 55"/>
                <a:gd name="T69" fmla="*/ 0 h 12"/>
                <a:gd name="T70" fmla="*/ 0 w 55"/>
                <a:gd name="T71" fmla="*/ 0 h 12"/>
                <a:gd name="T72" fmla="*/ 0 w 55"/>
                <a:gd name="T73" fmla="*/ 0 h 12"/>
                <a:gd name="T74" fmla="*/ 0 w 55"/>
                <a:gd name="T75" fmla="*/ 0 h 12"/>
                <a:gd name="T76" fmla="*/ 0 w 55"/>
                <a:gd name="T77" fmla="*/ 0 h 12"/>
                <a:gd name="T78" fmla="*/ 0 w 55"/>
                <a:gd name="T79" fmla="*/ 0 h 12"/>
                <a:gd name="T80" fmla="*/ 0 w 55"/>
                <a:gd name="T81" fmla="*/ 0 h 12"/>
                <a:gd name="T82" fmla="*/ 0 w 55"/>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5" h="12">
                  <a:moveTo>
                    <a:pt x="27" y="12"/>
                  </a:moveTo>
                  <a:lnTo>
                    <a:pt x="26" y="12"/>
                  </a:lnTo>
                  <a:lnTo>
                    <a:pt x="24" y="12"/>
                  </a:lnTo>
                  <a:lnTo>
                    <a:pt x="23" y="12"/>
                  </a:lnTo>
                  <a:lnTo>
                    <a:pt x="22" y="12"/>
                  </a:lnTo>
                  <a:lnTo>
                    <a:pt x="20" y="12"/>
                  </a:lnTo>
                  <a:lnTo>
                    <a:pt x="15" y="10"/>
                  </a:lnTo>
                  <a:lnTo>
                    <a:pt x="13" y="9"/>
                  </a:lnTo>
                  <a:lnTo>
                    <a:pt x="12" y="9"/>
                  </a:lnTo>
                  <a:lnTo>
                    <a:pt x="11" y="8"/>
                  </a:lnTo>
                  <a:lnTo>
                    <a:pt x="9" y="8"/>
                  </a:lnTo>
                  <a:lnTo>
                    <a:pt x="8" y="7"/>
                  </a:lnTo>
                  <a:lnTo>
                    <a:pt x="7" y="6"/>
                  </a:lnTo>
                  <a:lnTo>
                    <a:pt x="6" y="5"/>
                  </a:lnTo>
                  <a:lnTo>
                    <a:pt x="5" y="4"/>
                  </a:lnTo>
                  <a:lnTo>
                    <a:pt x="3" y="3"/>
                  </a:lnTo>
                  <a:lnTo>
                    <a:pt x="2" y="2"/>
                  </a:lnTo>
                  <a:lnTo>
                    <a:pt x="1" y="1"/>
                  </a:lnTo>
                  <a:lnTo>
                    <a:pt x="0" y="0"/>
                  </a:lnTo>
                  <a:lnTo>
                    <a:pt x="55" y="0"/>
                  </a:lnTo>
                  <a:lnTo>
                    <a:pt x="54" y="0"/>
                  </a:lnTo>
                  <a:lnTo>
                    <a:pt x="53" y="1"/>
                  </a:lnTo>
                  <a:lnTo>
                    <a:pt x="52" y="2"/>
                  </a:lnTo>
                  <a:lnTo>
                    <a:pt x="51" y="3"/>
                  </a:lnTo>
                  <a:lnTo>
                    <a:pt x="50" y="4"/>
                  </a:lnTo>
                  <a:lnTo>
                    <a:pt x="49" y="5"/>
                  </a:lnTo>
                  <a:lnTo>
                    <a:pt x="48" y="6"/>
                  </a:lnTo>
                  <a:lnTo>
                    <a:pt x="46" y="7"/>
                  </a:lnTo>
                  <a:lnTo>
                    <a:pt x="45" y="8"/>
                  </a:lnTo>
                  <a:lnTo>
                    <a:pt x="44" y="8"/>
                  </a:lnTo>
                  <a:lnTo>
                    <a:pt x="43" y="9"/>
                  </a:lnTo>
                  <a:lnTo>
                    <a:pt x="41" y="9"/>
                  </a:lnTo>
                  <a:lnTo>
                    <a:pt x="40" y="10"/>
                  </a:lnTo>
                  <a:lnTo>
                    <a:pt x="39" y="10"/>
                  </a:lnTo>
                  <a:lnTo>
                    <a:pt x="37" y="11"/>
                  </a:lnTo>
                  <a:lnTo>
                    <a:pt x="36" y="11"/>
                  </a:lnTo>
                  <a:lnTo>
                    <a:pt x="35" y="12"/>
                  </a:lnTo>
                  <a:lnTo>
                    <a:pt x="33" y="12"/>
                  </a:lnTo>
                  <a:lnTo>
                    <a:pt x="32" y="12"/>
                  </a:lnTo>
                  <a:lnTo>
                    <a:pt x="29" y="12"/>
                  </a:lnTo>
                  <a:lnTo>
                    <a:pt x="27" y="12"/>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0" name="未知"/>
            <p:cNvSpPr>
              <a:spLocks/>
            </p:cNvSpPr>
            <p:nvPr/>
          </p:nvSpPr>
          <p:spPr bwMode="auto">
            <a:xfrm>
              <a:off x="633" y="1515"/>
              <a:ext cx="15" cy="20"/>
            </a:xfrm>
            <a:custGeom>
              <a:avLst/>
              <a:gdLst>
                <a:gd name="T0" fmla="*/ 0 w 36"/>
                <a:gd name="T1" fmla="*/ 0 h 49"/>
                <a:gd name="T2" fmla="*/ 0 w 36"/>
                <a:gd name="T3" fmla="*/ 0 h 49"/>
                <a:gd name="T4" fmla="*/ 0 w 36"/>
                <a:gd name="T5" fmla="*/ 0 h 49"/>
                <a:gd name="T6" fmla="*/ 0 w 36"/>
                <a:gd name="T7" fmla="*/ 0 h 49"/>
                <a:gd name="T8" fmla="*/ 0 w 36"/>
                <a:gd name="T9" fmla="*/ 0 h 49"/>
                <a:gd name="T10" fmla="*/ 0 w 36"/>
                <a:gd name="T11" fmla="*/ 0 h 49"/>
                <a:gd name="T12" fmla="*/ 0 w 36"/>
                <a:gd name="T13" fmla="*/ 0 h 49"/>
                <a:gd name="T14" fmla="*/ 0 w 36"/>
                <a:gd name="T15" fmla="*/ 0 h 49"/>
                <a:gd name="T16" fmla="*/ 0 w 36"/>
                <a:gd name="T17" fmla="*/ 0 h 49"/>
                <a:gd name="T18" fmla="*/ 0 w 36"/>
                <a:gd name="T19" fmla="*/ 0 h 49"/>
                <a:gd name="T20" fmla="*/ 0 w 36"/>
                <a:gd name="T21" fmla="*/ 0 h 49"/>
                <a:gd name="T22" fmla="*/ 0 w 36"/>
                <a:gd name="T23" fmla="*/ 0 h 49"/>
                <a:gd name="T24" fmla="*/ 0 w 36"/>
                <a:gd name="T25" fmla="*/ 0 h 49"/>
                <a:gd name="T26" fmla="*/ 0 w 36"/>
                <a:gd name="T27" fmla="*/ 0 h 49"/>
                <a:gd name="T28" fmla="*/ 0 w 36"/>
                <a:gd name="T29" fmla="*/ 0 h 49"/>
                <a:gd name="T30" fmla="*/ 0 w 36"/>
                <a:gd name="T31" fmla="*/ 0 h 49"/>
                <a:gd name="T32" fmla="*/ 0 w 36"/>
                <a:gd name="T33" fmla="*/ 0 h 49"/>
                <a:gd name="T34" fmla="*/ 0 w 36"/>
                <a:gd name="T35" fmla="*/ 0 h 49"/>
                <a:gd name="T36" fmla="*/ 0 w 36"/>
                <a:gd name="T37" fmla="*/ 0 h 49"/>
                <a:gd name="T38" fmla="*/ 0 w 36"/>
                <a:gd name="T39" fmla="*/ 0 h 49"/>
                <a:gd name="T40" fmla="*/ 0 w 36"/>
                <a:gd name="T41" fmla="*/ 0 h 49"/>
                <a:gd name="T42" fmla="*/ 0 w 36"/>
                <a:gd name="T43" fmla="*/ 0 h 49"/>
                <a:gd name="T44" fmla="*/ 0 w 36"/>
                <a:gd name="T45" fmla="*/ 0 h 49"/>
                <a:gd name="T46" fmla="*/ 0 w 36"/>
                <a:gd name="T47" fmla="*/ 0 h 49"/>
                <a:gd name="T48" fmla="*/ 0 w 36"/>
                <a:gd name="T49" fmla="*/ 0 h 49"/>
                <a:gd name="T50" fmla="*/ 0 w 36"/>
                <a:gd name="T51" fmla="*/ 0 h 49"/>
                <a:gd name="T52" fmla="*/ 0 w 36"/>
                <a:gd name="T53" fmla="*/ 0 h 49"/>
                <a:gd name="T54" fmla="*/ 0 w 36"/>
                <a:gd name="T55" fmla="*/ 0 h 49"/>
                <a:gd name="T56" fmla="*/ 0 w 36"/>
                <a:gd name="T57" fmla="*/ 0 h 49"/>
                <a:gd name="T58" fmla="*/ 0 w 36"/>
                <a:gd name="T59" fmla="*/ 0 h 49"/>
                <a:gd name="T60" fmla="*/ 0 w 36"/>
                <a:gd name="T61" fmla="*/ 0 h 49"/>
                <a:gd name="T62" fmla="*/ 0 w 36"/>
                <a:gd name="T63" fmla="*/ 0 h 49"/>
                <a:gd name="T64" fmla="*/ 0 w 36"/>
                <a:gd name="T65" fmla="*/ 0 h 49"/>
                <a:gd name="T66" fmla="*/ 0 w 36"/>
                <a:gd name="T67" fmla="*/ 0 h 49"/>
                <a:gd name="T68" fmla="*/ 0 w 36"/>
                <a:gd name="T69" fmla="*/ 0 h 49"/>
                <a:gd name="T70" fmla="*/ 0 w 36"/>
                <a:gd name="T71" fmla="*/ 0 h 49"/>
                <a:gd name="T72" fmla="*/ 0 w 36"/>
                <a:gd name="T73" fmla="*/ 0 h 49"/>
                <a:gd name="T74" fmla="*/ 0 w 36"/>
                <a:gd name="T75" fmla="*/ 0 h 49"/>
                <a:gd name="T76" fmla="*/ 0 w 36"/>
                <a:gd name="T77" fmla="*/ 0 h 49"/>
                <a:gd name="T78" fmla="*/ 0 w 36"/>
                <a:gd name="T79" fmla="*/ 0 h 49"/>
                <a:gd name="T80" fmla="*/ 0 w 36"/>
                <a:gd name="T81" fmla="*/ 0 h 49"/>
                <a:gd name="T82" fmla="*/ 0 w 36"/>
                <a:gd name="T83" fmla="*/ 0 h 49"/>
                <a:gd name="T84" fmla="*/ 0 w 36"/>
                <a:gd name="T85" fmla="*/ 0 h 49"/>
                <a:gd name="T86" fmla="*/ 0 w 36"/>
                <a:gd name="T87" fmla="*/ 0 h 49"/>
                <a:gd name="T88" fmla="*/ 0 w 36"/>
                <a:gd name="T89" fmla="*/ 0 h 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6" h="49">
                  <a:moveTo>
                    <a:pt x="9" y="49"/>
                  </a:moveTo>
                  <a:lnTo>
                    <a:pt x="8" y="48"/>
                  </a:lnTo>
                  <a:lnTo>
                    <a:pt x="8" y="47"/>
                  </a:lnTo>
                  <a:lnTo>
                    <a:pt x="7" y="47"/>
                  </a:lnTo>
                  <a:lnTo>
                    <a:pt x="7" y="46"/>
                  </a:lnTo>
                  <a:lnTo>
                    <a:pt x="6" y="46"/>
                  </a:lnTo>
                  <a:lnTo>
                    <a:pt x="6" y="45"/>
                  </a:lnTo>
                  <a:lnTo>
                    <a:pt x="5" y="44"/>
                  </a:lnTo>
                  <a:lnTo>
                    <a:pt x="5" y="43"/>
                  </a:lnTo>
                  <a:lnTo>
                    <a:pt x="3" y="40"/>
                  </a:lnTo>
                  <a:lnTo>
                    <a:pt x="3" y="39"/>
                  </a:lnTo>
                  <a:lnTo>
                    <a:pt x="2" y="39"/>
                  </a:lnTo>
                  <a:lnTo>
                    <a:pt x="2" y="38"/>
                  </a:lnTo>
                  <a:lnTo>
                    <a:pt x="2" y="37"/>
                  </a:lnTo>
                  <a:lnTo>
                    <a:pt x="2" y="36"/>
                  </a:lnTo>
                  <a:lnTo>
                    <a:pt x="1" y="36"/>
                  </a:lnTo>
                  <a:lnTo>
                    <a:pt x="0" y="32"/>
                  </a:lnTo>
                  <a:lnTo>
                    <a:pt x="0" y="31"/>
                  </a:lnTo>
                  <a:lnTo>
                    <a:pt x="0" y="30"/>
                  </a:lnTo>
                  <a:lnTo>
                    <a:pt x="0" y="29"/>
                  </a:lnTo>
                  <a:lnTo>
                    <a:pt x="0" y="28"/>
                  </a:lnTo>
                  <a:lnTo>
                    <a:pt x="0" y="27"/>
                  </a:lnTo>
                  <a:lnTo>
                    <a:pt x="0" y="26"/>
                  </a:lnTo>
                  <a:lnTo>
                    <a:pt x="0" y="25"/>
                  </a:lnTo>
                  <a:lnTo>
                    <a:pt x="0" y="24"/>
                  </a:lnTo>
                  <a:lnTo>
                    <a:pt x="0" y="23"/>
                  </a:lnTo>
                  <a:lnTo>
                    <a:pt x="0" y="22"/>
                  </a:lnTo>
                  <a:lnTo>
                    <a:pt x="0" y="21"/>
                  </a:lnTo>
                  <a:lnTo>
                    <a:pt x="0" y="20"/>
                  </a:lnTo>
                  <a:lnTo>
                    <a:pt x="0" y="19"/>
                  </a:lnTo>
                  <a:lnTo>
                    <a:pt x="0" y="18"/>
                  </a:lnTo>
                  <a:lnTo>
                    <a:pt x="0" y="17"/>
                  </a:lnTo>
                  <a:lnTo>
                    <a:pt x="1" y="16"/>
                  </a:lnTo>
                  <a:lnTo>
                    <a:pt x="1" y="15"/>
                  </a:lnTo>
                  <a:lnTo>
                    <a:pt x="1" y="14"/>
                  </a:lnTo>
                  <a:lnTo>
                    <a:pt x="2" y="13"/>
                  </a:lnTo>
                  <a:lnTo>
                    <a:pt x="2" y="12"/>
                  </a:lnTo>
                  <a:lnTo>
                    <a:pt x="2" y="11"/>
                  </a:lnTo>
                  <a:lnTo>
                    <a:pt x="2" y="10"/>
                  </a:lnTo>
                  <a:lnTo>
                    <a:pt x="3" y="10"/>
                  </a:lnTo>
                  <a:lnTo>
                    <a:pt x="3" y="9"/>
                  </a:lnTo>
                  <a:lnTo>
                    <a:pt x="3" y="8"/>
                  </a:lnTo>
                  <a:lnTo>
                    <a:pt x="4" y="7"/>
                  </a:lnTo>
                  <a:lnTo>
                    <a:pt x="6" y="4"/>
                  </a:lnTo>
                  <a:lnTo>
                    <a:pt x="6" y="3"/>
                  </a:lnTo>
                  <a:lnTo>
                    <a:pt x="7" y="3"/>
                  </a:lnTo>
                  <a:lnTo>
                    <a:pt x="7" y="2"/>
                  </a:lnTo>
                  <a:lnTo>
                    <a:pt x="8" y="2"/>
                  </a:lnTo>
                  <a:lnTo>
                    <a:pt x="8" y="1"/>
                  </a:lnTo>
                  <a:lnTo>
                    <a:pt x="9" y="1"/>
                  </a:lnTo>
                  <a:lnTo>
                    <a:pt x="36" y="0"/>
                  </a:lnTo>
                  <a:lnTo>
                    <a:pt x="35" y="0"/>
                  </a:lnTo>
                  <a:lnTo>
                    <a:pt x="34" y="0"/>
                  </a:lnTo>
                  <a:lnTo>
                    <a:pt x="25" y="3"/>
                  </a:lnTo>
                  <a:lnTo>
                    <a:pt x="21" y="6"/>
                  </a:lnTo>
                  <a:lnTo>
                    <a:pt x="14" y="16"/>
                  </a:lnTo>
                  <a:lnTo>
                    <a:pt x="13" y="17"/>
                  </a:lnTo>
                  <a:lnTo>
                    <a:pt x="13" y="18"/>
                  </a:lnTo>
                  <a:lnTo>
                    <a:pt x="13" y="19"/>
                  </a:lnTo>
                  <a:lnTo>
                    <a:pt x="13" y="20"/>
                  </a:lnTo>
                  <a:lnTo>
                    <a:pt x="12" y="24"/>
                  </a:lnTo>
                  <a:lnTo>
                    <a:pt x="12" y="25"/>
                  </a:lnTo>
                  <a:lnTo>
                    <a:pt x="15" y="36"/>
                  </a:lnTo>
                  <a:lnTo>
                    <a:pt x="16" y="37"/>
                  </a:lnTo>
                  <a:lnTo>
                    <a:pt x="16" y="38"/>
                  </a:lnTo>
                  <a:lnTo>
                    <a:pt x="17" y="38"/>
                  </a:lnTo>
                  <a:lnTo>
                    <a:pt x="17" y="39"/>
                  </a:lnTo>
                  <a:lnTo>
                    <a:pt x="18" y="40"/>
                  </a:lnTo>
                  <a:lnTo>
                    <a:pt x="19" y="41"/>
                  </a:lnTo>
                  <a:lnTo>
                    <a:pt x="19" y="42"/>
                  </a:lnTo>
                  <a:lnTo>
                    <a:pt x="35" y="49"/>
                  </a:lnTo>
                  <a:lnTo>
                    <a:pt x="36" y="49"/>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1" name="未知"/>
            <p:cNvSpPr>
              <a:spLocks/>
            </p:cNvSpPr>
            <p:nvPr/>
          </p:nvSpPr>
          <p:spPr bwMode="auto">
            <a:xfrm>
              <a:off x="648" y="1515"/>
              <a:ext cx="15" cy="20"/>
            </a:xfrm>
            <a:custGeom>
              <a:avLst/>
              <a:gdLst>
                <a:gd name="T0" fmla="*/ 0 w 37"/>
                <a:gd name="T1" fmla="*/ 0 h 49"/>
                <a:gd name="T2" fmla="*/ 0 w 37"/>
                <a:gd name="T3" fmla="*/ 0 h 49"/>
                <a:gd name="T4" fmla="*/ 0 w 37"/>
                <a:gd name="T5" fmla="*/ 0 h 49"/>
                <a:gd name="T6" fmla="*/ 0 w 37"/>
                <a:gd name="T7" fmla="*/ 0 h 49"/>
                <a:gd name="T8" fmla="*/ 0 w 37"/>
                <a:gd name="T9" fmla="*/ 0 h 49"/>
                <a:gd name="T10" fmla="*/ 0 w 37"/>
                <a:gd name="T11" fmla="*/ 0 h 49"/>
                <a:gd name="T12" fmla="*/ 0 w 37"/>
                <a:gd name="T13" fmla="*/ 0 h 49"/>
                <a:gd name="T14" fmla="*/ 0 w 37"/>
                <a:gd name="T15" fmla="*/ 0 h 49"/>
                <a:gd name="T16" fmla="*/ 0 w 37"/>
                <a:gd name="T17" fmla="*/ 0 h 49"/>
                <a:gd name="T18" fmla="*/ 0 w 37"/>
                <a:gd name="T19" fmla="*/ 0 h 49"/>
                <a:gd name="T20" fmla="*/ 0 w 37"/>
                <a:gd name="T21" fmla="*/ 0 h 49"/>
                <a:gd name="T22" fmla="*/ 0 w 37"/>
                <a:gd name="T23" fmla="*/ 0 h 49"/>
                <a:gd name="T24" fmla="*/ 0 w 37"/>
                <a:gd name="T25" fmla="*/ 0 h 49"/>
                <a:gd name="T26" fmla="*/ 0 w 37"/>
                <a:gd name="T27" fmla="*/ 0 h 49"/>
                <a:gd name="T28" fmla="*/ 0 w 37"/>
                <a:gd name="T29" fmla="*/ 0 h 49"/>
                <a:gd name="T30" fmla="*/ 0 w 37"/>
                <a:gd name="T31" fmla="*/ 0 h 49"/>
                <a:gd name="T32" fmla="*/ 0 w 37"/>
                <a:gd name="T33" fmla="*/ 0 h 49"/>
                <a:gd name="T34" fmla="*/ 0 w 37"/>
                <a:gd name="T35" fmla="*/ 0 h 49"/>
                <a:gd name="T36" fmla="*/ 0 w 37"/>
                <a:gd name="T37" fmla="*/ 0 h 49"/>
                <a:gd name="T38" fmla="*/ 0 w 37"/>
                <a:gd name="T39" fmla="*/ 0 h 49"/>
                <a:gd name="T40" fmla="*/ 0 w 37"/>
                <a:gd name="T41" fmla="*/ 0 h 49"/>
                <a:gd name="T42" fmla="*/ 0 w 37"/>
                <a:gd name="T43" fmla="*/ 0 h 49"/>
                <a:gd name="T44" fmla="*/ 0 w 37"/>
                <a:gd name="T45" fmla="*/ 0 h 49"/>
                <a:gd name="T46" fmla="*/ 0 w 37"/>
                <a:gd name="T47" fmla="*/ 0 h 49"/>
                <a:gd name="T48" fmla="*/ 0 w 37"/>
                <a:gd name="T49" fmla="*/ 0 h 49"/>
                <a:gd name="T50" fmla="*/ 0 w 37"/>
                <a:gd name="T51" fmla="*/ 0 h 49"/>
                <a:gd name="T52" fmla="*/ 0 w 37"/>
                <a:gd name="T53" fmla="*/ 0 h 49"/>
                <a:gd name="T54" fmla="*/ 0 w 37"/>
                <a:gd name="T55" fmla="*/ 0 h 49"/>
                <a:gd name="T56" fmla="*/ 0 w 37"/>
                <a:gd name="T57" fmla="*/ 0 h 49"/>
                <a:gd name="T58" fmla="*/ 0 w 37"/>
                <a:gd name="T59" fmla="*/ 0 h 49"/>
                <a:gd name="T60" fmla="*/ 0 w 37"/>
                <a:gd name="T61" fmla="*/ 0 h 49"/>
                <a:gd name="T62" fmla="*/ 0 w 37"/>
                <a:gd name="T63" fmla="*/ 0 h 49"/>
                <a:gd name="T64" fmla="*/ 0 w 37"/>
                <a:gd name="T65" fmla="*/ 0 h 49"/>
                <a:gd name="T66" fmla="*/ 0 w 37"/>
                <a:gd name="T67" fmla="*/ 0 h 49"/>
                <a:gd name="T68" fmla="*/ 0 w 37"/>
                <a:gd name="T69" fmla="*/ 0 h 49"/>
                <a:gd name="T70" fmla="*/ 0 w 37"/>
                <a:gd name="T71" fmla="*/ 0 h 49"/>
                <a:gd name="T72" fmla="*/ 0 w 37"/>
                <a:gd name="T73" fmla="*/ 0 h 49"/>
                <a:gd name="T74" fmla="*/ 0 w 37"/>
                <a:gd name="T75" fmla="*/ 0 h 49"/>
                <a:gd name="T76" fmla="*/ 0 w 37"/>
                <a:gd name="T77" fmla="*/ 0 h 49"/>
                <a:gd name="T78" fmla="*/ 0 w 37"/>
                <a:gd name="T79" fmla="*/ 0 h 49"/>
                <a:gd name="T80" fmla="*/ 0 w 37"/>
                <a:gd name="T81" fmla="*/ 0 h 49"/>
                <a:gd name="T82" fmla="*/ 0 w 37"/>
                <a:gd name="T83" fmla="*/ 0 h 49"/>
                <a:gd name="T84" fmla="*/ 0 w 37"/>
                <a:gd name="T85" fmla="*/ 0 h 49"/>
                <a:gd name="T86" fmla="*/ 0 w 37"/>
                <a:gd name="T87" fmla="*/ 0 h 49"/>
                <a:gd name="T88" fmla="*/ 0 w 37"/>
                <a:gd name="T89" fmla="*/ 0 h 49"/>
                <a:gd name="T90" fmla="*/ 0 w 37"/>
                <a:gd name="T91" fmla="*/ 0 h 49"/>
                <a:gd name="T92" fmla="*/ 0 w 37"/>
                <a:gd name="T93" fmla="*/ 0 h 49"/>
                <a:gd name="T94" fmla="*/ 0 w 37"/>
                <a:gd name="T95" fmla="*/ 0 h 49"/>
                <a:gd name="T96" fmla="*/ 0 w 37"/>
                <a:gd name="T97" fmla="*/ 0 h 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7" h="49">
                  <a:moveTo>
                    <a:pt x="0" y="49"/>
                  </a:moveTo>
                  <a:lnTo>
                    <a:pt x="17" y="42"/>
                  </a:lnTo>
                  <a:lnTo>
                    <a:pt x="18" y="41"/>
                  </a:lnTo>
                  <a:lnTo>
                    <a:pt x="19" y="40"/>
                  </a:lnTo>
                  <a:lnTo>
                    <a:pt x="20" y="39"/>
                  </a:lnTo>
                  <a:lnTo>
                    <a:pt x="21" y="37"/>
                  </a:lnTo>
                  <a:lnTo>
                    <a:pt x="22" y="36"/>
                  </a:lnTo>
                  <a:lnTo>
                    <a:pt x="22" y="35"/>
                  </a:lnTo>
                  <a:lnTo>
                    <a:pt x="22" y="34"/>
                  </a:lnTo>
                  <a:lnTo>
                    <a:pt x="24" y="30"/>
                  </a:lnTo>
                  <a:lnTo>
                    <a:pt x="24" y="26"/>
                  </a:lnTo>
                  <a:lnTo>
                    <a:pt x="24" y="24"/>
                  </a:lnTo>
                  <a:lnTo>
                    <a:pt x="24" y="23"/>
                  </a:lnTo>
                  <a:lnTo>
                    <a:pt x="24" y="22"/>
                  </a:lnTo>
                  <a:lnTo>
                    <a:pt x="24" y="21"/>
                  </a:lnTo>
                  <a:lnTo>
                    <a:pt x="24" y="20"/>
                  </a:lnTo>
                  <a:lnTo>
                    <a:pt x="24" y="19"/>
                  </a:lnTo>
                  <a:lnTo>
                    <a:pt x="23" y="17"/>
                  </a:lnTo>
                  <a:lnTo>
                    <a:pt x="23" y="16"/>
                  </a:lnTo>
                  <a:lnTo>
                    <a:pt x="21" y="12"/>
                  </a:lnTo>
                  <a:lnTo>
                    <a:pt x="20" y="10"/>
                  </a:lnTo>
                  <a:lnTo>
                    <a:pt x="19" y="9"/>
                  </a:lnTo>
                  <a:lnTo>
                    <a:pt x="15" y="5"/>
                  </a:lnTo>
                  <a:lnTo>
                    <a:pt x="14" y="5"/>
                  </a:lnTo>
                  <a:lnTo>
                    <a:pt x="11" y="3"/>
                  </a:lnTo>
                  <a:lnTo>
                    <a:pt x="10" y="3"/>
                  </a:lnTo>
                  <a:lnTo>
                    <a:pt x="10" y="2"/>
                  </a:lnTo>
                  <a:lnTo>
                    <a:pt x="9" y="2"/>
                  </a:lnTo>
                  <a:lnTo>
                    <a:pt x="8" y="2"/>
                  </a:lnTo>
                  <a:lnTo>
                    <a:pt x="0" y="0"/>
                  </a:lnTo>
                  <a:lnTo>
                    <a:pt x="28" y="0"/>
                  </a:lnTo>
                  <a:lnTo>
                    <a:pt x="28" y="1"/>
                  </a:lnTo>
                  <a:lnTo>
                    <a:pt x="29" y="1"/>
                  </a:lnTo>
                  <a:lnTo>
                    <a:pt x="29" y="2"/>
                  </a:lnTo>
                  <a:lnTo>
                    <a:pt x="30" y="2"/>
                  </a:lnTo>
                  <a:lnTo>
                    <a:pt x="30" y="3"/>
                  </a:lnTo>
                  <a:lnTo>
                    <a:pt x="31" y="4"/>
                  </a:lnTo>
                  <a:lnTo>
                    <a:pt x="31" y="5"/>
                  </a:lnTo>
                  <a:lnTo>
                    <a:pt x="32" y="5"/>
                  </a:lnTo>
                  <a:lnTo>
                    <a:pt x="32" y="6"/>
                  </a:lnTo>
                  <a:lnTo>
                    <a:pt x="32" y="7"/>
                  </a:lnTo>
                  <a:lnTo>
                    <a:pt x="33" y="7"/>
                  </a:lnTo>
                  <a:lnTo>
                    <a:pt x="33" y="8"/>
                  </a:lnTo>
                  <a:lnTo>
                    <a:pt x="34" y="9"/>
                  </a:lnTo>
                  <a:lnTo>
                    <a:pt x="35" y="12"/>
                  </a:lnTo>
                  <a:lnTo>
                    <a:pt x="35" y="13"/>
                  </a:lnTo>
                  <a:lnTo>
                    <a:pt x="35" y="14"/>
                  </a:lnTo>
                  <a:lnTo>
                    <a:pt x="36" y="14"/>
                  </a:lnTo>
                  <a:lnTo>
                    <a:pt x="36" y="15"/>
                  </a:lnTo>
                  <a:lnTo>
                    <a:pt x="36" y="16"/>
                  </a:lnTo>
                  <a:lnTo>
                    <a:pt x="37" y="21"/>
                  </a:lnTo>
                  <a:lnTo>
                    <a:pt x="37" y="22"/>
                  </a:lnTo>
                  <a:lnTo>
                    <a:pt x="37" y="23"/>
                  </a:lnTo>
                  <a:lnTo>
                    <a:pt x="37" y="24"/>
                  </a:lnTo>
                  <a:lnTo>
                    <a:pt x="37" y="26"/>
                  </a:lnTo>
                  <a:lnTo>
                    <a:pt x="37" y="27"/>
                  </a:lnTo>
                  <a:lnTo>
                    <a:pt x="37" y="28"/>
                  </a:lnTo>
                  <a:lnTo>
                    <a:pt x="37" y="29"/>
                  </a:lnTo>
                  <a:lnTo>
                    <a:pt x="37" y="30"/>
                  </a:lnTo>
                  <a:lnTo>
                    <a:pt x="36" y="32"/>
                  </a:lnTo>
                  <a:lnTo>
                    <a:pt x="36" y="33"/>
                  </a:lnTo>
                  <a:lnTo>
                    <a:pt x="36" y="34"/>
                  </a:lnTo>
                  <a:lnTo>
                    <a:pt x="35" y="35"/>
                  </a:lnTo>
                  <a:lnTo>
                    <a:pt x="34" y="39"/>
                  </a:lnTo>
                  <a:lnTo>
                    <a:pt x="34" y="40"/>
                  </a:lnTo>
                  <a:lnTo>
                    <a:pt x="32" y="43"/>
                  </a:lnTo>
                  <a:lnTo>
                    <a:pt x="31" y="44"/>
                  </a:lnTo>
                  <a:lnTo>
                    <a:pt x="31" y="45"/>
                  </a:lnTo>
                  <a:lnTo>
                    <a:pt x="30" y="46"/>
                  </a:lnTo>
                  <a:lnTo>
                    <a:pt x="30" y="47"/>
                  </a:lnTo>
                  <a:lnTo>
                    <a:pt x="29" y="47"/>
                  </a:lnTo>
                  <a:lnTo>
                    <a:pt x="29" y="48"/>
                  </a:lnTo>
                  <a:lnTo>
                    <a:pt x="28" y="48"/>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2" name="未知"/>
            <p:cNvSpPr>
              <a:spLocks/>
            </p:cNvSpPr>
            <p:nvPr/>
          </p:nvSpPr>
          <p:spPr bwMode="auto">
            <a:xfrm>
              <a:off x="637" y="1510"/>
              <a:ext cx="22" cy="5"/>
            </a:xfrm>
            <a:custGeom>
              <a:avLst/>
              <a:gdLst>
                <a:gd name="T0" fmla="*/ 0 w 55"/>
                <a:gd name="T1" fmla="*/ 0 h 12"/>
                <a:gd name="T2" fmla="*/ 0 w 55"/>
                <a:gd name="T3" fmla="*/ 0 h 12"/>
                <a:gd name="T4" fmla="*/ 0 w 55"/>
                <a:gd name="T5" fmla="*/ 0 h 12"/>
                <a:gd name="T6" fmla="*/ 0 w 55"/>
                <a:gd name="T7" fmla="*/ 0 h 12"/>
                <a:gd name="T8" fmla="*/ 0 w 55"/>
                <a:gd name="T9" fmla="*/ 0 h 12"/>
                <a:gd name="T10" fmla="*/ 0 w 55"/>
                <a:gd name="T11" fmla="*/ 0 h 12"/>
                <a:gd name="T12" fmla="*/ 0 w 55"/>
                <a:gd name="T13" fmla="*/ 0 h 12"/>
                <a:gd name="T14" fmla="*/ 0 w 55"/>
                <a:gd name="T15" fmla="*/ 0 h 12"/>
                <a:gd name="T16" fmla="*/ 0 w 55"/>
                <a:gd name="T17" fmla="*/ 0 h 12"/>
                <a:gd name="T18" fmla="*/ 0 w 55"/>
                <a:gd name="T19" fmla="*/ 0 h 12"/>
                <a:gd name="T20" fmla="*/ 0 w 55"/>
                <a:gd name="T21" fmla="*/ 0 h 12"/>
                <a:gd name="T22" fmla="*/ 0 w 55"/>
                <a:gd name="T23" fmla="*/ 0 h 12"/>
                <a:gd name="T24" fmla="*/ 0 w 55"/>
                <a:gd name="T25" fmla="*/ 0 h 12"/>
                <a:gd name="T26" fmla="*/ 0 w 55"/>
                <a:gd name="T27" fmla="*/ 0 h 12"/>
                <a:gd name="T28" fmla="*/ 0 w 55"/>
                <a:gd name="T29" fmla="*/ 0 h 12"/>
                <a:gd name="T30" fmla="*/ 0 w 55"/>
                <a:gd name="T31" fmla="*/ 0 h 12"/>
                <a:gd name="T32" fmla="*/ 0 w 55"/>
                <a:gd name="T33" fmla="*/ 0 h 12"/>
                <a:gd name="T34" fmla="*/ 0 w 55"/>
                <a:gd name="T35" fmla="*/ 0 h 12"/>
                <a:gd name="T36" fmla="*/ 0 w 55"/>
                <a:gd name="T37" fmla="*/ 0 h 12"/>
                <a:gd name="T38" fmla="*/ 0 w 55"/>
                <a:gd name="T39" fmla="*/ 0 h 12"/>
                <a:gd name="T40" fmla="*/ 0 w 55"/>
                <a:gd name="T41" fmla="*/ 0 h 12"/>
                <a:gd name="T42" fmla="*/ 0 w 55"/>
                <a:gd name="T43" fmla="*/ 0 h 12"/>
                <a:gd name="T44" fmla="*/ 0 w 55"/>
                <a:gd name="T45" fmla="*/ 0 h 12"/>
                <a:gd name="T46" fmla="*/ 0 w 55"/>
                <a:gd name="T47" fmla="*/ 0 h 12"/>
                <a:gd name="T48" fmla="*/ 0 w 55"/>
                <a:gd name="T49" fmla="*/ 0 h 12"/>
                <a:gd name="T50" fmla="*/ 0 w 55"/>
                <a:gd name="T51" fmla="*/ 0 h 12"/>
                <a:gd name="T52" fmla="*/ 0 w 55"/>
                <a:gd name="T53" fmla="*/ 0 h 12"/>
                <a:gd name="T54" fmla="*/ 0 w 55"/>
                <a:gd name="T55" fmla="*/ 0 h 12"/>
                <a:gd name="T56" fmla="*/ 0 w 55"/>
                <a:gd name="T57" fmla="*/ 0 h 12"/>
                <a:gd name="T58" fmla="*/ 0 w 55"/>
                <a:gd name="T59" fmla="*/ 0 h 12"/>
                <a:gd name="T60" fmla="*/ 0 w 55"/>
                <a:gd name="T61" fmla="*/ 0 h 12"/>
                <a:gd name="T62" fmla="*/ 0 w 55"/>
                <a:gd name="T63" fmla="*/ 0 h 12"/>
                <a:gd name="T64" fmla="*/ 0 w 55"/>
                <a:gd name="T65" fmla="*/ 0 h 12"/>
                <a:gd name="T66" fmla="*/ 0 w 55"/>
                <a:gd name="T67" fmla="*/ 0 h 12"/>
                <a:gd name="T68" fmla="*/ 0 w 55"/>
                <a:gd name="T69" fmla="*/ 0 h 12"/>
                <a:gd name="T70" fmla="*/ 0 w 55"/>
                <a:gd name="T71" fmla="*/ 0 h 12"/>
                <a:gd name="T72" fmla="*/ 0 w 55"/>
                <a:gd name="T73" fmla="*/ 0 h 12"/>
                <a:gd name="T74" fmla="*/ 0 w 55"/>
                <a:gd name="T75" fmla="*/ 0 h 12"/>
                <a:gd name="T76" fmla="*/ 0 w 55"/>
                <a:gd name="T77" fmla="*/ 0 h 12"/>
                <a:gd name="T78" fmla="*/ 0 w 55"/>
                <a:gd name="T79" fmla="*/ 0 h 12"/>
                <a:gd name="T80" fmla="*/ 0 w 55"/>
                <a:gd name="T81" fmla="*/ 0 h 12"/>
                <a:gd name="T82" fmla="*/ 0 w 55"/>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5" h="12">
                  <a:moveTo>
                    <a:pt x="0" y="12"/>
                  </a:moveTo>
                  <a:lnTo>
                    <a:pt x="0" y="12"/>
                  </a:lnTo>
                  <a:lnTo>
                    <a:pt x="1" y="11"/>
                  </a:lnTo>
                  <a:lnTo>
                    <a:pt x="2" y="9"/>
                  </a:lnTo>
                  <a:lnTo>
                    <a:pt x="3" y="9"/>
                  </a:lnTo>
                  <a:lnTo>
                    <a:pt x="5" y="8"/>
                  </a:lnTo>
                  <a:lnTo>
                    <a:pt x="7" y="6"/>
                  </a:lnTo>
                  <a:lnTo>
                    <a:pt x="8" y="5"/>
                  </a:lnTo>
                  <a:lnTo>
                    <a:pt x="12" y="3"/>
                  </a:lnTo>
                  <a:lnTo>
                    <a:pt x="13" y="3"/>
                  </a:lnTo>
                  <a:lnTo>
                    <a:pt x="15" y="2"/>
                  </a:lnTo>
                  <a:lnTo>
                    <a:pt x="16" y="2"/>
                  </a:lnTo>
                  <a:lnTo>
                    <a:pt x="17" y="1"/>
                  </a:lnTo>
                  <a:lnTo>
                    <a:pt x="19" y="1"/>
                  </a:lnTo>
                  <a:lnTo>
                    <a:pt x="20" y="0"/>
                  </a:lnTo>
                  <a:lnTo>
                    <a:pt x="22" y="0"/>
                  </a:lnTo>
                  <a:lnTo>
                    <a:pt x="23" y="0"/>
                  </a:lnTo>
                  <a:lnTo>
                    <a:pt x="24" y="0"/>
                  </a:lnTo>
                  <a:lnTo>
                    <a:pt x="26" y="0"/>
                  </a:lnTo>
                  <a:lnTo>
                    <a:pt x="27" y="0"/>
                  </a:lnTo>
                  <a:lnTo>
                    <a:pt x="29" y="0"/>
                  </a:lnTo>
                  <a:lnTo>
                    <a:pt x="30" y="0"/>
                  </a:lnTo>
                  <a:lnTo>
                    <a:pt x="32" y="0"/>
                  </a:lnTo>
                  <a:lnTo>
                    <a:pt x="33" y="0"/>
                  </a:lnTo>
                  <a:lnTo>
                    <a:pt x="35" y="0"/>
                  </a:lnTo>
                  <a:lnTo>
                    <a:pt x="36" y="1"/>
                  </a:lnTo>
                  <a:lnTo>
                    <a:pt x="37" y="1"/>
                  </a:lnTo>
                  <a:lnTo>
                    <a:pt x="39" y="2"/>
                  </a:lnTo>
                  <a:lnTo>
                    <a:pt x="40" y="2"/>
                  </a:lnTo>
                  <a:lnTo>
                    <a:pt x="41" y="3"/>
                  </a:lnTo>
                  <a:lnTo>
                    <a:pt x="43" y="3"/>
                  </a:lnTo>
                  <a:lnTo>
                    <a:pt x="44" y="4"/>
                  </a:lnTo>
                  <a:lnTo>
                    <a:pt x="45" y="4"/>
                  </a:lnTo>
                  <a:lnTo>
                    <a:pt x="46" y="5"/>
                  </a:lnTo>
                  <a:lnTo>
                    <a:pt x="48" y="6"/>
                  </a:lnTo>
                  <a:lnTo>
                    <a:pt x="49" y="7"/>
                  </a:lnTo>
                  <a:lnTo>
                    <a:pt x="50" y="8"/>
                  </a:lnTo>
                  <a:lnTo>
                    <a:pt x="51" y="9"/>
                  </a:lnTo>
                  <a:lnTo>
                    <a:pt x="52" y="9"/>
                  </a:lnTo>
                  <a:lnTo>
                    <a:pt x="53" y="11"/>
                  </a:lnTo>
                  <a:lnTo>
                    <a:pt x="54" y="12"/>
                  </a:lnTo>
                  <a:lnTo>
                    <a:pt x="55" y="12"/>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3" name="未知"/>
            <p:cNvSpPr>
              <a:spLocks/>
            </p:cNvSpPr>
            <p:nvPr/>
          </p:nvSpPr>
          <p:spPr bwMode="auto">
            <a:xfrm>
              <a:off x="638" y="1515"/>
              <a:ext cx="19" cy="20"/>
            </a:xfrm>
            <a:custGeom>
              <a:avLst/>
              <a:gdLst>
                <a:gd name="T0" fmla="*/ 0 w 48"/>
                <a:gd name="T1" fmla="*/ 0 h 49"/>
                <a:gd name="T2" fmla="*/ 0 w 48"/>
                <a:gd name="T3" fmla="*/ 0 h 49"/>
                <a:gd name="T4" fmla="*/ 0 w 48"/>
                <a:gd name="T5" fmla="*/ 0 h 49"/>
                <a:gd name="T6" fmla="*/ 0 w 48"/>
                <a:gd name="T7" fmla="*/ 0 h 49"/>
                <a:gd name="T8" fmla="*/ 0 w 48"/>
                <a:gd name="T9" fmla="*/ 0 h 49"/>
                <a:gd name="T10" fmla="*/ 0 w 48"/>
                <a:gd name="T11" fmla="*/ 0 h 49"/>
                <a:gd name="T12" fmla="*/ 0 w 48"/>
                <a:gd name="T13" fmla="*/ 0 h 49"/>
                <a:gd name="T14" fmla="*/ 0 w 48"/>
                <a:gd name="T15" fmla="*/ 0 h 49"/>
                <a:gd name="T16" fmla="*/ 0 w 48"/>
                <a:gd name="T17" fmla="*/ 0 h 49"/>
                <a:gd name="T18" fmla="*/ 0 w 48"/>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49">
                  <a:moveTo>
                    <a:pt x="41" y="42"/>
                  </a:moveTo>
                  <a:lnTo>
                    <a:pt x="24" y="49"/>
                  </a:lnTo>
                  <a:lnTo>
                    <a:pt x="23" y="49"/>
                  </a:lnTo>
                  <a:lnTo>
                    <a:pt x="0" y="24"/>
                  </a:lnTo>
                  <a:lnTo>
                    <a:pt x="24" y="0"/>
                  </a:lnTo>
                  <a:lnTo>
                    <a:pt x="25" y="0"/>
                  </a:lnTo>
                  <a:lnTo>
                    <a:pt x="48" y="24"/>
                  </a:lnTo>
                  <a:lnTo>
                    <a:pt x="48" y="26"/>
                  </a:lnTo>
                  <a:lnTo>
                    <a:pt x="41" y="42"/>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4" name="未知"/>
            <p:cNvSpPr>
              <a:spLocks/>
            </p:cNvSpPr>
            <p:nvPr/>
          </p:nvSpPr>
          <p:spPr bwMode="auto">
            <a:xfrm>
              <a:off x="633" y="1510"/>
              <a:ext cx="30" cy="29"/>
            </a:xfrm>
            <a:custGeom>
              <a:avLst/>
              <a:gdLst>
                <a:gd name="T0" fmla="*/ 0 w 73"/>
                <a:gd name="T1" fmla="*/ 0 h 73"/>
                <a:gd name="T2" fmla="*/ 0 w 73"/>
                <a:gd name="T3" fmla="*/ 0 h 73"/>
                <a:gd name="T4" fmla="*/ 0 w 73"/>
                <a:gd name="T5" fmla="*/ 0 h 73"/>
                <a:gd name="T6" fmla="*/ 0 w 73"/>
                <a:gd name="T7" fmla="*/ 0 h 73"/>
                <a:gd name="T8" fmla="*/ 0 w 73"/>
                <a:gd name="T9" fmla="*/ 0 h 73"/>
                <a:gd name="T10" fmla="*/ 0 w 73"/>
                <a:gd name="T11" fmla="*/ 0 h 73"/>
                <a:gd name="T12" fmla="*/ 0 w 73"/>
                <a:gd name="T13" fmla="*/ 0 h 73"/>
                <a:gd name="T14" fmla="*/ 0 w 73"/>
                <a:gd name="T15" fmla="*/ 0 h 73"/>
                <a:gd name="T16" fmla="*/ 0 w 73"/>
                <a:gd name="T17" fmla="*/ 0 h 73"/>
                <a:gd name="T18" fmla="*/ 0 w 73"/>
                <a:gd name="T19" fmla="*/ 0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 h="73">
                  <a:moveTo>
                    <a:pt x="62" y="11"/>
                  </a:moveTo>
                  <a:lnTo>
                    <a:pt x="36" y="0"/>
                  </a:lnTo>
                  <a:lnTo>
                    <a:pt x="35" y="0"/>
                  </a:lnTo>
                  <a:lnTo>
                    <a:pt x="0" y="36"/>
                  </a:lnTo>
                  <a:lnTo>
                    <a:pt x="0" y="39"/>
                  </a:lnTo>
                  <a:lnTo>
                    <a:pt x="36" y="73"/>
                  </a:lnTo>
                  <a:lnTo>
                    <a:pt x="38" y="73"/>
                  </a:lnTo>
                  <a:lnTo>
                    <a:pt x="73" y="36"/>
                  </a:lnTo>
                  <a:lnTo>
                    <a:pt x="73" y="35"/>
                  </a:lnTo>
                  <a:lnTo>
                    <a:pt x="62" y="1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5" name="未知"/>
            <p:cNvSpPr>
              <a:spLocks/>
            </p:cNvSpPr>
            <p:nvPr/>
          </p:nvSpPr>
          <p:spPr bwMode="auto">
            <a:xfrm>
              <a:off x="692" y="1433"/>
              <a:ext cx="44"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w 109"/>
                <a:gd name="T29" fmla="*/ 0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9" h="111">
                  <a:moveTo>
                    <a:pt x="24" y="85"/>
                  </a:moveTo>
                  <a:lnTo>
                    <a:pt x="65" y="40"/>
                  </a:lnTo>
                  <a:lnTo>
                    <a:pt x="67" y="36"/>
                  </a:lnTo>
                  <a:lnTo>
                    <a:pt x="109" y="111"/>
                  </a:lnTo>
                  <a:lnTo>
                    <a:pt x="67" y="36"/>
                  </a:lnTo>
                  <a:lnTo>
                    <a:pt x="66" y="35"/>
                  </a:lnTo>
                  <a:lnTo>
                    <a:pt x="66" y="34"/>
                  </a:lnTo>
                  <a:lnTo>
                    <a:pt x="65" y="34"/>
                  </a:lnTo>
                  <a:lnTo>
                    <a:pt x="64" y="35"/>
                  </a:lnTo>
                  <a:lnTo>
                    <a:pt x="18" y="74"/>
                  </a:lnTo>
                  <a:lnTo>
                    <a:pt x="0" y="0"/>
                  </a:lnTo>
                  <a:lnTo>
                    <a:pt x="18" y="74"/>
                  </a:lnTo>
                  <a:lnTo>
                    <a:pt x="23" y="86"/>
                  </a:lnTo>
                  <a:lnTo>
                    <a:pt x="24" y="85"/>
                  </a:lnTo>
                  <a:close/>
                </a:path>
              </a:pathLst>
            </a:custGeom>
            <a:blipFill dpi="0" rotWithShape="0">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6" name="未知"/>
            <p:cNvSpPr>
              <a:spLocks/>
            </p:cNvSpPr>
            <p:nvPr/>
          </p:nvSpPr>
          <p:spPr bwMode="auto">
            <a:xfrm>
              <a:off x="679" y="1446"/>
              <a:ext cx="27"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47" y="58"/>
                  </a:moveTo>
                  <a:lnTo>
                    <a:pt x="55" y="54"/>
                  </a:lnTo>
                  <a:lnTo>
                    <a:pt x="66" y="93"/>
                  </a:lnTo>
                  <a:lnTo>
                    <a:pt x="55" y="54"/>
                  </a:lnTo>
                  <a:lnTo>
                    <a:pt x="50" y="42"/>
                  </a:lnTo>
                  <a:lnTo>
                    <a:pt x="43" y="55"/>
                  </a:lnTo>
                  <a:lnTo>
                    <a:pt x="0" y="0"/>
                  </a:lnTo>
                  <a:lnTo>
                    <a:pt x="43" y="55"/>
                  </a:lnTo>
                  <a:lnTo>
                    <a:pt x="43" y="56"/>
                  </a:lnTo>
                  <a:lnTo>
                    <a:pt x="46" y="58"/>
                  </a:lnTo>
                  <a:lnTo>
                    <a:pt x="47" y="58"/>
                  </a:lnTo>
                  <a:close/>
                </a:path>
              </a:pathLst>
            </a:custGeom>
            <a:blipFill dpi="0" rotWithShape="0">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7" name="未知"/>
            <p:cNvSpPr>
              <a:spLocks/>
            </p:cNvSpPr>
            <p:nvPr/>
          </p:nvSpPr>
          <p:spPr bwMode="auto">
            <a:xfrm>
              <a:off x="697" y="1447"/>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30" y="37"/>
                  </a:moveTo>
                  <a:lnTo>
                    <a:pt x="3" y="56"/>
                  </a:lnTo>
                  <a:lnTo>
                    <a:pt x="2" y="56"/>
                  </a:lnTo>
                  <a:lnTo>
                    <a:pt x="0" y="53"/>
                  </a:lnTo>
                  <a:lnTo>
                    <a:pt x="0" y="52"/>
                  </a:lnTo>
                  <a:lnTo>
                    <a:pt x="41" y="7"/>
                  </a:lnTo>
                  <a:lnTo>
                    <a:pt x="54" y="0"/>
                  </a:lnTo>
                  <a:lnTo>
                    <a:pt x="55" y="0"/>
                  </a:lnTo>
                  <a:lnTo>
                    <a:pt x="55" y="1"/>
                  </a:lnTo>
                  <a:lnTo>
                    <a:pt x="56" y="2"/>
                  </a:lnTo>
                  <a:lnTo>
                    <a:pt x="55" y="3"/>
                  </a:lnTo>
                  <a:lnTo>
                    <a:pt x="30"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8" name="未知"/>
            <p:cNvSpPr>
              <a:spLocks/>
            </p:cNvSpPr>
            <p:nvPr/>
          </p:nvSpPr>
          <p:spPr bwMode="auto">
            <a:xfrm>
              <a:off x="667" y="1427"/>
              <a:ext cx="110" cy="110"/>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244" y="242"/>
                  </a:moveTo>
                  <a:lnTo>
                    <a:pt x="257" y="232"/>
                  </a:lnTo>
                  <a:lnTo>
                    <a:pt x="276" y="276"/>
                  </a:lnTo>
                  <a:lnTo>
                    <a:pt x="257" y="232"/>
                  </a:lnTo>
                  <a:lnTo>
                    <a:pt x="44" y="19"/>
                  </a:lnTo>
                  <a:lnTo>
                    <a:pt x="34" y="34"/>
                  </a:lnTo>
                  <a:lnTo>
                    <a:pt x="0" y="0"/>
                  </a:lnTo>
                  <a:lnTo>
                    <a:pt x="34" y="34"/>
                  </a:lnTo>
                  <a:lnTo>
                    <a:pt x="34" y="35"/>
                  </a:lnTo>
                  <a:lnTo>
                    <a:pt x="222" y="233"/>
                  </a:lnTo>
                  <a:lnTo>
                    <a:pt x="242" y="242"/>
                  </a:lnTo>
                  <a:lnTo>
                    <a:pt x="244" y="242"/>
                  </a:lnTo>
                  <a:close/>
                </a:path>
              </a:pathLst>
            </a:custGeom>
            <a:blipFill dpi="0" rotWithShape="0">
              <a:blip r:embed="rId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19" name="未知"/>
            <p:cNvSpPr>
              <a:spLocks/>
            </p:cNvSpPr>
            <p:nvPr/>
          </p:nvSpPr>
          <p:spPr bwMode="auto">
            <a:xfrm>
              <a:off x="677" y="1422"/>
              <a:ext cx="104"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32" y="241"/>
                  </a:moveTo>
                  <a:lnTo>
                    <a:pt x="232" y="240"/>
                  </a:lnTo>
                  <a:lnTo>
                    <a:pt x="232" y="238"/>
                  </a:lnTo>
                  <a:lnTo>
                    <a:pt x="262" y="262"/>
                  </a:lnTo>
                  <a:lnTo>
                    <a:pt x="232" y="238"/>
                  </a:lnTo>
                  <a:lnTo>
                    <a:pt x="232" y="237"/>
                  </a:lnTo>
                  <a:lnTo>
                    <a:pt x="44" y="39"/>
                  </a:lnTo>
                  <a:lnTo>
                    <a:pt x="24" y="30"/>
                  </a:lnTo>
                  <a:lnTo>
                    <a:pt x="22" y="30"/>
                  </a:lnTo>
                  <a:lnTo>
                    <a:pt x="21" y="30"/>
                  </a:lnTo>
                  <a:lnTo>
                    <a:pt x="19" y="30"/>
                  </a:lnTo>
                  <a:lnTo>
                    <a:pt x="0" y="0"/>
                  </a:lnTo>
                  <a:lnTo>
                    <a:pt x="19" y="30"/>
                  </a:lnTo>
                  <a:lnTo>
                    <a:pt x="232" y="243"/>
                  </a:lnTo>
                  <a:lnTo>
                    <a:pt x="232" y="241"/>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0" name="未知"/>
            <p:cNvSpPr>
              <a:spLocks/>
            </p:cNvSpPr>
            <p:nvPr/>
          </p:nvSpPr>
          <p:spPr bwMode="auto">
            <a:xfrm>
              <a:off x="680" y="1434"/>
              <a:ext cx="89" cy="89"/>
            </a:xfrm>
            <a:custGeom>
              <a:avLst/>
              <a:gdLst>
                <a:gd name="T0" fmla="*/ 0 w 223"/>
                <a:gd name="T1" fmla="*/ 0 h 223"/>
                <a:gd name="T2" fmla="*/ 0 w 223"/>
                <a:gd name="T3" fmla="*/ 0 h 223"/>
                <a:gd name="T4" fmla="*/ 0 w 223"/>
                <a:gd name="T5" fmla="*/ 0 h 223"/>
                <a:gd name="T6" fmla="*/ 0 w 223"/>
                <a:gd name="T7" fmla="*/ 0 h 223"/>
                <a:gd name="T8" fmla="*/ 0 w 223"/>
                <a:gd name="T9" fmla="*/ 0 h 223"/>
                <a:gd name="T10" fmla="*/ 0 w 223"/>
                <a:gd name="T11" fmla="*/ 0 h 223"/>
                <a:gd name="T12" fmla="*/ 0 w 223"/>
                <a:gd name="T13" fmla="*/ 0 h 223"/>
                <a:gd name="T14" fmla="*/ 0 w 223"/>
                <a:gd name="T15" fmla="*/ 0 h 223"/>
                <a:gd name="T16" fmla="*/ 0 w 223"/>
                <a:gd name="T17" fmla="*/ 0 h 223"/>
                <a:gd name="T18" fmla="*/ 0 w 223"/>
                <a:gd name="T19" fmla="*/ 0 h 223"/>
                <a:gd name="T20" fmla="*/ 0 w 223"/>
                <a:gd name="T21" fmla="*/ 0 h 223"/>
                <a:gd name="T22" fmla="*/ 0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3">
                  <a:moveTo>
                    <a:pt x="219" y="219"/>
                  </a:moveTo>
                  <a:lnTo>
                    <a:pt x="223" y="208"/>
                  </a:lnTo>
                  <a:lnTo>
                    <a:pt x="223" y="207"/>
                  </a:lnTo>
                  <a:lnTo>
                    <a:pt x="35" y="9"/>
                  </a:lnTo>
                  <a:lnTo>
                    <a:pt x="15" y="0"/>
                  </a:lnTo>
                  <a:lnTo>
                    <a:pt x="13" y="0"/>
                  </a:lnTo>
                  <a:lnTo>
                    <a:pt x="0" y="15"/>
                  </a:lnTo>
                  <a:lnTo>
                    <a:pt x="0" y="16"/>
                  </a:lnTo>
                  <a:lnTo>
                    <a:pt x="188" y="214"/>
                  </a:lnTo>
                  <a:lnTo>
                    <a:pt x="208" y="223"/>
                  </a:lnTo>
                  <a:lnTo>
                    <a:pt x="210" y="223"/>
                  </a:lnTo>
                  <a:lnTo>
                    <a:pt x="219"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1" name="未知"/>
            <p:cNvSpPr>
              <a:spLocks/>
            </p:cNvSpPr>
            <p:nvPr/>
          </p:nvSpPr>
          <p:spPr bwMode="auto">
            <a:xfrm>
              <a:off x="721" y="1466"/>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5" y="0"/>
                  </a:moveTo>
                  <a:lnTo>
                    <a:pt x="0"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2" name="未知"/>
            <p:cNvSpPr>
              <a:spLocks/>
            </p:cNvSpPr>
            <p:nvPr/>
          </p:nvSpPr>
          <p:spPr bwMode="auto">
            <a:xfrm>
              <a:off x="720" y="1466"/>
              <a:ext cx="3" cy="22"/>
            </a:xfrm>
            <a:custGeom>
              <a:avLst/>
              <a:gdLst>
                <a:gd name="T0" fmla="*/ 1 w 6"/>
                <a:gd name="T1" fmla="*/ 0 h 56"/>
                <a:gd name="T2" fmla="*/ 0 w 6"/>
                <a:gd name="T3" fmla="*/ 0 h 56"/>
                <a:gd name="T4" fmla="*/ 0 60000 65536"/>
                <a:gd name="T5" fmla="*/ 0 60000 65536"/>
              </a:gdLst>
              <a:ahLst/>
              <a:cxnLst>
                <a:cxn ang="T4">
                  <a:pos x="T0" y="T1"/>
                </a:cxn>
                <a:cxn ang="T5">
                  <a:pos x="T2" y="T3"/>
                </a:cxn>
              </a:cxnLst>
              <a:rect l="0" t="0" r="r" b="b"/>
              <a:pathLst>
                <a:path w="6" h="56">
                  <a:moveTo>
                    <a:pt x="6" y="0"/>
                  </a:moveTo>
                  <a:lnTo>
                    <a:pt x="0"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3" name="未知"/>
            <p:cNvSpPr>
              <a:spLocks/>
            </p:cNvSpPr>
            <p:nvPr/>
          </p:nvSpPr>
          <p:spPr bwMode="auto">
            <a:xfrm>
              <a:off x="742" y="148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4" name="未知"/>
            <p:cNvSpPr>
              <a:spLocks/>
            </p:cNvSpPr>
            <p:nvPr/>
          </p:nvSpPr>
          <p:spPr bwMode="auto">
            <a:xfrm>
              <a:off x="741" y="148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5" name="未知"/>
            <p:cNvSpPr>
              <a:spLocks/>
            </p:cNvSpPr>
            <p:nvPr/>
          </p:nvSpPr>
          <p:spPr bwMode="auto">
            <a:xfrm>
              <a:off x="752" y="1496"/>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 name="未知"/>
            <p:cNvSpPr>
              <a:spLocks/>
            </p:cNvSpPr>
            <p:nvPr/>
          </p:nvSpPr>
          <p:spPr bwMode="auto">
            <a:xfrm>
              <a:off x="751" y="149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7" name="未知"/>
            <p:cNvSpPr>
              <a:spLocks/>
            </p:cNvSpPr>
            <p:nvPr/>
          </p:nvSpPr>
          <p:spPr bwMode="auto">
            <a:xfrm>
              <a:off x="732" y="14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8" name="未知"/>
            <p:cNvSpPr>
              <a:spLocks/>
            </p:cNvSpPr>
            <p:nvPr/>
          </p:nvSpPr>
          <p:spPr bwMode="auto">
            <a:xfrm>
              <a:off x="731" y="1476"/>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5"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 name="未知"/>
            <p:cNvSpPr>
              <a:spLocks/>
            </p:cNvSpPr>
            <p:nvPr/>
          </p:nvSpPr>
          <p:spPr bwMode="auto">
            <a:xfrm>
              <a:off x="712" y="1457"/>
              <a:ext cx="3" cy="22"/>
            </a:xfrm>
            <a:custGeom>
              <a:avLst/>
              <a:gdLst>
                <a:gd name="T0" fmla="*/ 1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0" name="未知"/>
            <p:cNvSpPr>
              <a:spLocks/>
            </p:cNvSpPr>
            <p:nvPr/>
          </p:nvSpPr>
          <p:spPr bwMode="auto">
            <a:xfrm>
              <a:off x="711" y="1457"/>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6" y="0"/>
                  </a:moveTo>
                  <a:lnTo>
                    <a:pt x="0"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1" name="未知"/>
            <p:cNvSpPr>
              <a:spLocks/>
            </p:cNvSpPr>
            <p:nvPr/>
          </p:nvSpPr>
          <p:spPr bwMode="auto">
            <a:xfrm>
              <a:off x="712" y="1494"/>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27" h="627">
                  <a:moveTo>
                    <a:pt x="541" y="546"/>
                  </a:moveTo>
                  <a:lnTo>
                    <a:pt x="592" y="511"/>
                  </a:lnTo>
                  <a:lnTo>
                    <a:pt x="594" y="490"/>
                  </a:lnTo>
                  <a:lnTo>
                    <a:pt x="627" y="627"/>
                  </a:lnTo>
                  <a:lnTo>
                    <a:pt x="594" y="490"/>
                  </a:lnTo>
                  <a:lnTo>
                    <a:pt x="594" y="486"/>
                  </a:lnTo>
                  <a:lnTo>
                    <a:pt x="180" y="67"/>
                  </a:lnTo>
                  <a:lnTo>
                    <a:pt x="130" y="31"/>
                  </a:lnTo>
                  <a:lnTo>
                    <a:pt x="127" y="31"/>
                  </a:lnTo>
                  <a:lnTo>
                    <a:pt x="81" y="72"/>
                  </a:lnTo>
                  <a:lnTo>
                    <a:pt x="79" y="82"/>
                  </a:lnTo>
                  <a:lnTo>
                    <a:pt x="0" y="0"/>
                  </a:lnTo>
                  <a:lnTo>
                    <a:pt x="79" y="82"/>
                  </a:lnTo>
                  <a:lnTo>
                    <a:pt x="79" y="84"/>
                  </a:lnTo>
                  <a:lnTo>
                    <a:pt x="499" y="533"/>
                  </a:lnTo>
                  <a:lnTo>
                    <a:pt x="537" y="546"/>
                  </a:lnTo>
                  <a:lnTo>
                    <a:pt x="541" y="546"/>
                  </a:lnTo>
                  <a:close/>
                </a:path>
              </a:pathLst>
            </a:custGeom>
            <a:blipFill dpi="0" rotWithShape="0">
              <a:blip r:embed="rId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 name="未知"/>
            <p:cNvSpPr>
              <a:spLocks/>
            </p:cNvSpPr>
            <p:nvPr/>
          </p:nvSpPr>
          <p:spPr bwMode="auto">
            <a:xfrm>
              <a:off x="757" y="1475"/>
              <a:ext cx="226" cy="224"/>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81" y="527"/>
                  </a:moveTo>
                  <a:lnTo>
                    <a:pt x="67" y="115"/>
                  </a:lnTo>
                  <a:lnTo>
                    <a:pt x="0" y="0"/>
                  </a:lnTo>
                  <a:lnTo>
                    <a:pt x="67" y="115"/>
                  </a:lnTo>
                  <a:lnTo>
                    <a:pt x="481" y="529"/>
                  </a:lnTo>
                  <a:lnTo>
                    <a:pt x="563" y="562"/>
                  </a:lnTo>
                  <a:lnTo>
                    <a:pt x="481" y="529"/>
                  </a:lnTo>
                  <a:lnTo>
                    <a:pt x="481" y="527"/>
                  </a:lnTo>
                  <a:close/>
                </a:path>
              </a:pathLst>
            </a:custGeom>
            <a:blipFill dpi="0" rotWithShape="0">
              <a:blip r:embed="rId1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3" name="未知"/>
            <p:cNvSpPr>
              <a:spLocks/>
            </p:cNvSpPr>
            <p:nvPr/>
          </p:nvSpPr>
          <p:spPr bwMode="auto">
            <a:xfrm>
              <a:off x="676" y="1480"/>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3" h="253">
                  <a:moveTo>
                    <a:pt x="143" y="124"/>
                  </a:moveTo>
                  <a:lnTo>
                    <a:pt x="234" y="97"/>
                  </a:lnTo>
                  <a:lnTo>
                    <a:pt x="253" y="253"/>
                  </a:lnTo>
                  <a:lnTo>
                    <a:pt x="234" y="97"/>
                  </a:lnTo>
                  <a:lnTo>
                    <a:pt x="158" y="21"/>
                  </a:lnTo>
                  <a:lnTo>
                    <a:pt x="20" y="152"/>
                  </a:lnTo>
                  <a:lnTo>
                    <a:pt x="0" y="0"/>
                  </a:lnTo>
                  <a:lnTo>
                    <a:pt x="20" y="152"/>
                  </a:lnTo>
                  <a:lnTo>
                    <a:pt x="47" y="171"/>
                  </a:lnTo>
                  <a:lnTo>
                    <a:pt x="143" y="124"/>
                  </a:lnTo>
                  <a:close/>
                </a:path>
              </a:pathLst>
            </a:custGeom>
            <a:blipFill dpi="0" rotWithShape="0">
              <a:blip r:embed="rId1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4" name="未知"/>
            <p:cNvSpPr>
              <a:spLocks/>
            </p:cNvSpPr>
            <p:nvPr/>
          </p:nvSpPr>
          <p:spPr bwMode="auto">
            <a:xfrm>
              <a:off x="731" y="1457"/>
              <a:ext cx="70" cy="69"/>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09" y="142"/>
                  </a:moveTo>
                  <a:lnTo>
                    <a:pt x="174" y="174"/>
                  </a:lnTo>
                  <a:lnTo>
                    <a:pt x="109" y="142"/>
                  </a:lnTo>
                  <a:lnTo>
                    <a:pt x="47" y="55"/>
                  </a:lnTo>
                  <a:lnTo>
                    <a:pt x="21" y="79"/>
                  </a:lnTo>
                  <a:lnTo>
                    <a:pt x="0" y="0"/>
                  </a:lnTo>
                  <a:lnTo>
                    <a:pt x="21" y="79"/>
                  </a:lnTo>
                  <a:lnTo>
                    <a:pt x="97" y="155"/>
                  </a:lnTo>
                  <a:lnTo>
                    <a:pt x="109" y="142"/>
                  </a:lnTo>
                  <a:close/>
                </a:path>
              </a:pathLst>
            </a:custGeom>
            <a:blipFill dpi="0" rotWithShape="0">
              <a:blip r:embed="rId1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5" name="未知"/>
            <p:cNvSpPr>
              <a:spLocks/>
            </p:cNvSpPr>
            <p:nvPr/>
          </p:nvSpPr>
          <p:spPr bwMode="auto">
            <a:xfrm>
              <a:off x="684" y="1479"/>
              <a:ext cx="91"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226" y="87"/>
                  </a:moveTo>
                  <a:lnTo>
                    <a:pt x="175" y="141"/>
                  </a:lnTo>
                  <a:lnTo>
                    <a:pt x="170" y="140"/>
                  </a:lnTo>
                  <a:lnTo>
                    <a:pt x="166" y="140"/>
                  </a:lnTo>
                  <a:lnTo>
                    <a:pt x="123" y="127"/>
                  </a:lnTo>
                  <a:lnTo>
                    <a:pt x="27" y="174"/>
                  </a:lnTo>
                  <a:lnTo>
                    <a:pt x="0" y="155"/>
                  </a:lnTo>
                  <a:lnTo>
                    <a:pt x="164" y="0"/>
                  </a:lnTo>
                  <a:lnTo>
                    <a:pt x="226"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6" name="未知"/>
            <p:cNvSpPr>
              <a:spLocks/>
            </p:cNvSpPr>
            <p:nvPr/>
          </p:nvSpPr>
          <p:spPr bwMode="auto">
            <a:xfrm>
              <a:off x="629" y="1483"/>
              <a:ext cx="6" cy="7"/>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17">
                  <a:moveTo>
                    <a:pt x="14" y="16"/>
                  </a:moveTo>
                  <a:lnTo>
                    <a:pt x="15" y="15"/>
                  </a:lnTo>
                  <a:lnTo>
                    <a:pt x="0" y="0"/>
                  </a:lnTo>
                  <a:lnTo>
                    <a:pt x="1" y="2"/>
                  </a:lnTo>
                  <a:lnTo>
                    <a:pt x="13" y="17"/>
                  </a:lnTo>
                  <a:lnTo>
                    <a:pt x="14"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7" name="未知"/>
            <p:cNvSpPr>
              <a:spLocks/>
            </p:cNvSpPr>
            <p:nvPr/>
          </p:nvSpPr>
          <p:spPr bwMode="auto">
            <a:xfrm>
              <a:off x="606" y="1407"/>
              <a:ext cx="111"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w 279"/>
                <a:gd name="T37" fmla="*/ 0 h 27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79" h="278">
                  <a:moveTo>
                    <a:pt x="73" y="205"/>
                  </a:moveTo>
                  <a:lnTo>
                    <a:pt x="114" y="159"/>
                  </a:lnTo>
                  <a:lnTo>
                    <a:pt x="164" y="115"/>
                  </a:lnTo>
                  <a:lnTo>
                    <a:pt x="181" y="108"/>
                  </a:lnTo>
                  <a:lnTo>
                    <a:pt x="230" y="157"/>
                  </a:lnTo>
                  <a:lnTo>
                    <a:pt x="260" y="125"/>
                  </a:lnTo>
                  <a:lnTo>
                    <a:pt x="279" y="278"/>
                  </a:lnTo>
                  <a:lnTo>
                    <a:pt x="260" y="125"/>
                  </a:lnTo>
                  <a:lnTo>
                    <a:pt x="164" y="29"/>
                  </a:lnTo>
                  <a:lnTo>
                    <a:pt x="156" y="35"/>
                  </a:lnTo>
                  <a:lnTo>
                    <a:pt x="147" y="42"/>
                  </a:lnTo>
                  <a:lnTo>
                    <a:pt x="102" y="87"/>
                  </a:lnTo>
                  <a:lnTo>
                    <a:pt x="63" y="141"/>
                  </a:lnTo>
                  <a:lnTo>
                    <a:pt x="49" y="176"/>
                  </a:lnTo>
                  <a:lnTo>
                    <a:pt x="0" y="0"/>
                  </a:lnTo>
                  <a:lnTo>
                    <a:pt x="49" y="176"/>
                  </a:lnTo>
                  <a:lnTo>
                    <a:pt x="49" y="177"/>
                  </a:lnTo>
                  <a:lnTo>
                    <a:pt x="72" y="206"/>
                  </a:lnTo>
                  <a:lnTo>
                    <a:pt x="73" y="205"/>
                  </a:lnTo>
                  <a:close/>
                </a:path>
              </a:pathLst>
            </a:custGeom>
            <a:blipFill dpi="0" rotWithShape="0">
              <a:blip r:embed="rId1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8" name="未知"/>
            <p:cNvSpPr>
              <a:spLocks/>
            </p:cNvSpPr>
            <p:nvPr/>
          </p:nvSpPr>
          <p:spPr bwMode="auto">
            <a:xfrm>
              <a:off x="660" y="1384"/>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w 202"/>
                <a:gd name="T23" fmla="*/ 0 h 201"/>
                <a:gd name="T24" fmla="*/ 0 w 202"/>
                <a:gd name="T25" fmla="*/ 0 h 201"/>
                <a:gd name="T26" fmla="*/ 0 w 202"/>
                <a:gd name="T27" fmla="*/ 0 h 2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2" h="201">
                  <a:moveTo>
                    <a:pt x="148" y="159"/>
                  </a:moveTo>
                  <a:lnTo>
                    <a:pt x="202" y="201"/>
                  </a:lnTo>
                  <a:lnTo>
                    <a:pt x="148" y="159"/>
                  </a:lnTo>
                  <a:lnTo>
                    <a:pt x="122" y="105"/>
                  </a:lnTo>
                  <a:lnTo>
                    <a:pt x="68" y="69"/>
                  </a:lnTo>
                  <a:lnTo>
                    <a:pt x="59" y="70"/>
                  </a:lnTo>
                  <a:lnTo>
                    <a:pt x="50" y="74"/>
                  </a:lnTo>
                  <a:lnTo>
                    <a:pt x="40" y="79"/>
                  </a:lnTo>
                  <a:lnTo>
                    <a:pt x="31" y="86"/>
                  </a:lnTo>
                  <a:lnTo>
                    <a:pt x="29" y="87"/>
                  </a:lnTo>
                  <a:lnTo>
                    <a:pt x="0" y="0"/>
                  </a:lnTo>
                  <a:lnTo>
                    <a:pt x="29" y="87"/>
                  </a:lnTo>
                  <a:lnTo>
                    <a:pt x="125" y="183"/>
                  </a:lnTo>
                  <a:lnTo>
                    <a:pt x="148" y="159"/>
                  </a:lnTo>
                  <a:close/>
                </a:path>
              </a:pathLst>
            </a:custGeom>
            <a:blipFill dpi="0" rotWithShape="0">
              <a:blip r:embed="rId1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9" name="未知"/>
            <p:cNvSpPr>
              <a:spLocks/>
            </p:cNvSpPr>
            <p:nvPr/>
          </p:nvSpPr>
          <p:spPr bwMode="auto">
            <a:xfrm>
              <a:off x="625" y="1411"/>
              <a:ext cx="94" cy="79"/>
            </a:xfrm>
            <a:custGeom>
              <a:avLst/>
              <a:gdLst>
                <a:gd name="T0" fmla="*/ 0 w 234"/>
                <a:gd name="T1" fmla="*/ 0 h 197"/>
                <a:gd name="T2" fmla="*/ 0 w 234"/>
                <a:gd name="T3" fmla="*/ 0 h 197"/>
                <a:gd name="T4" fmla="*/ 0 w 234"/>
                <a:gd name="T5" fmla="*/ 0 h 197"/>
                <a:gd name="T6" fmla="*/ 0 w 234"/>
                <a:gd name="T7" fmla="*/ 0 h 197"/>
                <a:gd name="T8" fmla="*/ 0 w 234"/>
                <a:gd name="T9" fmla="*/ 0 h 197"/>
                <a:gd name="T10" fmla="*/ 0 w 234"/>
                <a:gd name="T11" fmla="*/ 0 h 197"/>
                <a:gd name="T12" fmla="*/ 0 w 234"/>
                <a:gd name="T13" fmla="*/ 0 h 197"/>
                <a:gd name="T14" fmla="*/ 0 w 234"/>
                <a:gd name="T15" fmla="*/ 0 h 197"/>
                <a:gd name="T16" fmla="*/ 0 w 234"/>
                <a:gd name="T17" fmla="*/ 0 h 197"/>
                <a:gd name="T18" fmla="*/ 0 w 234"/>
                <a:gd name="T19" fmla="*/ 0 h 197"/>
                <a:gd name="T20" fmla="*/ 0 w 234"/>
                <a:gd name="T21" fmla="*/ 0 h 197"/>
                <a:gd name="T22" fmla="*/ 0 w 234"/>
                <a:gd name="T23" fmla="*/ 0 h 197"/>
                <a:gd name="T24" fmla="*/ 0 w 234"/>
                <a:gd name="T25" fmla="*/ 0 h 197"/>
                <a:gd name="T26" fmla="*/ 0 w 234"/>
                <a:gd name="T27" fmla="*/ 0 h 197"/>
                <a:gd name="T28" fmla="*/ 0 w 234"/>
                <a:gd name="T29" fmla="*/ 0 h 197"/>
                <a:gd name="T30" fmla="*/ 0 w 234"/>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7">
                  <a:moveTo>
                    <a:pt x="21" y="197"/>
                  </a:moveTo>
                  <a:lnTo>
                    <a:pt x="0" y="165"/>
                  </a:lnTo>
                  <a:lnTo>
                    <a:pt x="0" y="164"/>
                  </a:lnTo>
                  <a:lnTo>
                    <a:pt x="31" y="104"/>
                  </a:lnTo>
                  <a:lnTo>
                    <a:pt x="70" y="57"/>
                  </a:lnTo>
                  <a:lnTo>
                    <a:pt x="117" y="17"/>
                  </a:lnTo>
                  <a:lnTo>
                    <a:pt x="154" y="0"/>
                  </a:lnTo>
                  <a:lnTo>
                    <a:pt x="162" y="0"/>
                  </a:lnTo>
                  <a:lnTo>
                    <a:pt x="213" y="43"/>
                  </a:lnTo>
                  <a:lnTo>
                    <a:pt x="234" y="90"/>
                  </a:lnTo>
                  <a:lnTo>
                    <a:pt x="181" y="146"/>
                  </a:lnTo>
                  <a:lnTo>
                    <a:pt x="132" y="97"/>
                  </a:lnTo>
                  <a:lnTo>
                    <a:pt x="127" y="98"/>
                  </a:lnTo>
                  <a:lnTo>
                    <a:pt x="73" y="141"/>
                  </a:lnTo>
                  <a:lnTo>
                    <a:pt x="30" y="187"/>
                  </a:lnTo>
                  <a:lnTo>
                    <a:pt x="21"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0" name="未知"/>
            <p:cNvSpPr>
              <a:spLocks/>
            </p:cNvSpPr>
            <p:nvPr/>
          </p:nvSpPr>
          <p:spPr bwMode="auto">
            <a:xfrm>
              <a:off x="718" y="1489"/>
              <a:ext cx="70" cy="70"/>
            </a:xfrm>
            <a:custGeom>
              <a:avLst/>
              <a:gdLst>
                <a:gd name="T0" fmla="*/ 0 w 174"/>
                <a:gd name="T1" fmla="*/ 0 h 175"/>
                <a:gd name="T2" fmla="*/ 0 w 174"/>
                <a:gd name="T3" fmla="*/ 0 h 175"/>
                <a:gd name="T4" fmla="*/ 0 w 174"/>
                <a:gd name="T5" fmla="*/ 0 h 175"/>
                <a:gd name="T6" fmla="*/ 0 w 174"/>
                <a:gd name="T7" fmla="*/ 0 h 175"/>
                <a:gd name="T8" fmla="*/ 0 w 174"/>
                <a:gd name="T9" fmla="*/ 0 h 175"/>
                <a:gd name="T10" fmla="*/ 0 w 174"/>
                <a:gd name="T11" fmla="*/ 0 h 175"/>
                <a:gd name="T12" fmla="*/ 0 w 174"/>
                <a:gd name="T13" fmla="*/ 0 h 175"/>
                <a:gd name="T14" fmla="*/ 0 w 174"/>
                <a:gd name="T15" fmla="*/ 0 h 175"/>
                <a:gd name="T16" fmla="*/ 0 w 174"/>
                <a:gd name="T17" fmla="*/ 0 h 175"/>
                <a:gd name="T18" fmla="*/ 0 w 174"/>
                <a:gd name="T19" fmla="*/ 0 h 175"/>
                <a:gd name="T20" fmla="*/ 0 w 174"/>
                <a:gd name="T21" fmla="*/ 0 h 175"/>
                <a:gd name="T22" fmla="*/ 0 w 174"/>
                <a:gd name="T23" fmla="*/ 0 h 175"/>
                <a:gd name="T24" fmla="*/ 0 w 174"/>
                <a:gd name="T25" fmla="*/ 0 h 175"/>
                <a:gd name="T26" fmla="*/ 0 w 174"/>
                <a:gd name="T27" fmla="*/ 0 h 175"/>
                <a:gd name="T28" fmla="*/ 0 w 174"/>
                <a:gd name="T29" fmla="*/ 0 h 1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5">
                  <a:moveTo>
                    <a:pt x="75" y="128"/>
                  </a:moveTo>
                  <a:lnTo>
                    <a:pt x="136" y="76"/>
                  </a:lnTo>
                  <a:lnTo>
                    <a:pt x="143" y="57"/>
                  </a:lnTo>
                  <a:lnTo>
                    <a:pt x="174" y="175"/>
                  </a:lnTo>
                  <a:lnTo>
                    <a:pt x="143" y="57"/>
                  </a:lnTo>
                  <a:lnTo>
                    <a:pt x="143" y="55"/>
                  </a:lnTo>
                  <a:lnTo>
                    <a:pt x="117" y="31"/>
                  </a:lnTo>
                  <a:lnTo>
                    <a:pt x="115" y="32"/>
                  </a:lnTo>
                  <a:lnTo>
                    <a:pt x="54" y="84"/>
                  </a:lnTo>
                  <a:lnTo>
                    <a:pt x="47" y="102"/>
                  </a:lnTo>
                  <a:lnTo>
                    <a:pt x="0" y="0"/>
                  </a:lnTo>
                  <a:lnTo>
                    <a:pt x="47" y="102"/>
                  </a:lnTo>
                  <a:lnTo>
                    <a:pt x="47" y="104"/>
                  </a:lnTo>
                  <a:lnTo>
                    <a:pt x="73" y="128"/>
                  </a:lnTo>
                  <a:lnTo>
                    <a:pt x="75" y="128"/>
                  </a:lnTo>
                  <a:close/>
                </a:path>
              </a:pathLst>
            </a:custGeom>
            <a:blipFill dpi="0" rotWithShape="0">
              <a:blip r:embed="rId1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1" name="未知"/>
            <p:cNvSpPr>
              <a:spLocks/>
            </p:cNvSpPr>
            <p:nvPr/>
          </p:nvSpPr>
          <p:spPr bwMode="auto">
            <a:xfrm>
              <a:off x="915" y="1680"/>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3" y="0"/>
                  </a:moveTo>
                  <a:lnTo>
                    <a:pt x="42" y="21"/>
                  </a:lnTo>
                  <a:lnTo>
                    <a:pt x="42" y="23"/>
                  </a:lnTo>
                  <a:lnTo>
                    <a:pt x="21" y="41"/>
                  </a:lnTo>
                  <a:lnTo>
                    <a:pt x="19" y="41"/>
                  </a:lnTo>
                  <a:lnTo>
                    <a:pt x="0" y="20"/>
                  </a:lnTo>
                  <a:lnTo>
                    <a:pt x="0" y="19"/>
                  </a:lnTo>
                  <a:lnTo>
                    <a:pt x="22" y="0"/>
                  </a:lnTo>
                  <a:lnTo>
                    <a:pt x="2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2" name="未知"/>
            <p:cNvSpPr>
              <a:spLocks/>
            </p:cNvSpPr>
            <p:nvPr/>
          </p:nvSpPr>
          <p:spPr bwMode="auto">
            <a:xfrm>
              <a:off x="915" y="1680"/>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35" y="36"/>
                  </a:moveTo>
                  <a:lnTo>
                    <a:pt x="21" y="41"/>
                  </a:lnTo>
                  <a:lnTo>
                    <a:pt x="19" y="41"/>
                  </a:lnTo>
                  <a:lnTo>
                    <a:pt x="0" y="20"/>
                  </a:lnTo>
                  <a:lnTo>
                    <a:pt x="0" y="19"/>
                  </a:lnTo>
                  <a:lnTo>
                    <a:pt x="22" y="0"/>
                  </a:lnTo>
                  <a:lnTo>
                    <a:pt x="23" y="0"/>
                  </a:lnTo>
                  <a:lnTo>
                    <a:pt x="42" y="21"/>
                  </a:lnTo>
                  <a:lnTo>
                    <a:pt x="42" y="23"/>
                  </a:lnTo>
                  <a:lnTo>
                    <a:pt x="35"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3" name="未知"/>
            <p:cNvSpPr>
              <a:spLocks/>
            </p:cNvSpPr>
            <p:nvPr/>
          </p:nvSpPr>
          <p:spPr bwMode="auto">
            <a:xfrm>
              <a:off x="369" y="1622"/>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9"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4" name="未知"/>
            <p:cNvSpPr>
              <a:spLocks/>
            </p:cNvSpPr>
            <p:nvPr/>
          </p:nvSpPr>
          <p:spPr bwMode="auto">
            <a:xfrm>
              <a:off x="369" y="1622"/>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9" y="47"/>
                  </a:lnTo>
                  <a:lnTo>
                    <a:pt x="0" y="39"/>
                  </a:lnTo>
                  <a:lnTo>
                    <a:pt x="39" y="0"/>
                  </a:lnTo>
                  <a:lnTo>
                    <a:pt x="47"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5" name="Rectangle 455"/>
            <p:cNvSpPr>
              <a:spLocks noChangeArrowheads="1"/>
            </p:cNvSpPr>
            <p:nvPr/>
          </p:nvSpPr>
          <p:spPr bwMode="auto">
            <a:xfrm>
              <a:off x="361" y="1613"/>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6" name="Rectangle 456"/>
            <p:cNvSpPr>
              <a:spLocks/>
            </p:cNvSpPr>
            <p:nvPr/>
          </p:nvSpPr>
          <p:spPr bwMode="auto">
            <a:xfrm>
              <a:off x="361" y="1613"/>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47" name="未知"/>
            <p:cNvSpPr>
              <a:spLocks/>
            </p:cNvSpPr>
            <p:nvPr/>
          </p:nvSpPr>
          <p:spPr bwMode="auto">
            <a:xfrm>
              <a:off x="369" y="159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9"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48" name="未知"/>
            <p:cNvSpPr>
              <a:spLocks/>
            </p:cNvSpPr>
            <p:nvPr/>
          </p:nvSpPr>
          <p:spPr bwMode="auto">
            <a:xfrm>
              <a:off x="369" y="159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9" y="0"/>
                  </a:lnTo>
                  <a:lnTo>
                    <a:pt x="47" y="39"/>
                  </a:lnTo>
                  <a:lnTo>
                    <a:pt x="39"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49" name="Rectangle 459"/>
            <p:cNvSpPr>
              <a:spLocks noChangeArrowheads="1"/>
            </p:cNvSpPr>
            <p:nvPr/>
          </p:nvSpPr>
          <p:spPr bwMode="auto">
            <a:xfrm>
              <a:off x="391" y="1583"/>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0" name="Rectangle 460"/>
            <p:cNvSpPr>
              <a:spLocks/>
            </p:cNvSpPr>
            <p:nvPr/>
          </p:nvSpPr>
          <p:spPr bwMode="auto">
            <a:xfrm>
              <a:off x="391" y="1583"/>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1" name="Rectangle 461"/>
            <p:cNvSpPr>
              <a:spLocks noChangeArrowheads="1"/>
            </p:cNvSpPr>
            <p:nvPr/>
          </p:nvSpPr>
          <p:spPr bwMode="auto">
            <a:xfrm>
              <a:off x="404" y="1613"/>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2" name="Rectangle 462"/>
            <p:cNvSpPr>
              <a:spLocks/>
            </p:cNvSpPr>
            <p:nvPr/>
          </p:nvSpPr>
          <p:spPr bwMode="auto">
            <a:xfrm>
              <a:off x="404" y="1613"/>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3" name="未知"/>
            <p:cNvSpPr>
              <a:spLocks/>
            </p:cNvSpPr>
            <p:nvPr/>
          </p:nvSpPr>
          <p:spPr bwMode="auto">
            <a:xfrm>
              <a:off x="399" y="162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4" name="未知"/>
            <p:cNvSpPr>
              <a:spLocks/>
            </p:cNvSpPr>
            <p:nvPr/>
          </p:nvSpPr>
          <p:spPr bwMode="auto">
            <a:xfrm>
              <a:off x="399" y="1622"/>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5" name="Rectangle 465"/>
            <p:cNvSpPr>
              <a:spLocks noChangeArrowheads="1"/>
            </p:cNvSpPr>
            <p:nvPr/>
          </p:nvSpPr>
          <p:spPr bwMode="auto">
            <a:xfrm>
              <a:off x="391" y="1626"/>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6" name="Rectangle 466"/>
            <p:cNvSpPr>
              <a:spLocks/>
            </p:cNvSpPr>
            <p:nvPr/>
          </p:nvSpPr>
          <p:spPr bwMode="auto">
            <a:xfrm>
              <a:off x="391" y="1626"/>
              <a:ext cx="6" cy="23"/>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957" name="未知"/>
            <p:cNvSpPr>
              <a:spLocks/>
            </p:cNvSpPr>
            <p:nvPr/>
          </p:nvSpPr>
          <p:spPr bwMode="auto">
            <a:xfrm>
              <a:off x="400" y="1591"/>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58" name="未知"/>
            <p:cNvSpPr>
              <a:spLocks/>
            </p:cNvSpPr>
            <p:nvPr/>
          </p:nvSpPr>
          <p:spPr bwMode="auto">
            <a:xfrm>
              <a:off x="400" y="1591"/>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59" name="未知"/>
            <p:cNvSpPr>
              <a:spLocks/>
            </p:cNvSpPr>
            <p:nvPr/>
          </p:nvSpPr>
          <p:spPr bwMode="auto">
            <a:xfrm>
              <a:off x="373" y="1645"/>
              <a:ext cx="42" cy="7"/>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7">
                  <a:moveTo>
                    <a:pt x="52" y="17"/>
                  </a:moveTo>
                  <a:lnTo>
                    <a:pt x="49" y="17"/>
                  </a:lnTo>
                  <a:lnTo>
                    <a:pt x="45" y="16"/>
                  </a:lnTo>
                  <a:lnTo>
                    <a:pt x="38" y="16"/>
                  </a:lnTo>
                  <a:lnTo>
                    <a:pt x="35" y="15"/>
                  </a:lnTo>
                  <a:lnTo>
                    <a:pt x="31" y="14"/>
                  </a:lnTo>
                  <a:lnTo>
                    <a:pt x="28" y="13"/>
                  </a:lnTo>
                  <a:lnTo>
                    <a:pt x="25" y="12"/>
                  </a:lnTo>
                  <a:lnTo>
                    <a:pt x="22" y="11"/>
                  </a:lnTo>
                  <a:lnTo>
                    <a:pt x="0" y="0"/>
                  </a:lnTo>
                  <a:lnTo>
                    <a:pt x="105" y="0"/>
                  </a:lnTo>
                  <a:lnTo>
                    <a:pt x="104" y="0"/>
                  </a:lnTo>
                  <a:lnTo>
                    <a:pt x="83" y="11"/>
                  </a:lnTo>
                  <a:lnTo>
                    <a:pt x="80" y="12"/>
                  </a:lnTo>
                  <a:lnTo>
                    <a:pt x="76" y="13"/>
                  </a:lnTo>
                  <a:lnTo>
                    <a:pt x="73" y="14"/>
                  </a:lnTo>
                  <a:lnTo>
                    <a:pt x="70" y="15"/>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0" name="未知"/>
            <p:cNvSpPr>
              <a:spLocks/>
            </p:cNvSpPr>
            <p:nvPr/>
          </p:nvSpPr>
          <p:spPr bwMode="auto">
            <a:xfrm>
              <a:off x="358" y="1587"/>
              <a:ext cx="35"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8" h="144">
                  <a:moveTo>
                    <a:pt x="36" y="144"/>
                  </a:moveTo>
                  <a:lnTo>
                    <a:pt x="36" y="143"/>
                  </a:lnTo>
                  <a:lnTo>
                    <a:pt x="35" y="143"/>
                  </a:lnTo>
                  <a:lnTo>
                    <a:pt x="34" y="142"/>
                  </a:lnTo>
                  <a:lnTo>
                    <a:pt x="33" y="142"/>
                  </a:lnTo>
                  <a:lnTo>
                    <a:pt x="33" y="141"/>
                  </a:lnTo>
                  <a:lnTo>
                    <a:pt x="32" y="140"/>
                  </a:lnTo>
                  <a:lnTo>
                    <a:pt x="31" y="139"/>
                  </a:lnTo>
                  <a:lnTo>
                    <a:pt x="30" y="139"/>
                  </a:lnTo>
                  <a:lnTo>
                    <a:pt x="29" y="138"/>
                  </a:lnTo>
                  <a:lnTo>
                    <a:pt x="28" y="137"/>
                  </a:lnTo>
                  <a:lnTo>
                    <a:pt x="21" y="130"/>
                  </a:lnTo>
                  <a:lnTo>
                    <a:pt x="20" y="128"/>
                  </a:lnTo>
                  <a:lnTo>
                    <a:pt x="19" y="127"/>
                  </a:lnTo>
                  <a:lnTo>
                    <a:pt x="18" y="127"/>
                  </a:lnTo>
                  <a:lnTo>
                    <a:pt x="17" y="125"/>
                  </a:lnTo>
                  <a:lnTo>
                    <a:pt x="16" y="124"/>
                  </a:lnTo>
                  <a:lnTo>
                    <a:pt x="16" y="123"/>
                  </a:lnTo>
                  <a:lnTo>
                    <a:pt x="14" y="121"/>
                  </a:lnTo>
                  <a:lnTo>
                    <a:pt x="13" y="118"/>
                  </a:lnTo>
                  <a:lnTo>
                    <a:pt x="11" y="115"/>
                  </a:lnTo>
                  <a:lnTo>
                    <a:pt x="10" y="114"/>
                  </a:lnTo>
                  <a:lnTo>
                    <a:pt x="9" y="112"/>
                  </a:lnTo>
                  <a:lnTo>
                    <a:pt x="8" y="109"/>
                  </a:lnTo>
                  <a:lnTo>
                    <a:pt x="6" y="106"/>
                  </a:lnTo>
                  <a:lnTo>
                    <a:pt x="6" y="104"/>
                  </a:lnTo>
                  <a:lnTo>
                    <a:pt x="5" y="103"/>
                  </a:lnTo>
                  <a:lnTo>
                    <a:pt x="4" y="99"/>
                  </a:lnTo>
                  <a:lnTo>
                    <a:pt x="3" y="96"/>
                  </a:lnTo>
                  <a:lnTo>
                    <a:pt x="2" y="94"/>
                  </a:lnTo>
                  <a:lnTo>
                    <a:pt x="2" y="93"/>
                  </a:lnTo>
                  <a:lnTo>
                    <a:pt x="1" y="89"/>
                  </a:lnTo>
                  <a:lnTo>
                    <a:pt x="1" y="88"/>
                  </a:lnTo>
                  <a:lnTo>
                    <a:pt x="1" y="86"/>
                  </a:lnTo>
                  <a:lnTo>
                    <a:pt x="0" y="83"/>
                  </a:lnTo>
                  <a:lnTo>
                    <a:pt x="0" y="79"/>
                  </a:lnTo>
                  <a:lnTo>
                    <a:pt x="0" y="77"/>
                  </a:lnTo>
                  <a:lnTo>
                    <a:pt x="0" y="76"/>
                  </a:lnTo>
                  <a:lnTo>
                    <a:pt x="0" y="72"/>
                  </a:lnTo>
                  <a:lnTo>
                    <a:pt x="1" y="56"/>
                  </a:lnTo>
                  <a:lnTo>
                    <a:pt x="1" y="55"/>
                  </a:lnTo>
                  <a:lnTo>
                    <a:pt x="2" y="51"/>
                  </a:lnTo>
                  <a:lnTo>
                    <a:pt x="2" y="50"/>
                  </a:lnTo>
                  <a:lnTo>
                    <a:pt x="3" y="48"/>
                  </a:lnTo>
                  <a:lnTo>
                    <a:pt x="4" y="45"/>
                  </a:lnTo>
                  <a:lnTo>
                    <a:pt x="4" y="44"/>
                  </a:lnTo>
                  <a:lnTo>
                    <a:pt x="13" y="26"/>
                  </a:lnTo>
                  <a:lnTo>
                    <a:pt x="14" y="23"/>
                  </a:lnTo>
                  <a:lnTo>
                    <a:pt x="16" y="21"/>
                  </a:lnTo>
                  <a:lnTo>
                    <a:pt x="16" y="20"/>
                  </a:lnTo>
                  <a:lnTo>
                    <a:pt x="17" y="19"/>
                  </a:lnTo>
                  <a:lnTo>
                    <a:pt x="18" y="17"/>
                  </a:lnTo>
                  <a:lnTo>
                    <a:pt x="19" y="17"/>
                  </a:lnTo>
                  <a:lnTo>
                    <a:pt x="20" y="16"/>
                  </a:lnTo>
                  <a:lnTo>
                    <a:pt x="21" y="14"/>
                  </a:lnTo>
                  <a:lnTo>
                    <a:pt x="23" y="12"/>
                  </a:lnTo>
                  <a:lnTo>
                    <a:pt x="24" y="11"/>
                  </a:lnTo>
                  <a:lnTo>
                    <a:pt x="25" y="9"/>
                  </a:lnTo>
                  <a:lnTo>
                    <a:pt x="27" y="8"/>
                  </a:lnTo>
                  <a:lnTo>
                    <a:pt x="28" y="7"/>
                  </a:lnTo>
                  <a:lnTo>
                    <a:pt x="29" y="6"/>
                  </a:lnTo>
                  <a:lnTo>
                    <a:pt x="30" y="5"/>
                  </a:lnTo>
                  <a:lnTo>
                    <a:pt x="31" y="4"/>
                  </a:lnTo>
                  <a:lnTo>
                    <a:pt x="32" y="4"/>
                  </a:lnTo>
                  <a:lnTo>
                    <a:pt x="33" y="3"/>
                  </a:lnTo>
                  <a:lnTo>
                    <a:pt x="33" y="2"/>
                  </a:lnTo>
                  <a:lnTo>
                    <a:pt x="34" y="2"/>
                  </a:lnTo>
                  <a:lnTo>
                    <a:pt x="35" y="1"/>
                  </a:lnTo>
                  <a:lnTo>
                    <a:pt x="36" y="1"/>
                  </a:lnTo>
                  <a:lnTo>
                    <a:pt x="36" y="0"/>
                  </a:lnTo>
                  <a:lnTo>
                    <a:pt x="88" y="0"/>
                  </a:lnTo>
                  <a:lnTo>
                    <a:pt x="85" y="0"/>
                  </a:lnTo>
                  <a:lnTo>
                    <a:pt x="83" y="1"/>
                  </a:lnTo>
                  <a:lnTo>
                    <a:pt x="80" y="1"/>
                  </a:lnTo>
                  <a:lnTo>
                    <a:pt x="77" y="1"/>
                  </a:lnTo>
                  <a:lnTo>
                    <a:pt x="74" y="2"/>
                  </a:lnTo>
                  <a:lnTo>
                    <a:pt x="72" y="2"/>
                  </a:lnTo>
                  <a:lnTo>
                    <a:pt x="42" y="17"/>
                  </a:lnTo>
                  <a:lnTo>
                    <a:pt x="29" y="32"/>
                  </a:lnTo>
                  <a:lnTo>
                    <a:pt x="27" y="35"/>
                  </a:lnTo>
                  <a:lnTo>
                    <a:pt x="25" y="38"/>
                  </a:lnTo>
                  <a:lnTo>
                    <a:pt x="24" y="40"/>
                  </a:lnTo>
                  <a:lnTo>
                    <a:pt x="24" y="41"/>
                  </a:lnTo>
                  <a:lnTo>
                    <a:pt x="22" y="44"/>
                  </a:lnTo>
                  <a:lnTo>
                    <a:pt x="22" y="45"/>
                  </a:lnTo>
                  <a:lnTo>
                    <a:pt x="21" y="48"/>
                  </a:lnTo>
                  <a:lnTo>
                    <a:pt x="20" y="50"/>
                  </a:lnTo>
                  <a:lnTo>
                    <a:pt x="20" y="51"/>
                  </a:lnTo>
                  <a:lnTo>
                    <a:pt x="19" y="55"/>
                  </a:lnTo>
                  <a:lnTo>
                    <a:pt x="17" y="65"/>
                  </a:lnTo>
                  <a:lnTo>
                    <a:pt x="17" y="66"/>
                  </a:lnTo>
                  <a:lnTo>
                    <a:pt x="17" y="68"/>
                  </a:lnTo>
                  <a:lnTo>
                    <a:pt x="17" y="72"/>
                  </a:lnTo>
                  <a:lnTo>
                    <a:pt x="17" y="76"/>
                  </a:lnTo>
                  <a:lnTo>
                    <a:pt x="17" y="77"/>
                  </a:lnTo>
                  <a:lnTo>
                    <a:pt x="17" y="79"/>
                  </a:lnTo>
                  <a:lnTo>
                    <a:pt x="17" y="83"/>
                  </a:lnTo>
                  <a:lnTo>
                    <a:pt x="18" y="86"/>
                  </a:lnTo>
                  <a:lnTo>
                    <a:pt x="19" y="88"/>
                  </a:lnTo>
                  <a:lnTo>
                    <a:pt x="19" y="89"/>
                  </a:lnTo>
                  <a:lnTo>
                    <a:pt x="20" y="93"/>
                  </a:lnTo>
                  <a:lnTo>
                    <a:pt x="20" y="94"/>
                  </a:lnTo>
                  <a:lnTo>
                    <a:pt x="21" y="96"/>
                  </a:lnTo>
                  <a:lnTo>
                    <a:pt x="22" y="99"/>
                  </a:lnTo>
                  <a:lnTo>
                    <a:pt x="24" y="103"/>
                  </a:lnTo>
                  <a:lnTo>
                    <a:pt x="24" y="104"/>
                  </a:lnTo>
                  <a:lnTo>
                    <a:pt x="25" y="106"/>
                  </a:lnTo>
                  <a:lnTo>
                    <a:pt x="27" y="109"/>
                  </a:lnTo>
                  <a:lnTo>
                    <a:pt x="29" y="112"/>
                  </a:lnTo>
                  <a:lnTo>
                    <a:pt x="30" y="114"/>
                  </a:lnTo>
                  <a:lnTo>
                    <a:pt x="31" y="115"/>
                  </a:lnTo>
                  <a:lnTo>
                    <a:pt x="34" y="118"/>
                  </a:lnTo>
                  <a:lnTo>
                    <a:pt x="36" y="121"/>
                  </a:lnTo>
                  <a:lnTo>
                    <a:pt x="38" y="123"/>
                  </a:lnTo>
                  <a:lnTo>
                    <a:pt x="39" y="124"/>
                  </a:lnTo>
                  <a:lnTo>
                    <a:pt x="40" y="125"/>
                  </a:lnTo>
                  <a:lnTo>
                    <a:pt x="42" y="127"/>
                  </a:lnTo>
                  <a:lnTo>
                    <a:pt x="44" y="128"/>
                  </a:lnTo>
                  <a:lnTo>
                    <a:pt x="46" y="130"/>
                  </a:lnTo>
                  <a:lnTo>
                    <a:pt x="49" y="132"/>
                  </a:lnTo>
                  <a:lnTo>
                    <a:pt x="51" y="133"/>
                  </a:lnTo>
                  <a:lnTo>
                    <a:pt x="53" y="135"/>
                  </a:lnTo>
                  <a:lnTo>
                    <a:pt x="54" y="135"/>
                  </a:lnTo>
                  <a:lnTo>
                    <a:pt x="56" y="136"/>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1" name="未知"/>
            <p:cNvSpPr>
              <a:spLocks/>
            </p:cNvSpPr>
            <p:nvPr/>
          </p:nvSpPr>
          <p:spPr bwMode="auto">
            <a:xfrm>
              <a:off x="393" y="1587"/>
              <a:ext cx="36"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9" h="144">
                  <a:moveTo>
                    <a:pt x="0" y="144"/>
                  </a:moveTo>
                  <a:lnTo>
                    <a:pt x="17" y="142"/>
                  </a:lnTo>
                  <a:lnTo>
                    <a:pt x="20" y="141"/>
                  </a:lnTo>
                  <a:lnTo>
                    <a:pt x="23" y="140"/>
                  </a:lnTo>
                  <a:lnTo>
                    <a:pt x="24" y="139"/>
                  </a:lnTo>
                  <a:lnTo>
                    <a:pt x="25" y="139"/>
                  </a:lnTo>
                  <a:lnTo>
                    <a:pt x="28" y="138"/>
                  </a:lnTo>
                  <a:lnTo>
                    <a:pt x="30" y="137"/>
                  </a:lnTo>
                  <a:lnTo>
                    <a:pt x="43" y="129"/>
                  </a:lnTo>
                  <a:lnTo>
                    <a:pt x="45" y="128"/>
                  </a:lnTo>
                  <a:lnTo>
                    <a:pt x="55" y="118"/>
                  </a:lnTo>
                  <a:lnTo>
                    <a:pt x="57" y="116"/>
                  </a:lnTo>
                  <a:lnTo>
                    <a:pt x="64" y="105"/>
                  </a:lnTo>
                  <a:lnTo>
                    <a:pt x="64" y="104"/>
                  </a:lnTo>
                  <a:lnTo>
                    <a:pt x="65" y="102"/>
                  </a:lnTo>
                  <a:lnTo>
                    <a:pt x="67" y="99"/>
                  </a:lnTo>
                  <a:lnTo>
                    <a:pt x="68" y="97"/>
                  </a:lnTo>
                  <a:lnTo>
                    <a:pt x="68" y="94"/>
                  </a:lnTo>
                  <a:lnTo>
                    <a:pt x="69" y="92"/>
                  </a:lnTo>
                  <a:lnTo>
                    <a:pt x="70" y="89"/>
                  </a:lnTo>
                  <a:lnTo>
                    <a:pt x="71" y="86"/>
                  </a:lnTo>
                  <a:lnTo>
                    <a:pt x="71" y="83"/>
                  </a:lnTo>
                  <a:lnTo>
                    <a:pt x="72" y="72"/>
                  </a:lnTo>
                  <a:lnTo>
                    <a:pt x="69" y="52"/>
                  </a:lnTo>
                  <a:lnTo>
                    <a:pt x="68" y="50"/>
                  </a:lnTo>
                  <a:lnTo>
                    <a:pt x="68" y="47"/>
                  </a:lnTo>
                  <a:lnTo>
                    <a:pt x="67" y="45"/>
                  </a:lnTo>
                  <a:lnTo>
                    <a:pt x="55" y="26"/>
                  </a:lnTo>
                  <a:lnTo>
                    <a:pt x="55" y="25"/>
                  </a:lnTo>
                  <a:lnTo>
                    <a:pt x="53" y="23"/>
                  </a:lnTo>
                  <a:lnTo>
                    <a:pt x="51" y="21"/>
                  </a:lnTo>
                  <a:lnTo>
                    <a:pt x="50" y="20"/>
                  </a:lnTo>
                  <a:lnTo>
                    <a:pt x="49" y="19"/>
                  </a:lnTo>
                  <a:lnTo>
                    <a:pt x="35" y="9"/>
                  </a:lnTo>
                  <a:lnTo>
                    <a:pt x="33" y="8"/>
                  </a:lnTo>
                  <a:lnTo>
                    <a:pt x="30" y="7"/>
                  </a:lnTo>
                  <a:lnTo>
                    <a:pt x="28" y="6"/>
                  </a:lnTo>
                  <a:lnTo>
                    <a:pt x="17" y="2"/>
                  </a:lnTo>
                  <a:lnTo>
                    <a:pt x="14" y="2"/>
                  </a:lnTo>
                  <a:lnTo>
                    <a:pt x="0" y="0"/>
                  </a:lnTo>
                  <a:lnTo>
                    <a:pt x="53" y="0"/>
                  </a:lnTo>
                  <a:lnTo>
                    <a:pt x="53" y="1"/>
                  </a:lnTo>
                  <a:lnTo>
                    <a:pt x="57" y="4"/>
                  </a:lnTo>
                  <a:lnTo>
                    <a:pt x="58" y="4"/>
                  </a:lnTo>
                  <a:lnTo>
                    <a:pt x="58" y="5"/>
                  </a:lnTo>
                  <a:lnTo>
                    <a:pt x="59" y="6"/>
                  </a:lnTo>
                  <a:lnTo>
                    <a:pt x="60" y="7"/>
                  </a:lnTo>
                  <a:lnTo>
                    <a:pt x="62" y="8"/>
                  </a:lnTo>
                  <a:lnTo>
                    <a:pt x="63" y="9"/>
                  </a:lnTo>
                  <a:lnTo>
                    <a:pt x="64" y="11"/>
                  </a:lnTo>
                  <a:lnTo>
                    <a:pt x="66" y="12"/>
                  </a:lnTo>
                  <a:lnTo>
                    <a:pt x="67" y="14"/>
                  </a:lnTo>
                  <a:lnTo>
                    <a:pt x="68" y="15"/>
                  </a:lnTo>
                  <a:lnTo>
                    <a:pt x="69" y="16"/>
                  </a:lnTo>
                  <a:lnTo>
                    <a:pt x="70" y="17"/>
                  </a:lnTo>
                  <a:lnTo>
                    <a:pt x="72" y="19"/>
                  </a:lnTo>
                  <a:lnTo>
                    <a:pt x="72" y="20"/>
                  </a:lnTo>
                  <a:lnTo>
                    <a:pt x="73" y="21"/>
                  </a:lnTo>
                  <a:lnTo>
                    <a:pt x="74" y="23"/>
                  </a:lnTo>
                  <a:lnTo>
                    <a:pt x="76" y="25"/>
                  </a:lnTo>
                  <a:lnTo>
                    <a:pt x="76" y="26"/>
                  </a:lnTo>
                  <a:lnTo>
                    <a:pt x="77" y="28"/>
                  </a:lnTo>
                  <a:lnTo>
                    <a:pt x="78" y="30"/>
                  </a:lnTo>
                  <a:lnTo>
                    <a:pt x="80" y="32"/>
                  </a:lnTo>
                  <a:lnTo>
                    <a:pt x="81" y="35"/>
                  </a:lnTo>
                  <a:lnTo>
                    <a:pt x="82" y="37"/>
                  </a:lnTo>
                  <a:lnTo>
                    <a:pt x="82" y="39"/>
                  </a:lnTo>
                  <a:lnTo>
                    <a:pt x="83" y="39"/>
                  </a:lnTo>
                  <a:lnTo>
                    <a:pt x="84" y="42"/>
                  </a:lnTo>
                  <a:lnTo>
                    <a:pt x="85" y="45"/>
                  </a:lnTo>
                  <a:lnTo>
                    <a:pt x="85" y="47"/>
                  </a:lnTo>
                  <a:lnTo>
                    <a:pt x="86" y="50"/>
                  </a:lnTo>
                  <a:lnTo>
                    <a:pt x="87" y="52"/>
                  </a:lnTo>
                  <a:lnTo>
                    <a:pt x="87" y="55"/>
                  </a:lnTo>
                  <a:lnTo>
                    <a:pt x="88" y="58"/>
                  </a:lnTo>
                  <a:lnTo>
                    <a:pt x="88" y="61"/>
                  </a:lnTo>
                  <a:lnTo>
                    <a:pt x="88" y="63"/>
                  </a:lnTo>
                  <a:lnTo>
                    <a:pt x="89" y="65"/>
                  </a:lnTo>
                  <a:lnTo>
                    <a:pt x="89" y="66"/>
                  </a:lnTo>
                  <a:lnTo>
                    <a:pt x="89" y="69"/>
                  </a:lnTo>
                  <a:lnTo>
                    <a:pt x="89" y="72"/>
                  </a:lnTo>
                  <a:lnTo>
                    <a:pt x="89" y="75"/>
                  </a:lnTo>
                  <a:lnTo>
                    <a:pt x="89" y="78"/>
                  </a:lnTo>
                  <a:lnTo>
                    <a:pt x="89" y="79"/>
                  </a:lnTo>
                  <a:lnTo>
                    <a:pt x="88" y="81"/>
                  </a:lnTo>
                  <a:lnTo>
                    <a:pt x="88" y="83"/>
                  </a:lnTo>
                  <a:lnTo>
                    <a:pt x="88" y="86"/>
                  </a:lnTo>
                  <a:lnTo>
                    <a:pt x="87" y="89"/>
                  </a:lnTo>
                  <a:lnTo>
                    <a:pt x="87" y="92"/>
                  </a:lnTo>
                  <a:lnTo>
                    <a:pt x="86" y="94"/>
                  </a:lnTo>
                  <a:lnTo>
                    <a:pt x="85" y="97"/>
                  </a:lnTo>
                  <a:lnTo>
                    <a:pt x="85" y="99"/>
                  </a:lnTo>
                  <a:lnTo>
                    <a:pt x="84" y="102"/>
                  </a:lnTo>
                  <a:lnTo>
                    <a:pt x="83" y="104"/>
                  </a:lnTo>
                  <a:lnTo>
                    <a:pt x="82" y="105"/>
                  </a:lnTo>
                  <a:lnTo>
                    <a:pt x="82" y="107"/>
                  </a:lnTo>
                  <a:lnTo>
                    <a:pt x="81" y="109"/>
                  </a:lnTo>
                  <a:lnTo>
                    <a:pt x="80" y="112"/>
                  </a:lnTo>
                  <a:lnTo>
                    <a:pt x="78" y="114"/>
                  </a:lnTo>
                  <a:lnTo>
                    <a:pt x="77" y="116"/>
                  </a:lnTo>
                  <a:lnTo>
                    <a:pt x="76" y="118"/>
                  </a:lnTo>
                  <a:lnTo>
                    <a:pt x="74" y="121"/>
                  </a:lnTo>
                  <a:lnTo>
                    <a:pt x="73" y="123"/>
                  </a:lnTo>
                  <a:lnTo>
                    <a:pt x="72" y="124"/>
                  </a:lnTo>
                  <a:lnTo>
                    <a:pt x="72" y="125"/>
                  </a:lnTo>
                  <a:lnTo>
                    <a:pt x="70" y="127"/>
                  </a:lnTo>
                  <a:lnTo>
                    <a:pt x="69" y="128"/>
                  </a:lnTo>
                  <a:lnTo>
                    <a:pt x="68" y="129"/>
                  </a:lnTo>
                  <a:lnTo>
                    <a:pt x="67" y="130"/>
                  </a:lnTo>
                  <a:lnTo>
                    <a:pt x="66" y="132"/>
                  </a:lnTo>
                  <a:lnTo>
                    <a:pt x="64" y="133"/>
                  </a:lnTo>
                  <a:lnTo>
                    <a:pt x="63" y="135"/>
                  </a:lnTo>
                  <a:lnTo>
                    <a:pt x="62" y="136"/>
                  </a:lnTo>
                  <a:lnTo>
                    <a:pt x="60" y="137"/>
                  </a:lnTo>
                  <a:lnTo>
                    <a:pt x="59" y="138"/>
                  </a:lnTo>
                  <a:lnTo>
                    <a:pt x="58" y="139"/>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2" name="未知"/>
            <p:cNvSpPr>
              <a:spLocks/>
            </p:cNvSpPr>
            <p:nvPr/>
          </p:nvSpPr>
          <p:spPr bwMode="auto">
            <a:xfrm>
              <a:off x="373" y="1581"/>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17">
                  <a:moveTo>
                    <a:pt x="0" y="17"/>
                  </a:moveTo>
                  <a:lnTo>
                    <a:pt x="0" y="17"/>
                  </a:lnTo>
                  <a:lnTo>
                    <a:pt x="3" y="15"/>
                  </a:lnTo>
                  <a:lnTo>
                    <a:pt x="6" y="13"/>
                  </a:lnTo>
                  <a:lnTo>
                    <a:pt x="9" y="12"/>
                  </a:lnTo>
                  <a:lnTo>
                    <a:pt x="12" y="10"/>
                  </a:lnTo>
                  <a:lnTo>
                    <a:pt x="22" y="6"/>
                  </a:lnTo>
                  <a:lnTo>
                    <a:pt x="25" y="5"/>
                  </a:lnTo>
                  <a:lnTo>
                    <a:pt x="52" y="0"/>
                  </a:lnTo>
                  <a:lnTo>
                    <a:pt x="56" y="0"/>
                  </a:lnTo>
                  <a:lnTo>
                    <a:pt x="66" y="1"/>
                  </a:lnTo>
                  <a:lnTo>
                    <a:pt x="80" y="5"/>
                  </a:lnTo>
                  <a:lnTo>
                    <a:pt x="83" y="6"/>
                  </a:lnTo>
                  <a:lnTo>
                    <a:pt x="86" y="7"/>
                  </a:lnTo>
                  <a:lnTo>
                    <a:pt x="89" y="8"/>
                  </a:lnTo>
                  <a:lnTo>
                    <a:pt x="93" y="10"/>
                  </a:lnTo>
                  <a:lnTo>
                    <a:pt x="96" y="12"/>
                  </a:lnTo>
                  <a:lnTo>
                    <a:pt x="99" y="13"/>
                  </a:lnTo>
                  <a:lnTo>
                    <a:pt x="101" y="15"/>
                  </a:lnTo>
                  <a:lnTo>
                    <a:pt x="104" y="17"/>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 name="未知"/>
            <p:cNvSpPr>
              <a:spLocks/>
            </p:cNvSpPr>
            <p:nvPr/>
          </p:nvSpPr>
          <p:spPr bwMode="auto">
            <a:xfrm>
              <a:off x="365" y="1587"/>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0"/>
                  </a:lnTo>
                  <a:lnTo>
                    <a:pt x="128" y="28"/>
                  </a:lnTo>
                  <a:lnTo>
                    <a:pt x="143" y="72"/>
                  </a:lnTo>
                  <a:lnTo>
                    <a:pt x="143" y="75"/>
                  </a:lnTo>
                  <a:lnTo>
                    <a:pt x="116" y="128"/>
                  </a:lnTo>
                  <a:lnTo>
                    <a:pt x="71" y="144"/>
                  </a:lnTo>
                  <a:lnTo>
                    <a:pt x="68" y="144"/>
                  </a:lnTo>
                  <a:lnTo>
                    <a:pt x="13" y="114"/>
                  </a:lnTo>
                  <a:lnTo>
                    <a:pt x="0" y="72"/>
                  </a:lnTo>
                  <a:lnTo>
                    <a:pt x="0" y="66"/>
                  </a:lnTo>
                  <a:lnTo>
                    <a:pt x="21" y="2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 name="未知"/>
            <p:cNvSpPr>
              <a:spLocks/>
            </p:cNvSpPr>
            <p:nvPr/>
          </p:nvSpPr>
          <p:spPr bwMode="auto">
            <a:xfrm>
              <a:off x="358" y="1581"/>
              <a:ext cx="71" cy="71"/>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4" y="177"/>
                  </a:lnTo>
                  <a:lnTo>
                    <a:pt x="88" y="178"/>
                  </a:lnTo>
                  <a:lnTo>
                    <a:pt x="92" y="178"/>
                  </a:lnTo>
                  <a:lnTo>
                    <a:pt x="148" y="154"/>
                  </a:lnTo>
                  <a:lnTo>
                    <a:pt x="177" y="96"/>
                  </a:lnTo>
                  <a:lnTo>
                    <a:pt x="177" y="89"/>
                  </a:lnTo>
                  <a:lnTo>
                    <a:pt x="177" y="82"/>
                  </a:lnTo>
                  <a:lnTo>
                    <a:pt x="151" y="26"/>
                  </a:lnTo>
                  <a:lnTo>
                    <a:pt x="95" y="1"/>
                  </a:lnTo>
                  <a:lnTo>
                    <a:pt x="88" y="0"/>
                  </a:lnTo>
                  <a:lnTo>
                    <a:pt x="85" y="0"/>
                  </a:lnTo>
                  <a:lnTo>
                    <a:pt x="28" y="24"/>
                  </a:lnTo>
                  <a:lnTo>
                    <a:pt x="0" y="78"/>
                  </a:lnTo>
                  <a:lnTo>
                    <a:pt x="0" y="8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5" name="未知"/>
            <p:cNvSpPr>
              <a:spLocks/>
            </p:cNvSpPr>
            <p:nvPr/>
          </p:nvSpPr>
          <p:spPr bwMode="auto">
            <a:xfrm>
              <a:off x="383" y="1625"/>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0" h="11">
                  <a:moveTo>
                    <a:pt x="25" y="11"/>
                  </a:moveTo>
                  <a:lnTo>
                    <a:pt x="24" y="11"/>
                  </a:lnTo>
                  <a:lnTo>
                    <a:pt x="23" y="11"/>
                  </a:lnTo>
                  <a:lnTo>
                    <a:pt x="21" y="11"/>
                  </a:lnTo>
                  <a:lnTo>
                    <a:pt x="20" y="11"/>
                  </a:lnTo>
                  <a:lnTo>
                    <a:pt x="19" y="10"/>
                  </a:lnTo>
                  <a:lnTo>
                    <a:pt x="14" y="9"/>
                  </a:lnTo>
                  <a:lnTo>
                    <a:pt x="13" y="9"/>
                  </a:lnTo>
                  <a:lnTo>
                    <a:pt x="11" y="8"/>
                  </a:lnTo>
                  <a:lnTo>
                    <a:pt x="10" y="7"/>
                  </a:lnTo>
                  <a:lnTo>
                    <a:pt x="6" y="5"/>
                  </a:lnTo>
                  <a:lnTo>
                    <a:pt x="5" y="4"/>
                  </a:lnTo>
                  <a:lnTo>
                    <a:pt x="4" y="3"/>
                  </a:lnTo>
                  <a:lnTo>
                    <a:pt x="3" y="2"/>
                  </a:lnTo>
                  <a:lnTo>
                    <a:pt x="2" y="1"/>
                  </a:lnTo>
                  <a:lnTo>
                    <a:pt x="1" y="0"/>
                  </a:lnTo>
                  <a:lnTo>
                    <a:pt x="0" y="0"/>
                  </a:lnTo>
                  <a:lnTo>
                    <a:pt x="50" y="0"/>
                  </a:lnTo>
                  <a:lnTo>
                    <a:pt x="46" y="4"/>
                  </a:lnTo>
                  <a:lnTo>
                    <a:pt x="45" y="5"/>
                  </a:lnTo>
                  <a:lnTo>
                    <a:pt x="44" y="6"/>
                  </a:lnTo>
                  <a:lnTo>
                    <a:pt x="39" y="8"/>
                  </a:lnTo>
                  <a:lnTo>
                    <a:pt x="38" y="9"/>
                  </a:lnTo>
                  <a:lnTo>
                    <a:pt x="37" y="9"/>
                  </a:lnTo>
                  <a:lnTo>
                    <a:pt x="36" y="9"/>
                  </a:lnTo>
                  <a:lnTo>
                    <a:pt x="34" y="10"/>
                  </a:lnTo>
                  <a:lnTo>
                    <a:pt x="33" y="10"/>
                  </a:lnTo>
                  <a:lnTo>
                    <a:pt x="32" y="10"/>
                  </a:lnTo>
                  <a:lnTo>
                    <a:pt x="31" y="11"/>
                  </a:lnTo>
                  <a:lnTo>
                    <a:pt x="29" y="11"/>
                  </a:lnTo>
                  <a:lnTo>
                    <a:pt x="28" y="11"/>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6" name="未知"/>
            <p:cNvSpPr>
              <a:spLocks/>
            </p:cNvSpPr>
            <p:nvPr/>
          </p:nvSpPr>
          <p:spPr bwMode="auto">
            <a:xfrm>
              <a:off x="380" y="1607"/>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3" h="44">
                  <a:moveTo>
                    <a:pt x="8" y="44"/>
                  </a:moveTo>
                  <a:lnTo>
                    <a:pt x="7" y="43"/>
                  </a:lnTo>
                  <a:lnTo>
                    <a:pt x="7" y="42"/>
                  </a:lnTo>
                  <a:lnTo>
                    <a:pt x="7" y="41"/>
                  </a:lnTo>
                  <a:lnTo>
                    <a:pt x="6" y="41"/>
                  </a:lnTo>
                  <a:lnTo>
                    <a:pt x="6" y="40"/>
                  </a:lnTo>
                  <a:lnTo>
                    <a:pt x="5" y="40"/>
                  </a:lnTo>
                  <a:lnTo>
                    <a:pt x="5" y="39"/>
                  </a:lnTo>
                  <a:lnTo>
                    <a:pt x="4" y="38"/>
                  </a:lnTo>
                  <a:lnTo>
                    <a:pt x="2" y="33"/>
                  </a:lnTo>
                  <a:lnTo>
                    <a:pt x="2" y="32"/>
                  </a:lnTo>
                  <a:lnTo>
                    <a:pt x="1" y="31"/>
                  </a:lnTo>
                  <a:lnTo>
                    <a:pt x="1" y="30"/>
                  </a:lnTo>
                  <a:lnTo>
                    <a:pt x="1" y="29"/>
                  </a:lnTo>
                  <a:lnTo>
                    <a:pt x="1" y="27"/>
                  </a:lnTo>
                  <a:lnTo>
                    <a:pt x="0" y="26"/>
                  </a:lnTo>
                  <a:lnTo>
                    <a:pt x="0" y="25"/>
                  </a:lnTo>
                  <a:lnTo>
                    <a:pt x="0" y="24"/>
                  </a:lnTo>
                  <a:lnTo>
                    <a:pt x="0" y="23"/>
                  </a:lnTo>
                  <a:lnTo>
                    <a:pt x="0" y="22"/>
                  </a:lnTo>
                  <a:lnTo>
                    <a:pt x="0" y="21"/>
                  </a:lnTo>
                  <a:lnTo>
                    <a:pt x="0" y="20"/>
                  </a:lnTo>
                  <a:lnTo>
                    <a:pt x="1" y="15"/>
                  </a:lnTo>
                  <a:lnTo>
                    <a:pt x="1" y="14"/>
                  </a:lnTo>
                  <a:lnTo>
                    <a:pt x="1" y="13"/>
                  </a:lnTo>
                  <a:lnTo>
                    <a:pt x="2" y="12"/>
                  </a:lnTo>
                  <a:lnTo>
                    <a:pt x="2" y="11"/>
                  </a:lnTo>
                  <a:lnTo>
                    <a:pt x="3" y="9"/>
                  </a:lnTo>
                  <a:lnTo>
                    <a:pt x="3" y="8"/>
                  </a:lnTo>
                  <a:lnTo>
                    <a:pt x="4" y="7"/>
                  </a:lnTo>
                  <a:lnTo>
                    <a:pt x="4" y="6"/>
                  </a:lnTo>
                  <a:lnTo>
                    <a:pt x="5" y="5"/>
                  </a:lnTo>
                  <a:lnTo>
                    <a:pt x="5" y="4"/>
                  </a:lnTo>
                  <a:lnTo>
                    <a:pt x="6" y="4"/>
                  </a:lnTo>
                  <a:lnTo>
                    <a:pt x="6" y="3"/>
                  </a:lnTo>
                  <a:lnTo>
                    <a:pt x="7" y="2"/>
                  </a:lnTo>
                  <a:lnTo>
                    <a:pt x="8" y="1"/>
                  </a:lnTo>
                  <a:lnTo>
                    <a:pt x="8" y="0"/>
                  </a:lnTo>
                  <a:lnTo>
                    <a:pt x="33" y="0"/>
                  </a:lnTo>
                  <a:lnTo>
                    <a:pt x="32" y="0"/>
                  </a:lnTo>
                  <a:lnTo>
                    <a:pt x="26" y="2"/>
                  </a:lnTo>
                  <a:lnTo>
                    <a:pt x="22" y="4"/>
                  </a:lnTo>
                  <a:lnTo>
                    <a:pt x="21" y="4"/>
                  </a:lnTo>
                  <a:lnTo>
                    <a:pt x="20" y="5"/>
                  </a:lnTo>
                  <a:lnTo>
                    <a:pt x="19" y="5"/>
                  </a:lnTo>
                  <a:lnTo>
                    <a:pt x="19" y="6"/>
                  </a:lnTo>
                  <a:lnTo>
                    <a:pt x="18" y="7"/>
                  </a:lnTo>
                  <a:lnTo>
                    <a:pt x="17" y="8"/>
                  </a:lnTo>
                  <a:lnTo>
                    <a:pt x="16" y="9"/>
                  </a:lnTo>
                  <a:lnTo>
                    <a:pt x="15" y="11"/>
                  </a:lnTo>
                  <a:lnTo>
                    <a:pt x="14" y="12"/>
                  </a:lnTo>
                  <a:lnTo>
                    <a:pt x="14" y="13"/>
                  </a:lnTo>
                  <a:lnTo>
                    <a:pt x="13" y="14"/>
                  </a:lnTo>
                  <a:lnTo>
                    <a:pt x="13" y="15"/>
                  </a:lnTo>
                  <a:lnTo>
                    <a:pt x="12" y="17"/>
                  </a:lnTo>
                  <a:lnTo>
                    <a:pt x="12" y="18"/>
                  </a:lnTo>
                  <a:lnTo>
                    <a:pt x="12" y="19"/>
                  </a:lnTo>
                  <a:lnTo>
                    <a:pt x="12" y="20"/>
                  </a:lnTo>
                  <a:lnTo>
                    <a:pt x="12" y="21"/>
                  </a:lnTo>
                  <a:lnTo>
                    <a:pt x="12" y="22"/>
                  </a:lnTo>
                  <a:lnTo>
                    <a:pt x="12" y="23"/>
                  </a:lnTo>
                  <a:lnTo>
                    <a:pt x="12" y="24"/>
                  </a:lnTo>
                  <a:lnTo>
                    <a:pt x="12" y="25"/>
                  </a:lnTo>
                  <a:lnTo>
                    <a:pt x="12" y="26"/>
                  </a:lnTo>
                  <a:lnTo>
                    <a:pt x="12" y="27"/>
                  </a:lnTo>
                  <a:lnTo>
                    <a:pt x="13" y="28"/>
                  </a:lnTo>
                  <a:lnTo>
                    <a:pt x="13" y="30"/>
                  </a:lnTo>
                  <a:lnTo>
                    <a:pt x="14" y="31"/>
                  </a:lnTo>
                  <a:lnTo>
                    <a:pt x="14" y="32"/>
                  </a:lnTo>
                  <a:lnTo>
                    <a:pt x="15" y="33"/>
                  </a:lnTo>
                  <a:lnTo>
                    <a:pt x="16" y="35"/>
                  </a:lnTo>
                  <a:lnTo>
                    <a:pt x="17" y="36"/>
                  </a:lnTo>
                  <a:lnTo>
                    <a:pt x="19" y="38"/>
                  </a:lnTo>
                  <a:lnTo>
                    <a:pt x="19" y="39"/>
                  </a:lnTo>
                  <a:lnTo>
                    <a:pt x="26" y="42"/>
                  </a:lnTo>
                  <a:lnTo>
                    <a:pt x="27" y="43"/>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7" name="未知"/>
            <p:cNvSpPr>
              <a:spLocks/>
            </p:cNvSpPr>
            <p:nvPr/>
          </p:nvSpPr>
          <p:spPr bwMode="auto">
            <a:xfrm>
              <a:off x="393" y="1607"/>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 h="44">
                  <a:moveTo>
                    <a:pt x="0" y="44"/>
                  </a:moveTo>
                  <a:lnTo>
                    <a:pt x="16" y="37"/>
                  </a:lnTo>
                  <a:lnTo>
                    <a:pt x="17" y="36"/>
                  </a:lnTo>
                  <a:lnTo>
                    <a:pt x="17" y="35"/>
                  </a:lnTo>
                  <a:lnTo>
                    <a:pt x="18" y="35"/>
                  </a:lnTo>
                  <a:lnTo>
                    <a:pt x="18" y="34"/>
                  </a:lnTo>
                  <a:lnTo>
                    <a:pt x="21" y="30"/>
                  </a:lnTo>
                  <a:lnTo>
                    <a:pt x="22" y="22"/>
                  </a:lnTo>
                  <a:lnTo>
                    <a:pt x="21" y="17"/>
                  </a:lnTo>
                  <a:lnTo>
                    <a:pt x="20" y="12"/>
                  </a:lnTo>
                  <a:lnTo>
                    <a:pt x="19" y="11"/>
                  </a:lnTo>
                  <a:lnTo>
                    <a:pt x="10" y="3"/>
                  </a:lnTo>
                  <a:lnTo>
                    <a:pt x="0" y="0"/>
                  </a:lnTo>
                  <a:lnTo>
                    <a:pt x="25" y="0"/>
                  </a:lnTo>
                  <a:lnTo>
                    <a:pt x="25" y="1"/>
                  </a:lnTo>
                  <a:lnTo>
                    <a:pt x="26" y="1"/>
                  </a:lnTo>
                  <a:lnTo>
                    <a:pt x="26" y="2"/>
                  </a:lnTo>
                  <a:lnTo>
                    <a:pt x="27" y="2"/>
                  </a:lnTo>
                  <a:lnTo>
                    <a:pt x="27" y="3"/>
                  </a:lnTo>
                  <a:lnTo>
                    <a:pt x="28" y="3"/>
                  </a:lnTo>
                  <a:lnTo>
                    <a:pt x="28" y="4"/>
                  </a:lnTo>
                  <a:lnTo>
                    <a:pt x="29" y="5"/>
                  </a:lnTo>
                  <a:lnTo>
                    <a:pt x="30" y="9"/>
                  </a:lnTo>
                  <a:lnTo>
                    <a:pt x="31" y="9"/>
                  </a:lnTo>
                  <a:lnTo>
                    <a:pt x="31" y="10"/>
                  </a:lnTo>
                  <a:lnTo>
                    <a:pt x="31" y="11"/>
                  </a:lnTo>
                  <a:lnTo>
                    <a:pt x="32" y="11"/>
                  </a:lnTo>
                  <a:lnTo>
                    <a:pt x="32" y="12"/>
                  </a:lnTo>
                  <a:lnTo>
                    <a:pt x="32" y="13"/>
                  </a:lnTo>
                  <a:lnTo>
                    <a:pt x="32" y="14"/>
                  </a:lnTo>
                  <a:lnTo>
                    <a:pt x="33"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2" y="30"/>
                  </a:lnTo>
                  <a:lnTo>
                    <a:pt x="31" y="34"/>
                  </a:lnTo>
                  <a:lnTo>
                    <a:pt x="31" y="35"/>
                  </a:lnTo>
                  <a:lnTo>
                    <a:pt x="30" y="35"/>
                  </a:lnTo>
                  <a:lnTo>
                    <a:pt x="30" y="36"/>
                  </a:lnTo>
                  <a:lnTo>
                    <a:pt x="30" y="37"/>
                  </a:lnTo>
                  <a:lnTo>
                    <a:pt x="29" y="38"/>
                  </a:lnTo>
                  <a:lnTo>
                    <a:pt x="29" y="39"/>
                  </a:lnTo>
                  <a:lnTo>
                    <a:pt x="28" y="40"/>
                  </a:lnTo>
                  <a:lnTo>
                    <a:pt x="28" y="41"/>
                  </a:lnTo>
                  <a:lnTo>
                    <a:pt x="27" y="41"/>
                  </a:lnTo>
                  <a:lnTo>
                    <a:pt x="27" y="42"/>
                  </a:lnTo>
                  <a:lnTo>
                    <a:pt x="26" y="42"/>
                  </a:lnTo>
                  <a:lnTo>
                    <a:pt x="26"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8" name="未知"/>
            <p:cNvSpPr>
              <a:spLocks/>
            </p:cNvSpPr>
            <p:nvPr/>
          </p:nvSpPr>
          <p:spPr bwMode="auto">
            <a:xfrm>
              <a:off x="383" y="1603"/>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0" h="11">
                  <a:moveTo>
                    <a:pt x="0" y="11"/>
                  </a:moveTo>
                  <a:lnTo>
                    <a:pt x="1" y="11"/>
                  </a:lnTo>
                  <a:lnTo>
                    <a:pt x="2" y="10"/>
                  </a:lnTo>
                  <a:lnTo>
                    <a:pt x="3" y="9"/>
                  </a:lnTo>
                  <a:lnTo>
                    <a:pt x="4" y="8"/>
                  </a:lnTo>
                  <a:lnTo>
                    <a:pt x="5" y="7"/>
                  </a:lnTo>
                  <a:lnTo>
                    <a:pt x="6" y="6"/>
                  </a:lnTo>
                  <a:lnTo>
                    <a:pt x="7" y="5"/>
                  </a:lnTo>
                  <a:lnTo>
                    <a:pt x="8" y="5"/>
                  </a:lnTo>
                  <a:lnTo>
                    <a:pt x="9" y="4"/>
                  </a:lnTo>
                  <a:lnTo>
                    <a:pt x="10" y="3"/>
                  </a:lnTo>
                  <a:lnTo>
                    <a:pt x="11" y="3"/>
                  </a:lnTo>
                  <a:lnTo>
                    <a:pt x="13" y="2"/>
                  </a:lnTo>
                  <a:lnTo>
                    <a:pt x="14" y="2"/>
                  </a:lnTo>
                  <a:lnTo>
                    <a:pt x="15" y="2"/>
                  </a:lnTo>
                  <a:lnTo>
                    <a:pt x="20" y="0"/>
                  </a:lnTo>
                  <a:lnTo>
                    <a:pt x="25" y="0"/>
                  </a:lnTo>
                  <a:lnTo>
                    <a:pt x="27" y="0"/>
                  </a:lnTo>
                  <a:lnTo>
                    <a:pt x="31" y="0"/>
                  </a:lnTo>
                  <a:lnTo>
                    <a:pt x="32" y="1"/>
                  </a:lnTo>
                  <a:lnTo>
                    <a:pt x="33" y="1"/>
                  </a:lnTo>
                  <a:lnTo>
                    <a:pt x="34" y="1"/>
                  </a:lnTo>
                  <a:lnTo>
                    <a:pt x="36" y="2"/>
                  </a:lnTo>
                  <a:lnTo>
                    <a:pt x="37" y="2"/>
                  </a:lnTo>
                  <a:lnTo>
                    <a:pt x="38" y="2"/>
                  </a:lnTo>
                  <a:lnTo>
                    <a:pt x="41" y="4"/>
                  </a:lnTo>
                  <a:lnTo>
                    <a:pt x="43" y="5"/>
                  </a:lnTo>
                  <a:lnTo>
                    <a:pt x="44" y="5"/>
                  </a:lnTo>
                  <a:lnTo>
                    <a:pt x="45" y="6"/>
                  </a:lnTo>
                  <a:lnTo>
                    <a:pt x="46" y="7"/>
                  </a:lnTo>
                  <a:lnTo>
                    <a:pt x="47" y="8"/>
                  </a:lnTo>
                  <a:lnTo>
                    <a:pt x="48" y="9"/>
                  </a:lnTo>
                  <a:lnTo>
                    <a:pt x="49" y="10"/>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9" name="未知"/>
            <p:cNvSpPr>
              <a:spLocks/>
            </p:cNvSpPr>
            <p:nvPr/>
          </p:nvSpPr>
          <p:spPr bwMode="auto">
            <a:xfrm>
              <a:off x="385" y="1607"/>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0" name="未知"/>
            <p:cNvSpPr>
              <a:spLocks/>
            </p:cNvSpPr>
            <p:nvPr/>
          </p:nvSpPr>
          <p:spPr bwMode="auto">
            <a:xfrm>
              <a:off x="380" y="1603"/>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0"/>
                  </a:lnTo>
                  <a:lnTo>
                    <a:pt x="33" y="0"/>
                  </a:lnTo>
                  <a:lnTo>
                    <a:pt x="32" y="0"/>
                  </a:lnTo>
                  <a:lnTo>
                    <a:pt x="0" y="3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1" name="未知"/>
            <p:cNvSpPr>
              <a:spLocks/>
            </p:cNvSpPr>
            <p:nvPr/>
          </p:nvSpPr>
          <p:spPr bwMode="auto">
            <a:xfrm>
              <a:off x="325" y="1542"/>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2" y="37"/>
                  </a:lnTo>
                  <a:lnTo>
                    <a:pt x="0" y="0"/>
                  </a:lnTo>
                  <a:lnTo>
                    <a:pt x="42" y="37"/>
                  </a:lnTo>
                  <a:lnTo>
                    <a:pt x="43" y="38"/>
                  </a:lnTo>
                  <a:lnTo>
                    <a:pt x="83" y="85"/>
                  </a:lnTo>
                  <a:lnTo>
                    <a:pt x="86" y="86"/>
                  </a:lnTo>
                  <a:lnTo>
                    <a:pt x="91" y="74"/>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2" name="未知"/>
            <p:cNvSpPr>
              <a:spLocks/>
            </p:cNvSpPr>
            <p:nvPr/>
          </p:nvSpPr>
          <p:spPr bwMode="auto">
            <a:xfrm>
              <a:off x="355" y="1555"/>
              <a:ext cx="26" cy="38"/>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9"/>
                  </a:moveTo>
                  <a:lnTo>
                    <a:pt x="23" y="56"/>
                  </a:lnTo>
                  <a:lnTo>
                    <a:pt x="66" y="94"/>
                  </a:lnTo>
                  <a:lnTo>
                    <a:pt x="23" y="56"/>
                  </a:lnTo>
                  <a:lnTo>
                    <a:pt x="23" y="55"/>
                  </a:lnTo>
                  <a:lnTo>
                    <a:pt x="16" y="42"/>
                  </a:lnTo>
                  <a:lnTo>
                    <a:pt x="11" y="54"/>
                  </a:lnTo>
                  <a:lnTo>
                    <a:pt x="0" y="0"/>
                  </a:lnTo>
                  <a:lnTo>
                    <a:pt x="11" y="54"/>
                  </a:lnTo>
                  <a:lnTo>
                    <a:pt x="20" y="59"/>
                  </a:lnTo>
                  <a:lnTo>
                    <a:pt x="21" y="5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3" name="未知"/>
            <p:cNvSpPr>
              <a:spLocks/>
            </p:cNvSpPr>
            <p:nvPr/>
          </p:nvSpPr>
          <p:spPr bwMode="auto">
            <a:xfrm>
              <a:off x="341" y="1556"/>
              <a:ext cx="23" cy="23"/>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0"/>
                  </a:lnTo>
                  <a:lnTo>
                    <a:pt x="1" y="1"/>
                  </a:lnTo>
                  <a:lnTo>
                    <a:pt x="0" y="2"/>
                  </a:lnTo>
                  <a:lnTo>
                    <a:pt x="1" y="3"/>
                  </a:lnTo>
                  <a:lnTo>
                    <a:pt x="26"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4" name="未知"/>
            <p:cNvSpPr>
              <a:spLocks/>
            </p:cNvSpPr>
            <p:nvPr/>
          </p:nvSpPr>
          <p:spPr bwMode="auto">
            <a:xfrm>
              <a:off x="283" y="1535"/>
              <a:ext cx="110"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4"/>
                  </a:lnTo>
                  <a:lnTo>
                    <a:pt x="276" y="276"/>
                  </a:lnTo>
                  <a:lnTo>
                    <a:pt x="243" y="34"/>
                  </a:lnTo>
                  <a:lnTo>
                    <a:pt x="243" y="33"/>
                  </a:lnTo>
                  <a:lnTo>
                    <a:pt x="232" y="20"/>
                  </a:lnTo>
                  <a:lnTo>
                    <a:pt x="20" y="232"/>
                  </a:lnTo>
                  <a:lnTo>
                    <a:pt x="0" y="0"/>
                  </a:lnTo>
                  <a:lnTo>
                    <a:pt x="20" y="232"/>
                  </a:lnTo>
                  <a:lnTo>
                    <a:pt x="35" y="243"/>
                  </a:lnTo>
                  <a:lnTo>
                    <a:pt x="36" y="243"/>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5" name="未知"/>
            <p:cNvSpPr>
              <a:spLocks/>
            </p:cNvSpPr>
            <p:nvPr/>
          </p:nvSpPr>
          <p:spPr bwMode="auto">
            <a:xfrm>
              <a:off x="279" y="1531"/>
              <a:ext cx="105" cy="105"/>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1" y="30"/>
                  </a:lnTo>
                  <a:lnTo>
                    <a:pt x="240" y="29"/>
                  </a:lnTo>
                  <a:lnTo>
                    <a:pt x="238" y="29"/>
                  </a:lnTo>
                  <a:lnTo>
                    <a:pt x="237" y="30"/>
                  </a:lnTo>
                  <a:lnTo>
                    <a:pt x="39" y="218"/>
                  </a:lnTo>
                  <a:lnTo>
                    <a:pt x="30" y="238"/>
                  </a:lnTo>
                  <a:lnTo>
                    <a:pt x="0" y="0"/>
                  </a:lnTo>
                  <a:lnTo>
                    <a:pt x="30" y="238"/>
                  </a:lnTo>
                  <a:lnTo>
                    <a:pt x="30" y="240"/>
                  </a:lnTo>
                  <a:lnTo>
                    <a:pt x="30" y="241"/>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6" name="未知"/>
            <p:cNvSpPr>
              <a:spLocks/>
            </p:cNvSpPr>
            <p:nvPr/>
          </p:nvSpPr>
          <p:spPr bwMode="auto">
            <a:xfrm>
              <a:off x="291" y="1543"/>
              <a:ext cx="89" cy="90"/>
            </a:xfrm>
            <a:custGeom>
              <a:avLst/>
              <a:gdLst>
                <a:gd name="T0" fmla="*/ 0 w 223"/>
                <a:gd name="T1" fmla="*/ 0 h 224"/>
                <a:gd name="T2" fmla="*/ 0 w 223"/>
                <a:gd name="T3" fmla="*/ 0 h 224"/>
                <a:gd name="T4" fmla="*/ 0 w 223"/>
                <a:gd name="T5" fmla="*/ 0 h 224"/>
                <a:gd name="T6" fmla="*/ 0 w 223"/>
                <a:gd name="T7" fmla="*/ 0 h 224"/>
                <a:gd name="T8" fmla="*/ 0 w 223"/>
                <a:gd name="T9" fmla="*/ 0 h 224"/>
                <a:gd name="T10" fmla="*/ 0 w 223"/>
                <a:gd name="T11" fmla="*/ 0 h 224"/>
                <a:gd name="T12" fmla="*/ 0 w 223"/>
                <a:gd name="T13" fmla="*/ 0 h 224"/>
                <a:gd name="T14" fmla="*/ 0 w 223"/>
                <a:gd name="T15" fmla="*/ 0 h 224"/>
                <a:gd name="T16" fmla="*/ 0 w 223"/>
                <a:gd name="T17" fmla="*/ 0 h 224"/>
                <a:gd name="T18" fmla="*/ 0 w 223"/>
                <a:gd name="T19" fmla="*/ 0 h 224"/>
                <a:gd name="T20" fmla="*/ 0 w 223"/>
                <a:gd name="T21" fmla="*/ 0 h 224"/>
                <a:gd name="T22" fmla="*/ 0 w 223"/>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4">
                  <a:moveTo>
                    <a:pt x="4" y="220"/>
                  </a:moveTo>
                  <a:lnTo>
                    <a:pt x="0" y="209"/>
                  </a:lnTo>
                  <a:lnTo>
                    <a:pt x="0" y="207"/>
                  </a:lnTo>
                  <a:lnTo>
                    <a:pt x="188" y="10"/>
                  </a:lnTo>
                  <a:lnTo>
                    <a:pt x="208" y="0"/>
                  </a:lnTo>
                  <a:lnTo>
                    <a:pt x="210" y="0"/>
                  </a:lnTo>
                  <a:lnTo>
                    <a:pt x="223" y="15"/>
                  </a:lnTo>
                  <a:lnTo>
                    <a:pt x="223" y="17"/>
                  </a:lnTo>
                  <a:lnTo>
                    <a:pt x="35" y="215"/>
                  </a:lnTo>
                  <a:lnTo>
                    <a:pt x="15" y="224"/>
                  </a:lnTo>
                  <a:lnTo>
                    <a:pt x="13" y="224"/>
                  </a:lnTo>
                  <a:lnTo>
                    <a:pt x="4" y="22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7" name="未知"/>
            <p:cNvSpPr>
              <a:spLocks/>
            </p:cNvSpPr>
            <p:nvPr/>
          </p:nvSpPr>
          <p:spPr bwMode="auto">
            <a:xfrm>
              <a:off x="337" y="1575"/>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8" name="未知"/>
            <p:cNvSpPr>
              <a:spLocks/>
            </p:cNvSpPr>
            <p:nvPr/>
          </p:nvSpPr>
          <p:spPr bwMode="auto">
            <a:xfrm>
              <a:off x="338" y="1575"/>
              <a:ext cx="2" cy="22"/>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9" name="未知"/>
            <p:cNvSpPr>
              <a:spLocks/>
            </p:cNvSpPr>
            <p:nvPr/>
          </p:nvSpPr>
          <p:spPr bwMode="auto">
            <a:xfrm>
              <a:off x="317"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0" name="未知"/>
            <p:cNvSpPr>
              <a:spLocks/>
            </p:cNvSpPr>
            <p:nvPr/>
          </p:nvSpPr>
          <p:spPr bwMode="auto">
            <a:xfrm>
              <a:off x="318" y="159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1" name="未知"/>
            <p:cNvSpPr>
              <a:spLocks/>
            </p:cNvSpPr>
            <p:nvPr/>
          </p:nvSpPr>
          <p:spPr bwMode="auto">
            <a:xfrm>
              <a:off x="306" y="1605"/>
              <a:ext cx="3" cy="23"/>
            </a:xfrm>
            <a:custGeom>
              <a:avLst/>
              <a:gdLst>
                <a:gd name="T0" fmla="*/ 0 w 6"/>
                <a:gd name="T1" fmla="*/ 0 h 56"/>
                <a:gd name="T2" fmla="*/ 1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2" name="未知"/>
            <p:cNvSpPr>
              <a:spLocks/>
            </p:cNvSpPr>
            <p:nvPr/>
          </p:nvSpPr>
          <p:spPr bwMode="auto">
            <a:xfrm>
              <a:off x="307" y="1605"/>
              <a:ext cx="2" cy="23"/>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3" name="未知"/>
            <p:cNvSpPr>
              <a:spLocks/>
            </p:cNvSpPr>
            <p:nvPr/>
          </p:nvSpPr>
          <p:spPr bwMode="auto">
            <a:xfrm>
              <a:off x="327" y="158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4" name="未知"/>
            <p:cNvSpPr>
              <a:spLocks/>
            </p:cNvSpPr>
            <p:nvPr/>
          </p:nvSpPr>
          <p:spPr bwMode="auto">
            <a:xfrm>
              <a:off x="328" y="1585"/>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5" name="未知"/>
            <p:cNvSpPr>
              <a:spLocks/>
            </p:cNvSpPr>
            <p:nvPr/>
          </p:nvSpPr>
          <p:spPr bwMode="auto">
            <a:xfrm>
              <a:off x="346" y="1566"/>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6" name="未知"/>
            <p:cNvSpPr>
              <a:spLocks/>
            </p:cNvSpPr>
            <p:nvPr/>
          </p:nvSpPr>
          <p:spPr bwMode="auto">
            <a:xfrm>
              <a:off x="347" y="1566"/>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7" name="未知"/>
            <p:cNvSpPr>
              <a:spLocks/>
            </p:cNvSpPr>
            <p:nvPr/>
          </p:nvSpPr>
          <p:spPr bwMode="auto">
            <a:xfrm>
              <a:off x="97" y="1603"/>
              <a:ext cx="251"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6" y="32"/>
                  </a:lnTo>
                  <a:lnTo>
                    <a:pt x="426" y="89"/>
                  </a:lnTo>
                  <a:lnTo>
                    <a:pt x="34" y="481"/>
                  </a:lnTo>
                  <a:lnTo>
                    <a:pt x="34" y="490"/>
                  </a:lnTo>
                  <a:lnTo>
                    <a:pt x="0" y="0"/>
                  </a:lnTo>
                  <a:lnTo>
                    <a:pt x="34" y="490"/>
                  </a:lnTo>
                  <a:lnTo>
                    <a:pt x="34" y="494"/>
                  </a:lnTo>
                  <a:lnTo>
                    <a:pt x="69" y="545"/>
                  </a:lnTo>
                  <a:lnTo>
                    <a:pt x="91" y="547"/>
                  </a:lnTo>
                  <a:lnTo>
                    <a:pt x="94" y="547"/>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8" name="未知"/>
            <p:cNvSpPr>
              <a:spLocks/>
            </p:cNvSpPr>
            <p:nvPr/>
          </p:nvSpPr>
          <p:spPr bwMode="auto">
            <a:xfrm>
              <a:off x="78" y="1583"/>
              <a:ext cx="225" cy="226"/>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9"/>
                  </a:lnTo>
                  <a:lnTo>
                    <a:pt x="0" y="0"/>
                  </a:lnTo>
                  <a:lnTo>
                    <a:pt x="82" y="529"/>
                  </a:lnTo>
                  <a:lnTo>
                    <a:pt x="474" y="137"/>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9" name="未知"/>
            <p:cNvSpPr>
              <a:spLocks/>
            </p:cNvSpPr>
            <p:nvPr/>
          </p:nvSpPr>
          <p:spPr bwMode="auto">
            <a:xfrm>
              <a:off x="283" y="1589"/>
              <a:ext cx="101" cy="101"/>
            </a:xfrm>
            <a:custGeom>
              <a:avLst/>
              <a:gdLst>
                <a:gd name="T0" fmla="*/ 0 w 253"/>
                <a:gd name="T1" fmla="*/ 0 h 252"/>
                <a:gd name="T2" fmla="*/ 0 w 253"/>
                <a:gd name="T3" fmla="*/ 0 h 252"/>
                <a:gd name="T4" fmla="*/ 0 w 253"/>
                <a:gd name="T5" fmla="*/ 0 h 252"/>
                <a:gd name="T6" fmla="*/ 0 w 253"/>
                <a:gd name="T7" fmla="*/ 0 h 252"/>
                <a:gd name="T8" fmla="*/ 0 w 253"/>
                <a:gd name="T9" fmla="*/ 0 h 252"/>
                <a:gd name="T10" fmla="*/ 0 w 253"/>
                <a:gd name="T11" fmla="*/ 0 h 252"/>
                <a:gd name="T12" fmla="*/ 0 w 253"/>
                <a:gd name="T13" fmla="*/ 0 h 252"/>
                <a:gd name="T14" fmla="*/ 0 w 253"/>
                <a:gd name="T15" fmla="*/ 0 h 252"/>
                <a:gd name="T16" fmla="*/ 0 w 253"/>
                <a:gd name="T17" fmla="*/ 0 h 252"/>
                <a:gd name="T18" fmla="*/ 0 w 253"/>
                <a:gd name="T19" fmla="*/ 0 h 252"/>
                <a:gd name="T20" fmla="*/ 0 w 253"/>
                <a:gd name="T21" fmla="*/ 0 h 25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2">
                  <a:moveTo>
                    <a:pt x="233" y="152"/>
                  </a:moveTo>
                  <a:lnTo>
                    <a:pt x="253" y="252"/>
                  </a:lnTo>
                  <a:lnTo>
                    <a:pt x="233" y="152"/>
                  </a:lnTo>
                  <a:lnTo>
                    <a:pt x="95" y="21"/>
                  </a:lnTo>
                  <a:lnTo>
                    <a:pt x="19" y="97"/>
                  </a:lnTo>
                  <a:lnTo>
                    <a:pt x="0" y="0"/>
                  </a:lnTo>
                  <a:lnTo>
                    <a:pt x="19" y="97"/>
                  </a:lnTo>
                  <a:lnTo>
                    <a:pt x="58" y="138"/>
                  </a:lnTo>
                  <a:lnTo>
                    <a:pt x="110" y="124"/>
                  </a:lnTo>
                  <a:lnTo>
                    <a:pt x="206" y="170"/>
                  </a:lnTo>
                  <a:lnTo>
                    <a:pt x="233" y="152"/>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0" name="未知"/>
            <p:cNvSpPr>
              <a:spLocks/>
            </p:cNvSpPr>
            <p:nvPr/>
          </p:nvSpPr>
          <p:spPr bwMode="auto">
            <a:xfrm>
              <a:off x="259" y="1565"/>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5"/>
                  </a:lnTo>
                  <a:lnTo>
                    <a:pt x="66" y="143"/>
                  </a:lnTo>
                  <a:lnTo>
                    <a:pt x="0" y="0"/>
                  </a:lnTo>
                  <a:lnTo>
                    <a:pt x="66" y="143"/>
                  </a:lnTo>
                  <a:lnTo>
                    <a:pt x="78" y="156"/>
                  </a:lnTo>
                  <a:lnTo>
                    <a:pt x="154" y="80"/>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1" name="未知"/>
            <p:cNvSpPr>
              <a:spLocks/>
            </p:cNvSpPr>
            <p:nvPr/>
          </p:nvSpPr>
          <p:spPr bwMode="auto">
            <a:xfrm>
              <a:off x="286" y="1587"/>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8"/>
                  </a:moveTo>
                  <a:lnTo>
                    <a:pt x="51" y="142"/>
                  </a:lnTo>
                  <a:lnTo>
                    <a:pt x="56" y="141"/>
                  </a:lnTo>
                  <a:lnTo>
                    <a:pt x="60" y="140"/>
                  </a:lnTo>
                  <a:lnTo>
                    <a:pt x="103" y="128"/>
                  </a:lnTo>
                  <a:lnTo>
                    <a:pt x="199" y="174"/>
                  </a:lnTo>
                  <a:lnTo>
                    <a:pt x="226" y="156"/>
                  </a:lnTo>
                  <a:lnTo>
                    <a:pt x="62" y="0"/>
                  </a:lnTo>
                  <a:lnTo>
                    <a:pt x="0" y="8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2" name="未知"/>
            <p:cNvSpPr>
              <a:spLocks/>
            </p:cNvSpPr>
            <p:nvPr/>
          </p:nvSpPr>
          <p:spPr bwMode="auto">
            <a:xfrm>
              <a:off x="426" y="1591"/>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9"/>
                  </a:lnTo>
                  <a:lnTo>
                    <a:pt x="1"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3" name="未知"/>
            <p:cNvSpPr>
              <a:spLocks/>
            </p:cNvSpPr>
            <p:nvPr/>
          </p:nvSpPr>
          <p:spPr bwMode="auto">
            <a:xfrm>
              <a:off x="343" y="1516"/>
              <a:ext cx="112"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5" y="188"/>
                  </a:moveTo>
                  <a:lnTo>
                    <a:pt x="230" y="177"/>
                  </a:lnTo>
                  <a:lnTo>
                    <a:pt x="279" y="279"/>
                  </a:lnTo>
                  <a:lnTo>
                    <a:pt x="230" y="177"/>
                  </a:lnTo>
                  <a:lnTo>
                    <a:pt x="230" y="175"/>
                  </a:lnTo>
                  <a:lnTo>
                    <a:pt x="199" y="116"/>
                  </a:lnTo>
                  <a:lnTo>
                    <a:pt x="160" y="69"/>
                  </a:lnTo>
                  <a:lnTo>
                    <a:pt x="114" y="29"/>
                  </a:lnTo>
                  <a:lnTo>
                    <a:pt x="18" y="125"/>
                  </a:lnTo>
                  <a:lnTo>
                    <a:pt x="0" y="0"/>
                  </a:lnTo>
                  <a:lnTo>
                    <a:pt x="18" y="125"/>
                  </a:lnTo>
                  <a:lnTo>
                    <a:pt x="49" y="157"/>
                  </a:lnTo>
                  <a:lnTo>
                    <a:pt x="98" y="108"/>
                  </a:lnTo>
                  <a:lnTo>
                    <a:pt x="103" y="110"/>
                  </a:lnTo>
                  <a:lnTo>
                    <a:pt x="157" y="153"/>
                  </a:lnTo>
                  <a:lnTo>
                    <a:pt x="200" y="199"/>
                  </a:lnTo>
                  <a:lnTo>
                    <a:pt x="207" y="207"/>
                  </a:lnTo>
                  <a:lnTo>
                    <a:pt x="225" y="18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4" name="未知"/>
            <p:cNvSpPr>
              <a:spLocks/>
            </p:cNvSpPr>
            <p:nvPr/>
          </p:nvSpPr>
          <p:spPr bwMode="auto">
            <a:xfrm>
              <a:off x="320" y="1493"/>
              <a:ext cx="81" cy="80"/>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69"/>
                  </a:lnTo>
                  <a:lnTo>
                    <a:pt x="126" y="70"/>
                  </a:lnTo>
                  <a:lnTo>
                    <a:pt x="75" y="113"/>
                  </a:lnTo>
                  <a:lnTo>
                    <a:pt x="54" y="160"/>
                  </a:lnTo>
                  <a:lnTo>
                    <a:pt x="0" y="0"/>
                  </a:lnTo>
                  <a:lnTo>
                    <a:pt x="54" y="160"/>
                  </a:lnTo>
                  <a:lnTo>
                    <a:pt x="76" y="183"/>
                  </a:lnTo>
                  <a:lnTo>
                    <a:pt x="172" y="87"/>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5" name="未知"/>
            <p:cNvSpPr>
              <a:spLocks/>
            </p:cNvSpPr>
            <p:nvPr/>
          </p:nvSpPr>
          <p:spPr bwMode="auto">
            <a:xfrm>
              <a:off x="341" y="1520"/>
              <a:ext cx="94" cy="79"/>
            </a:xfrm>
            <a:custGeom>
              <a:avLst/>
              <a:gdLst>
                <a:gd name="T0" fmla="*/ 0 w 234"/>
                <a:gd name="T1" fmla="*/ 0 h 198"/>
                <a:gd name="T2" fmla="*/ 0 w 234"/>
                <a:gd name="T3" fmla="*/ 0 h 198"/>
                <a:gd name="T4" fmla="*/ 0 w 234"/>
                <a:gd name="T5" fmla="*/ 0 h 198"/>
                <a:gd name="T6" fmla="*/ 0 w 234"/>
                <a:gd name="T7" fmla="*/ 0 h 198"/>
                <a:gd name="T8" fmla="*/ 0 w 234"/>
                <a:gd name="T9" fmla="*/ 0 h 198"/>
                <a:gd name="T10" fmla="*/ 0 w 234"/>
                <a:gd name="T11" fmla="*/ 0 h 198"/>
                <a:gd name="T12" fmla="*/ 0 w 234"/>
                <a:gd name="T13" fmla="*/ 0 h 198"/>
                <a:gd name="T14" fmla="*/ 0 w 234"/>
                <a:gd name="T15" fmla="*/ 0 h 198"/>
                <a:gd name="T16" fmla="*/ 0 w 234"/>
                <a:gd name="T17" fmla="*/ 0 h 198"/>
                <a:gd name="T18" fmla="*/ 0 w 234"/>
                <a:gd name="T19" fmla="*/ 0 h 198"/>
                <a:gd name="T20" fmla="*/ 0 w 234"/>
                <a:gd name="T21" fmla="*/ 0 h 198"/>
                <a:gd name="T22" fmla="*/ 0 w 234"/>
                <a:gd name="T23" fmla="*/ 0 h 198"/>
                <a:gd name="T24" fmla="*/ 0 w 234"/>
                <a:gd name="T25" fmla="*/ 0 h 198"/>
                <a:gd name="T26" fmla="*/ 0 w 234"/>
                <a:gd name="T27" fmla="*/ 0 h 198"/>
                <a:gd name="T28" fmla="*/ 0 w 234"/>
                <a:gd name="T29" fmla="*/ 0 h 198"/>
                <a:gd name="T30" fmla="*/ 0 w 234"/>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4" h="198">
                  <a:moveTo>
                    <a:pt x="213" y="198"/>
                  </a:moveTo>
                  <a:lnTo>
                    <a:pt x="234" y="166"/>
                  </a:lnTo>
                  <a:lnTo>
                    <a:pt x="234" y="164"/>
                  </a:lnTo>
                  <a:lnTo>
                    <a:pt x="203" y="105"/>
                  </a:lnTo>
                  <a:lnTo>
                    <a:pt x="164" y="58"/>
                  </a:lnTo>
                  <a:lnTo>
                    <a:pt x="117" y="17"/>
                  </a:lnTo>
                  <a:lnTo>
                    <a:pt x="80" y="0"/>
                  </a:lnTo>
                  <a:lnTo>
                    <a:pt x="72" y="1"/>
                  </a:lnTo>
                  <a:lnTo>
                    <a:pt x="21" y="44"/>
                  </a:lnTo>
                  <a:lnTo>
                    <a:pt x="0" y="91"/>
                  </a:lnTo>
                  <a:lnTo>
                    <a:pt x="53" y="146"/>
                  </a:lnTo>
                  <a:lnTo>
                    <a:pt x="102" y="97"/>
                  </a:lnTo>
                  <a:lnTo>
                    <a:pt x="107" y="99"/>
                  </a:lnTo>
                  <a:lnTo>
                    <a:pt x="161" y="142"/>
                  </a:lnTo>
                  <a:lnTo>
                    <a:pt x="204" y="188"/>
                  </a:lnTo>
                  <a:lnTo>
                    <a:pt x="213" y="19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6" name="未知"/>
            <p:cNvSpPr>
              <a:spLocks/>
            </p:cNvSpPr>
            <p:nvPr/>
          </p:nvSpPr>
          <p:spPr bwMode="auto">
            <a:xfrm>
              <a:off x="272" y="1598"/>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7" name="未知"/>
            <p:cNvSpPr>
              <a:spLocks/>
            </p:cNvSpPr>
            <p:nvPr/>
          </p:nvSpPr>
          <p:spPr bwMode="auto">
            <a:xfrm>
              <a:off x="128" y="1789"/>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1"/>
                  </a:lnTo>
                  <a:lnTo>
                    <a:pt x="21" y="41"/>
                  </a:lnTo>
                  <a:lnTo>
                    <a:pt x="20" y="41"/>
                  </a:lnTo>
                  <a:lnTo>
                    <a:pt x="0" y="21"/>
                  </a:lnTo>
                  <a:lnTo>
                    <a:pt x="0" y="19"/>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98" name="未知"/>
            <p:cNvSpPr>
              <a:spLocks/>
            </p:cNvSpPr>
            <p:nvPr/>
          </p:nvSpPr>
          <p:spPr bwMode="auto">
            <a:xfrm>
              <a:off x="128" y="1789"/>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7" y="36"/>
                  </a:moveTo>
                  <a:lnTo>
                    <a:pt x="21" y="41"/>
                  </a:lnTo>
                  <a:lnTo>
                    <a:pt x="23" y="41"/>
                  </a:lnTo>
                  <a:lnTo>
                    <a:pt x="42" y="20"/>
                  </a:lnTo>
                  <a:lnTo>
                    <a:pt x="42" y="18"/>
                  </a:lnTo>
                  <a:lnTo>
                    <a:pt x="20" y="0"/>
                  </a:lnTo>
                  <a:lnTo>
                    <a:pt x="19" y="0"/>
                  </a:lnTo>
                  <a:lnTo>
                    <a:pt x="0" y="21"/>
                  </a:lnTo>
                  <a:lnTo>
                    <a:pt x="0" y="23"/>
                  </a:lnTo>
                  <a:lnTo>
                    <a:pt x="7"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9" name="未知"/>
            <p:cNvSpPr>
              <a:spLocks/>
            </p:cNvSpPr>
            <p:nvPr/>
          </p:nvSpPr>
          <p:spPr bwMode="auto">
            <a:xfrm>
              <a:off x="801" y="1046"/>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569"/>
                  </a:moveTo>
                  <a:lnTo>
                    <a:pt x="35" y="0"/>
                  </a:lnTo>
                  <a:lnTo>
                    <a:pt x="0" y="0"/>
                  </a:lnTo>
                  <a:lnTo>
                    <a:pt x="0" y="603"/>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0" name="未知"/>
            <p:cNvSpPr>
              <a:spLocks/>
            </p:cNvSpPr>
            <p:nvPr/>
          </p:nvSpPr>
          <p:spPr bwMode="auto">
            <a:xfrm>
              <a:off x="815" y="1046"/>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1" name="未知"/>
            <p:cNvSpPr>
              <a:spLocks/>
            </p:cNvSpPr>
            <p:nvPr/>
          </p:nvSpPr>
          <p:spPr bwMode="auto">
            <a:xfrm>
              <a:off x="831" y="1046"/>
              <a:ext cx="16" cy="211"/>
            </a:xfrm>
            <a:custGeom>
              <a:avLst/>
              <a:gdLst>
                <a:gd name="T0" fmla="*/ 0 w 41"/>
                <a:gd name="T1" fmla="*/ 0 h 529"/>
                <a:gd name="T2" fmla="*/ 0 w 41"/>
                <a:gd name="T3" fmla="*/ 0 h 529"/>
                <a:gd name="T4" fmla="*/ 0 w 41"/>
                <a:gd name="T5" fmla="*/ 0 h 529"/>
                <a:gd name="T6" fmla="*/ 0 w 41"/>
                <a:gd name="T7" fmla="*/ 0 h 529"/>
                <a:gd name="T8" fmla="*/ 0 w 41"/>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529">
                  <a:moveTo>
                    <a:pt x="41" y="489"/>
                  </a:moveTo>
                  <a:lnTo>
                    <a:pt x="41" y="0"/>
                  </a:lnTo>
                  <a:lnTo>
                    <a:pt x="0" y="0"/>
                  </a:lnTo>
                  <a:lnTo>
                    <a:pt x="0" y="529"/>
                  </a:lnTo>
                  <a:lnTo>
                    <a:pt x="41"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2" name="未知"/>
            <p:cNvSpPr>
              <a:spLocks/>
            </p:cNvSpPr>
            <p:nvPr/>
          </p:nvSpPr>
          <p:spPr bwMode="auto">
            <a:xfrm>
              <a:off x="852" y="1046"/>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3" name="未知"/>
            <p:cNvSpPr>
              <a:spLocks/>
            </p:cNvSpPr>
            <p:nvPr/>
          </p:nvSpPr>
          <p:spPr bwMode="auto">
            <a:xfrm>
              <a:off x="863" y="1046"/>
              <a:ext cx="0" cy="180"/>
            </a:xfrm>
            <a:custGeom>
              <a:avLst/>
              <a:gdLst>
                <a:gd name="T0" fmla="*/ 0 h 450"/>
                <a:gd name="T1" fmla="*/ 0 h 450"/>
                <a:gd name="T2" fmla="*/ 0 60000 65536"/>
                <a:gd name="T3" fmla="*/ 0 60000 65536"/>
              </a:gdLst>
              <a:ahLst/>
              <a:cxnLst>
                <a:cxn ang="T2">
                  <a:pos x="0" y="T0"/>
                </a:cxn>
                <a:cxn ang="T3">
                  <a:pos x="0" y="T1"/>
                </a:cxn>
              </a:cxnLst>
              <a:rect l="0" t="0" r="r" b="b"/>
              <a:pathLst>
                <a:path h="450">
                  <a:moveTo>
                    <a:pt x="0" y="0"/>
                  </a:moveTo>
                  <a:lnTo>
                    <a:pt x="0" y="450"/>
                  </a:lnTo>
                </a:path>
              </a:pathLst>
            </a:custGeom>
            <a:noFill/>
            <a:ln w="16471"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4" name="未知"/>
            <p:cNvSpPr>
              <a:spLocks/>
            </p:cNvSpPr>
            <p:nvPr/>
          </p:nvSpPr>
          <p:spPr bwMode="auto">
            <a:xfrm>
              <a:off x="801" y="1046"/>
              <a:ext cx="64" cy="241"/>
            </a:xfrm>
            <a:custGeom>
              <a:avLst/>
              <a:gdLst>
                <a:gd name="T0" fmla="*/ 0 w 160"/>
                <a:gd name="T1" fmla="*/ 0 h 603"/>
                <a:gd name="T2" fmla="*/ 0 w 160"/>
                <a:gd name="T3" fmla="*/ 0 h 603"/>
                <a:gd name="T4" fmla="*/ 0 w 160"/>
                <a:gd name="T5" fmla="*/ 0 h 603"/>
                <a:gd name="T6" fmla="*/ 0 w 160"/>
                <a:gd name="T7" fmla="*/ 0 h 603"/>
                <a:gd name="T8" fmla="*/ 0 w 160"/>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3">
                  <a:moveTo>
                    <a:pt x="160" y="0"/>
                  </a:moveTo>
                  <a:lnTo>
                    <a:pt x="160" y="445"/>
                  </a:lnTo>
                  <a:lnTo>
                    <a:pt x="0" y="603"/>
                  </a:lnTo>
                  <a:lnTo>
                    <a:pt x="0" y="0"/>
                  </a:lnTo>
                  <a:lnTo>
                    <a:pt x="160"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5" name="未知"/>
            <p:cNvSpPr>
              <a:spLocks/>
            </p:cNvSpPr>
            <p:nvPr/>
          </p:nvSpPr>
          <p:spPr bwMode="auto">
            <a:xfrm>
              <a:off x="787" y="1029"/>
              <a:ext cx="92"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30" y="21"/>
                  </a:moveTo>
                  <a:lnTo>
                    <a:pt x="207" y="0"/>
                  </a:lnTo>
                  <a:lnTo>
                    <a:pt x="23" y="0"/>
                  </a:lnTo>
                  <a:lnTo>
                    <a:pt x="0" y="23"/>
                  </a:lnTo>
                  <a:lnTo>
                    <a:pt x="231" y="23"/>
                  </a:lnTo>
                  <a:lnTo>
                    <a:pt x="23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6" name="未知"/>
            <p:cNvSpPr>
              <a:spLocks/>
            </p:cNvSpPr>
            <p:nvPr/>
          </p:nvSpPr>
          <p:spPr bwMode="auto">
            <a:xfrm>
              <a:off x="787" y="1038"/>
              <a:ext cx="92" cy="10"/>
            </a:xfrm>
            <a:custGeom>
              <a:avLst/>
              <a:gdLst>
                <a:gd name="T0" fmla="*/ 0 w 231"/>
                <a:gd name="T1" fmla="*/ 0 h 24"/>
                <a:gd name="T2" fmla="*/ 0 w 231"/>
                <a:gd name="T3" fmla="*/ 0 h 24"/>
                <a:gd name="T4" fmla="*/ 0 w 231"/>
                <a:gd name="T5" fmla="*/ 0 h 24"/>
                <a:gd name="T6" fmla="*/ 0 w 231"/>
                <a:gd name="T7" fmla="*/ 0 h 24"/>
                <a:gd name="T8" fmla="*/ 0 w 231"/>
                <a:gd name="T9" fmla="*/ 0 h 24"/>
                <a:gd name="T10" fmla="*/ 0 w 231"/>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4">
                  <a:moveTo>
                    <a:pt x="209" y="24"/>
                  </a:moveTo>
                  <a:lnTo>
                    <a:pt x="231" y="0"/>
                  </a:lnTo>
                  <a:lnTo>
                    <a:pt x="0" y="0"/>
                  </a:lnTo>
                  <a:lnTo>
                    <a:pt x="23" y="24"/>
                  </a:lnTo>
                  <a:lnTo>
                    <a:pt x="207" y="24"/>
                  </a:lnTo>
                  <a:lnTo>
                    <a:pt x="209"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7" name="未知"/>
            <p:cNvSpPr>
              <a:spLocks/>
            </p:cNvSpPr>
            <p:nvPr/>
          </p:nvSpPr>
          <p:spPr bwMode="auto">
            <a:xfrm>
              <a:off x="787" y="1029"/>
              <a:ext cx="92"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7" y="47"/>
                  </a:moveTo>
                  <a:lnTo>
                    <a:pt x="231" y="23"/>
                  </a:lnTo>
                  <a:lnTo>
                    <a:pt x="230" y="21"/>
                  </a:lnTo>
                  <a:lnTo>
                    <a:pt x="207" y="0"/>
                  </a:lnTo>
                  <a:lnTo>
                    <a:pt x="23" y="0"/>
                  </a:lnTo>
                  <a:lnTo>
                    <a:pt x="0" y="23"/>
                  </a:lnTo>
                  <a:lnTo>
                    <a:pt x="0" y="25"/>
                  </a:lnTo>
                  <a:lnTo>
                    <a:pt x="23" y="47"/>
                  </a:lnTo>
                  <a:lnTo>
                    <a:pt x="207"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8" name="未知"/>
            <p:cNvSpPr>
              <a:spLocks/>
            </p:cNvSpPr>
            <p:nvPr/>
          </p:nvSpPr>
          <p:spPr bwMode="auto">
            <a:xfrm>
              <a:off x="775" y="1199"/>
              <a:ext cx="109" cy="108"/>
            </a:xfrm>
            <a:custGeom>
              <a:avLst/>
              <a:gdLst>
                <a:gd name="T0" fmla="*/ 0 w 272"/>
                <a:gd name="T1" fmla="*/ 0 h 271"/>
                <a:gd name="T2" fmla="*/ 0 w 272"/>
                <a:gd name="T3" fmla="*/ 0 h 271"/>
                <a:gd name="T4" fmla="*/ 0 w 272"/>
                <a:gd name="T5" fmla="*/ 0 h 271"/>
                <a:gd name="T6" fmla="*/ 0 w 272"/>
                <a:gd name="T7" fmla="*/ 0 h 271"/>
                <a:gd name="T8" fmla="*/ 0 w 272"/>
                <a:gd name="T9" fmla="*/ 0 h 271"/>
                <a:gd name="T10" fmla="*/ 0 w 272"/>
                <a:gd name="T11" fmla="*/ 0 h 271"/>
                <a:gd name="T12" fmla="*/ 0 w 272"/>
                <a:gd name="T13" fmla="*/ 0 h 271"/>
                <a:gd name="T14" fmla="*/ 0 w 272"/>
                <a:gd name="T15" fmla="*/ 0 h 271"/>
                <a:gd name="T16" fmla="*/ 0 w 272"/>
                <a:gd name="T17" fmla="*/ 0 h 271"/>
                <a:gd name="T18" fmla="*/ 0 w 272"/>
                <a:gd name="T19" fmla="*/ 0 h 271"/>
                <a:gd name="T20" fmla="*/ 0 w 272"/>
                <a:gd name="T21" fmla="*/ 0 h 271"/>
                <a:gd name="T22" fmla="*/ 0 w 272"/>
                <a:gd name="T23" fmla="*/ 0 h 271"/>
                <a:gd name="T24" fmla="*/ 0 w 272"/>
                <a:gd name="T25" fmla="*/ 0 h 271"/>
                <a:gd name="T26" fmla="*/ 0 w 272"/>
                <a:gd name="T27" fmla="*/ 0 h 271"/>
                <a:gd name="T28" fmla="*/ 0 w 272"/>
                <a:gd name="T29" fmla="*/ 0 h 2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2" h="271">
                  <a:moveTo>
                    <a:pt x="54" y="247"/>
                  </a:moveTo>
                  <a:lnTo>
                    <a:pt x="247" y="59"/>
                  </a:lnTo>
                  <a:lnTo>
                    <a:pt x="248" y="52"/>
                  </a:lnTo>
                  <a:lnTo>
                    <a:pt x="272" y="271"/>
                  </a:lnTo>
                  <a:lnTo>
                    <a:pt x="248" y="52"/>
                  </a:lnTo>
                  <a:lnTo>
                    <a:pt x="248" y="50"/>
                  </a:lnTo>
                  <a:lnTo>
                    <a:pt x="234" y="38"/>
                  </a:lnTo>
                  <a:lnTo>
                    <a:pt x="232" y="38"/>
                  </a:lnTo>
                  <a:lnTo>
                    <a:pt x="50" y="210"/>
                  </a:lnTo>
                  <a:lnTo>
                    <a:pt x="39" y="234"/>
                  </a:lnTo>
                  <a:lnTo>
                    <a:pt x="0" y="0"/>
                  </a:lnTo>
                  <a:lnTo>
                    <a:pt x="39" y="234"/>
                  </a:lnTo>
                  <a:lnTo>
                    <a:pt x="39" y="235"/>
                  </a:lnTo>
                  <a:lnTo>
                    <a:pt x="53" y="247"/>
                  </a:lnTo>
                  <a:lnTo>
                    <a:pt x="54" y="247"/>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09" name="未知"/>
            <p:cNvSpPr>
              <a:spLocks/>
            </p:cNvSpPr>
            <p:nvPr/>
          </p:nvSpPr>
          <p:spPr bwMode="auto">
            <a:xfrm>
              <a:off x="789" y="1213"/>
              <a:ext cx="101" cy="100"/>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6" y="212"/>
                  </a:moveTo>
                  <a:lnTo>
                    <a:pt x="203" y="42"/>
                  </a:lnTo>
                  <a:lnTo>
                    <a:pt x="213" y="25"/>
                  </a:lnTo>
                  <a:lnTo>
                    <a:pt x="252" y="252"/>
                  </a:lnTo>
                  <a:lnTo>
                    <a:pt x="213" y="25"/>
                  </a:lnTo>
                  <a:lnTo>
                    <a:pt x="25" y="213"/>
                  </a:lnTo>
                  <a:lnTo>
                    <a:pt x="0" y="0"/>
                  </a:lnTo>
                  <a:lnTo>
                    <a:pt x="25" y="213"/>
                  </a:lnTo>
                  <a:lnTo>
                    <a:pt x="26" y="212"/>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0" name="未知"/>
            <p:cNvSpPr>
              <a:spLocks/>
            </p:cNvSpPr>
            <p:nvPr/>
          </p:nvSpPr>
          <p:spPr bwMode="auto">
            <a:xfrm>
              <a:off x="791" y="1214"/>
              <a:ext cx="84" cy="84"/>
            </a:xfrm>
            <a:custGeom>
              <a:avLst/>
              <a:gdLst>
                <a:gd name="T0" fmla="*/ 0 w 209"/>
                <a:gd name="T1" fmla="*/ 0 h 209"/>
                <a:gd name="T2" fmla="*/ 0 w 209"/>
                <a:gd name="T3" fmla="*/ 0 h 209"/>
                <a:gd name="T4" fmla="*/ 0 w 209"/>
                <a:gd name="T5" fmla="*/ 0 h 209"/>
                <a:gd name="T6" fmla="*/ 0 w 209"/>
                <a:gd name="T7" fmla="*/ 0 h 209"/>
                <a:gd name="T8" fmla="*/ 0 w 209"/>
                <a:gd name="T9" fmla="*/ 0 h 209"/>
                <a:gd name="T10" fmla="*/ 0 w 209"/>
                <a:gd name="T11" fmla="*/ 0 h 209"/>
                <a:gd name="T12" fmla="*/ 0 w 209"/>
                <a:gd name="T13" fmla="*/ 0 h 209"/>
                <a:gd name="T14" fmla="*/ 0 w 209"/>
                <a:gd name="T15" fmla="*/ 0 h 209"/>
                <a:gd name="T16" fmla="*/ 0 w 209"/>
                <a:gd name="T17" fmla="*/ 0 h 209"/>
                <a:gd name="T18" fmla="*/ 0 w 209"/>
                <a:gd name="T19" fmla="*/ 0 h 209"/>
                <a:gd name="T20" fmla="*/ 0 w 209"/>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9" h="209">
                  <a:moveTo>
                    <a:pt x="198" y="38"/>
                  </a:moveTo>
                  <a:lnTo>
                    <a:pt x="209" y="14"/>
                  </a:lnTo>
                  <a:lnTo>
                    <a:pt x="209" y="12"/>
                  </a:lnTo>
                  <a:lnTo>
                    <a:pt x="195" y="0"/>
                  </a:lnTo>
                  <a:lnTo>
                    <a:pt x="193" y="0"/>
                  </a:lnTo>
                  <a:lnTo>
                    <a:pt x="11" y="172"/>
                  </a:lnTo>
                  <a:lnTo>
                    <a:pt x="0" y="196"/>
                  </a:lnTo>
                  <a:lnTo>
                    <a:pt x="0" y="197"/>
                  </a:lnTo>
                  <a:lnTo>
                    <a:pt x="14" y="209"/>
                  </a:lnTo>
                  <a:lnTo>
                    <a:pt x="15" y="209"/>
                  </a:lnTo>
                  <a:lnTo>
                    <a:pt x="198"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1" name="未知"/>
            <p:cNvSpPr>
              <a:spLocks/>
            </p:cNvSpPr>
            <p:nvPr/>
          </p:nvSpPr>
          <p:spPr bwMode="auto">
            <a:xfrm>
              <a:off x="806" y="118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2" name="未知"/>
            <p:cNvSpPr>
              <a:spLocks/>
            </p:cNvSpPr>
            <p:nvPr/>
          </p:nvSpPr>
          <p:spPr bwMode="auto">
            <a:xfrm>
              <a:off x="806" y="1185"/>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3" name="Rectangle 523"/>
            <p:cNvSpPr>
              <a:spLocks noChangeArrowheads="1"/>
            </p:cNvSpPr>
            <p:nvPr/>
          </p:nvSpPr>
          <p:spPr bwMode="auto">
            <a:xfrm>
              <a:off x="798" y="117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4" name="Rectangle 524"/>
            <p:cNvSpPr>
              <a:spLocks/>
            </p:cNvSpPr>
            <p:nvPr/>
          </p:nvSpPr>
          <p:spPr bwMode="auto">
            <a:xfrm>
              <a:off x="798" y="1176"/>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5" name="未知"/>
            <p:cNvSpPr>
              <a:spLocks/>
            </p:cNvSpPr>
            <p:nvPr/>
          </p:nvSpPr>
          <p:spPr bwMode="auto">
            <a:xfrm>
              <a:off x="806" y="115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38"/>
                  </a:moveTo>
                  <a:lnTo>
                    <a:pt x="39" y="46"/>
                  </a:lnTo>
                  <a:lnTo>
                    <a:pt x="0" y="8"/>
                  </a:lnTo>
                  <a:lnTo>
                    <a:pt x="8" y="0"/>
                  </a:lnTo>
                  <a:lnTo>
                    <a:pt x="47"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16" name="未知"/>
            <p:cNvSpPr>
              <a:spLocks/>
            </p:cNvSpPr>
            <p:nvPr/>
          </p:nvSpPr>
          <p:spPr bwMode="auto">
            <a:xfrm>
              <a:off x="806" y="1155"/>
              <a:ext cx="19"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39" y="46"/>
                  </a:moveTo>
                  <a:lnTo>
                    <a:pt x="0" y="8"/>
                  </a:lnTo>
                  <a:lnTo>
                    <a:pt x="8" y="0"/>
                  </a:lnTo>
                  <a:lnTo>
                    <a:pt x="47" y="38"/>
                  </a:lnTo>
                  <a:lnTo>
                    <a:pt x="39" y="4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17" name="Rectangle 527"/>
            <p:cNvSpPr>
              <a:spLocks noChangeArrowheads="1"/>
            </p:cNvSpPr>
            <p:nvPr/>
          </p:nvSpPr>
          <p:spPr bwMode="auto">
            <a:xfrm>
              <a:off x="828" y="1147"/>
              <a:ext cx="6" cy="21"/>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8" name="Rectangle 528"/>
            <p:cNvSpPr>
              <a:spLocks/>
            </p:cNvSpPr>
            <p:nvPr/>
          </p:nvSpPr>
          <p:spPr bwMode="auto">
            <a:xfrm>
              <a:off x="828" y="1147"/>
              <a:ext cx="6" cy="21"/>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19" name="Rectangle 529"/>
            <p:cNvSpPr>
              <a:spLocks noChangeArrowheads="1"/>
            </p:cNvSpPr>
            <p:nvPr/>
          </p:nvSpPr>
          <p:spPr bwMode="auto">
            <a:xfrm>
              <a:off x="841" y="1176"/>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0" name="Rectangle 530"/>
            <p:cNvSpPr>
              <a:spLocks/>
            </p:cNvSpPr>
            <p:nvPr/>
          </p:nvSpPr>
          <p:spPr bwMode="auto">
            <a:xfrm>
              <a:off x="841" y="1176"/>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1" name="未知"/>
            <p:cNvSpPr>
              <a:spLocks/>
            </p:cNvSpPr>
            <p:nvPr/>
          </p:nvSpPr>
          <p:spPr bwMode="auto">
            <a:xfrm>
              <a:off x="837" y="118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2" name="未知"/>
            <p:cNvSpPr>
              <a:spLocks/>
            </p:cNvSpPr>
            <p:nvPr/>
          </p:nvSpPr>
          <p:spPr bwMode="auto">
            <a:xfrm>
              <a:off x="837" y="1185"/>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3" name="Rectangle 533"/>
            <p:cNvSpPr>
              <a:spLocks noChangeArrowheads="1"/>
            </p:cNvSpPr>
            <p:nvPr/>
          </p:nvSpPr>
          <p:spPr bwMode="auto">
            <a:xfrm>
              <a:off x="828" y="1189"/>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4" name="Rectangle 534"/>
            <p:cNvSpPr>
              <a:spLocks/>
            </p:cNvSpPr>
            <p:nvPr/>
          </p:nvSpPr>
          <p:spPr bwMode="auto">
            <a:xfrm>
              <a:off x="828" y="1189"/>
              <a:ext cx="6" cy="23"/>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25" name="未知"/>
            <p:cNvSpPr>
              <a:spLocks/>
            </p:cNvSpPr>
            <p:nvPr/>
          </p:nvSpPr>
          <p:spPr bwMode="auto">
            <a:xfrm>
              <a:off x="837" y="115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47" y="8"/>
                  </a:moveTo>
                  <a:lnTo>
                    <a:pt x="9" y="46"/>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6" name="未知"/>
            <p:cNvSpPr>
              <a:spLocks/>
            </p:cNvSpPr>
            <p:nvPr/>
          </p:nvSpPr>
          <p:spPr bwMode="auto">
            <a:xfrm>
              <a:off x="837" y="1155"/>
              <a:ext cx="18" cy="18"/>
            </a:xfrm>
            <a:custGeom>
              <a:avLst/>
              <a:gdLst>
                <a:gd name="T0" fmla="*/ 0 w 47"/>
                <a:gd name="T1" fmla="*/ 0 h 46"/>
                <a:gd name="T2" fmla="*/ 0 w 47"/>
                <a:gd name="T3" fmla="*/ 0 h 46"/>
                <a:gd name="T4" fmla="*/ 0 w 47"/>
                <a:gd name="T5" fmla="*/ 0 h 46"/>
                <a:gd name="T6" fmla="*/ 0 w 47"/>
                <a:gd name="T7" fmla="*/ 0 h 46"/>
                <a:gd name="T8" fmla="*/ 0 w 47"/>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6">
                  <a:moveTo>
                    <a:pt x="0" y="38"/>
                  </a:moveTo>
                  <a:lnTo>
                    <a:pt x="39" y="0"/>
                  </a:lnTo>
                  <a:lnTo>
                    <a:pt x="47" y="8"/>
                  </a:lnTo>
                  <a:lnTo>
                    <a:pt x="9" y="46"/>
                  </a:lnTo>
                  <a:lnTo>
                    <a:pt x="0"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7" name="未知"/>
            <p:cNvSpPr>
              <a:spLocks/>
            </p:cNvSpPr>
            <p:nvPr/>
          </p:nvSpPr>
          <p:spPr bwMode="auto">
            <a:xfrm>
              <a:off x="810" y="1208"/>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w 104"/>
                <a:gd name="T59" fmla="*/ 0 h 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04" h="17">
                  <a:moveTo>
                    <a:pt x="52" y="17"/>
                  </a:moveTo>
                  <a:lnTo>
                    <a:pt x="48" y="17"/>
                  </a:lnTo>
                  <a:lnTo>
                    <a:pt x="45" y="17"/>
                  </a:lnTo>
                  <a:lnTo>
                    <a:pt x="41" y="16"/>
                  </a:lnTo>
                  <a:lnTo>
                    <a:pt x="38" y="16"/>
                  </a:lnTo>
                  <a:lnTo>
                    <a:pt x="35" y="15"/>
                  </a:lnTo>
                  <a:lnTo>
                    <a:pt x="21" y="12"/>
                  </a:lnTo>
                  <a:lnTo>
                    <a:pt x="18" y="10"/>
                  </a:lnTo>
                  <a:lnTo>
                    <a:pt x="15" y="9"/>
                  </a:lnTo>
                  <a:lnTo>
                    <a:pt x="12" y="7"/>
                  </a:lnTo>
                  <a:lnTo>
                    <a:pt x="9" y="6"/>
                  </a:lnTo>
                  <a:lnTo>
                    <a:pt x="6" y="4"/>
                  </a:lnTo>
                  <a:lnTo>
                    <a:pt x="3" y="2"/>
                  </a:lnTo>
                  <a:lnTo>
                    <a:pt x="0" y="0"/>
                  </a:lnTo>
                  <a:lnTo>
                    <a:pt x="104" y="0"/>
                  </a:lnTo>
                  <a:lnTo>
                    <a:pt x="101" y="2"/>
                  </a:lnTo>
                  <a:lnTo>
                    <a:pt x="98" y="4"/>
                  </a:lnTo>
                  <a:lnTo>
                    <a:pt x="95" y="6"/>
                  </a:lnTo>
                  <a:lnTo>
                    <a:pt x="92" y="7"/>
                  </a:lnTo>
                  <a:lnTo>
                    <a:pt x="89" y="9"/>
                  </a:lnTo>
                  <a:lnTo>
                    <a:pt x="86" y="10"/>
                  </a:lnTo>
                  <a:lnTo>
                    <a:pt x="83" y="12"/>
                  </a:lnTo>
                  <a:lnTo>
                    <a:pt x="79" y="13"/>
                  </a:lnTo>
                  <a:lnTo>
                    <a:pt x="66" y="16"/>
                  </a:lnTo>
                  <a:lnTo>
                    <a:pt x="62" y="16"/>
                  </a:lnTo>
                  <a:lnTo>
                    <a:pt x="59" y="17"/>
                  </a:lnTo>
                  <a:lnTo>
                    <a:pt x="55"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8" name="未知"/>
            <p:cNvSpPr>
              <a:spLocks/>
            </p:cNvSpPr>
            <p:nvPr/>
          </p:nvSpPr>
          <p:spPr bwMode="auto">
            <a:xfrm>
              <a:off x="795" y="1151"/>
              <a:ext cx="36"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9" h="143">
                  <a:moveTo>
                    <a:pt x="37" y="143"/>
                  </a:moveTo>
                  <a:lnTo>
                    <a:pt x="36" y="143"/>
                  </a:lnTo>
                  <a:lnTo>
                    <a:pt x="36" y="142"/>
                  </a:lnTo>
                  <a:lnTo>
                    <a:pt x="35" y="142"/>
                  </a:lnTo>
                  <a:lnTo>
                    <a:pt x="34" y="141"/>
                  </a:lnTo>
                  <a:lnTo>
                    <a:pt x="33" y="140"/>
                  </a:lnTo>
                  <a:lnTo>
                    <a:pt x="32" y="140"/>
                  </a:lnTo>
                  <a:lnTo>
                    <a:pt x="31" y="139"/>
                  </a:lnTo>
                  <a:lnTo>
                    <a:pt x="30" y="138"/>
                  </a:lnTo>
                  <a:lnTo>
                    <a:pt x="29" y="136"/>
                  </a:lnTo>
                  <a:lnTo>
                    <a:pt x="27" y="135"/>
                  </a:lnTo>
                  <a:lnTo>
                    <a:pt x="26" y="134"/>
                  </a:lnTo>
                  <a:lnTo>
                    <a:pt x="25" y="133"/>
                  </a:lnTo>
                  <a:lnTo>
                    <a:pt x="24" y="131"/>
                  </a:lnTo>
                  <a:lnTo>
                    <a:pt x="23" y="131"/>
                  </a:lnTo>
                  <a:lnTo>
                    <a:pt x="22" y="129"/>
                  </a:lnTo>
                  <a:lnTo>
                    <a:pt x="21" y="129"/>
                  </a:lnTo>
                  <a:lnTo>
                    <a:pt x="20" y="128"/>
                  </a:lnTo>
                  <a:lnTo>
                    <a:pt x="19" y="126"/>
                  </a:lnTo>
                  <a:lnTo>
                    <a:pt x="18" y="124"/>
                  </a:lnTo>
                  <a:lnTo>
                    <a:pt x="17" y="123"/>
                  </a:lnTo>
                  <a:lnTo>
                    <a:pt x="16" y="122"/>
                  </a:lnTo>
                  <a:lnTo>
                    <a:pt x="15" y="121"/>
                  </a:lnTo>
                  <a:lnTo>
                    <a:pt x="13" y="118"/>
                  </a:lnTo>
                  <a:lnTo>
                    <a:pt x="11" y="115"/>
                  </a:lnTo>
                  <a:lnTo>
                    <a:pt x="4" y="98"/>
                  </a:lnTo>
                  <a:lnTo>
                    <a:pt x="4" y="96"/>
                  </a:lnTo>
                  <a:lnTo>
                    <a:pt x="3" y="93"/>
                  </a:lnTo>
                  <a:lnTo>
                    <a:pt x="3" y="92"/>
                  </a:lnTo>
                  <a:lnTo>
                    <a:pt x="2" y="89"/>
                  </a:lnTo>
                  <a:lnTo>
                    <a:pt x="2" y="88"/>
                  </a:lnTo>
                  <a:lnTo>
                    <a:pt x="1" y="85"/>
                  </a:lnTo>
                  <a:lnTo>
                    <a:pt x="1" y="82"/>
                  </a:lnTo>
                  <a:lnTo>
                    <a:pt x="1" y="78"/>
                  </a:lnTo>
                  <a:lnTo>
                    <a:pt x="0" y="77"/>
                  </a:lnTo>
                  <a:lnTo>
                    <a:pt x="0" y="75"/>
                  </a:lnTo>
                  <a:lnTo>
                    <a:pt x="0" y="71"/>
                  </a:lnTo>
                  <a:lnTo>
                    <a:pt x="0" y="68"/>
                  </a:lnTo>
                  <a:lnTo>
                    <a:pt x="0" y="66"/>
                  </a:lnTo>
                  <a:lnTo>
                    <a:pt x="1" y="64"/>
                  </a:lnTo>
                  <a:lnTo>
                    <a:pt x="1" y="61"/>
                  </a:lnTo>
                  <a:lnTo>
                    <a:pt x="1" y="60"/>
                  </a:lnTo>
                  <a:lnTo>
                    <a:pt x="1" y="57"/>
                  </a:lnTo>
                  <a:lnTo>
                    <a:pt x="2" y="55"/>
                  </a:lnTo>
                  <a:lnTo>
                    <a:pt x="2" y="54"/>
                  </a:lnTo>
                  <a:lnTo>
                    <a:pt x="6" y="39"/>
                  </a:lnTo>
                  <a:lnTo>
                    <a:pt x="7" y="37"/>
                  </a:lnTo>
                  <a:lnTo>
                    <a:pt x="8" y="34"/>
                  </a:lnTo>
                  <a:lnTo>
                    <a:pt x="10" y="31"/>
                  </a:lnTo>
                  <a:lnTo>
                    <a:pt x="11" y="30"/>
                  </a:lnTo>
                  <a:lnTo>
                    <a:pt x="11" y="28"/>
                  </a:lnTo>
                  <a:lnTo>
                    <a:pt x="13" y="25"/>
                  </a:lnTo>
                  <a:lnTo>
                    <a:pt x="15" y="22"/>
                  </a:lnTo>
                  <a:lnTo>
                    <a:pt x="16" y="21"/>
                  </a:lnTo>
                  <a:lnTo>
                    <a:pt x="20" y="15"/>
                  </a:lnTo>
                  <a:lnTo>
                    <a:pt x="21" y="14"/>
                  </a:lnTo>
                  <a:lnTo>
                    <a:pt x="22" y="13"/>
                  </a:lnTo>
                  <a:lnTo>
                    <a:pt x="23" y="12"/>
                  </a:lnTo>
                  <a:lnTo>
                    <a:pt x="24" y="11"/>
                  </a:lnTo>
                  <a:lnTo>
                    <a:pt x="25" y="10"/>
                  </a:lnTo>
                  <a:lnTo>
                    <a:pt x="26" y="9"/>
                  </a:lnTo>
                  <a:lnTo>
                    <a:pt x="27" y="7"/>
                  </a:lnTo>
                  <a:lnTo>
                    <a:pt x="29" y="6"/>
                  </a:lnTo>
                  <a:lnTo>
                    <a:pt x="30" y="5"/>
                  </a:lnTo>
                  <a:lnTo>
                    <a:pt x="31" y="4"/>
                  </a:lnTo>
                  <a:lnTo>
                    <a:pt x="32" y="3"/>
                  </a:lnTo>
                  <a:lnTo>
                    <a:pt x="33" y="2"/>
                  </a:lnTo>
                  <a:lnTo>
                    <a:pt x="34" y="2"/>
                  </a:lnTo>
                  <a:lnTo>
                    <a:pt x="35" y="1"/>
                  </a:lnTo>
                  <a:lnTo>
                    <a:pt x="36" y="1"/>
                  </a:lnTo>
                  <a:lnTo>
                    <a:pt x="36" y="0"/>
                  </a:lnTo>
                  <a:lnTo>
                    <a:pt x="37" y="0"/>
                  </a:lnTo>
                  <a:lnTo>
                    <a:pt x="89" y="0"/>
                  </a:lnTo>
                  <a:lnTo>
                    <a:pt x="86" y="0"/>
                  </a:lnTo>
                  <a:lnTo>
                    <a:pt x="83" y="0"/>
                  </a:lnTo>
                  <a:lnTo>
                    <a:pt x="80" y="0"/>
                  </a:lnTo>
                  <a:lnTo>
                    <a:pt x="78" y="1"/>
                  </a:lnTo>
                  <a:lnTo>
                    <a:pt x="75" y="1"/>
                  </a:lnTo>
                  <a:lnTo>
                    <a:pt x="72" y="2"/>
                  </a:lnTo>
                  <a:lnTo>
                    <a:pt x="50" y="11"/>
                  </a:lnTo>
                  <a:lnTo>
                    <a:pt x="49" y="12"/>
                  </a:lnTo>
                  <a:lnTo>
                    <a:pt x="47" y="13"/>
                  </a:lnTo>
                  <a:lnTo>
                    <a:pt x="46" y="14"/>
                  </a:lnTo>
                  <a:lnTo>
                    <a:pt x="45" y="15"/>
                  </a:lnTo>
                  <a:lnTo>
                    <a:pt x="43" y="17"/>
                  </a:lnTo>
                  <a:lnTo>
                    <a:pt x="42" y="17"/>
                  </a:lnTo>
                  <a:lnTo>
                    <a:pt x="40" y="19"/>
                  </a:lnTo>
                  <a:lnTo>
                    <a:pt x="38" y="21"/>
                  </a:lnTo>
                  <a:lnTo>
                    <a:pt x="37" y="22"/>
                  </a:lnTo>
                  <a:lnTo>
                    <a:pt x="34" y="25"/>
                  </a:lnTo>
                  <a:lnTo>
                    <a:pt x="32" y="28"/>
                  </a:lnTo>
                  <a:lnTo>
                    <a:pt x="31" y="30"/>
                  </a:lnTo>
                  <a:lnTo>
                    <a:pt x="23" y="44"/>
                  </a:lnTo>
                  <a:lnTo>
                    <a:pt x="22" y="47"/>
                  </a:lnTo>
                  <a:lnTo>
                    <a:pt x="21" y="50"/>
                  </a:lnTo>
                  <a:lnTo>
                    <a:pt x="20" y="51"/>
                  </a:lnTo>
                  <a:lnTo>
                    <a:pt x="19" y="54"/>
                  </a:lnTo>
                  <a:lnTo>
                    <a:pt x="19" y="55"/>
                  </a:lnTo>
                  <a:lnTo>
                    <a:pt x="19" y="57"/>
                  </a:lnTo>
                  <a:lnTo>
                    <a:pt x="17" y="71"/>
                  </a:lnTo>
                  <a:lnTo>
                    <a:pt x="17" y="75"/>
                  </a:lnTo>
                  <a:lnTo>
                    <a:pt x="17" y="77"/>
                  </a:lnTo>
                  <a:lnTo>
                    <a:pt x="18" y="78"/>
                  </a:lnTo>
                  <a:lnTo>
                    <a:pt x="18" y="82"/>
                  </a:lnTo>
                  <a:lnTo>
                    <a:pt x="19" y="85"/>
                  </a:lnTo>
                  <a:lnTo>
                    <a:pt x="19" y="88"/>
                  </a:lnTo>
                  <a:lnTo>
                    <a:pt x="19" y="89"/>
                  </a:lnTo>
                  <a:lnTo>
                    <a:pt x="20" y="92"/>
                  </a:lnTo>
                  <a:lnTo>
                    <a:pt x="21" y="93"/>
                  </a:lnTo>
                  <a:lnTo>
                    <a:pt x="22" y="96"/>
                  </a:lnTo>
                  <a:lnTo>
                    <a:pt x="23" y="98"/>
                  </a:lnTo>
                  <a:lnTo>
                    <a:pt x="23" y="99"/>
                  </a:lnTo>
                  <a:lnTo>
                    <a:pt x="24" y="102"/>
                  </a:lnTo>
                  <a:lnTo>
                    <a:pt x="25" y="103"/>
                  </a:lnTo>
                  <a:lnTo>
                    <a:pt x="26" y="105"/>
                  </a:lnTo>
                  <a:lnTo>
                    <a:pt x="28" y="108"/>
                  </a:lnTo>
                  <a:lnTo>
                    <a:pt x="30" y="112"/>
                  </a:lnTo>
                  <a:lnTo>
                    <a:pt x="31" y="113"/>
                  </a:lnTo>
                  <a:lnTo>
                    <a:pt x="32" y="115"/>
                  </a:lnTo>
                  <a:lnTo>
                    <a:pt x="34" y="118"/>
                  </a:lnTo>
                  <a:lnTo>
                    <a:pt x="37" y="121"/>
                  </a:lnTo>
                  <a:lnTo>
                    <a:pt x="38" y="122"/>
                  </a:lnTo>
                  <a:lnTo>
                    <a:pt x="40" y="123"/>
                  </a:lnTo>
                  <a:lnTo>
                    <a:pt x="40" y="124"/>
                  </a:lnTo>
                  <a:lnTo>
                    <a:pt x="42" y="126"/>
                  </a:lnTo>
                  <a:lnTo>
                    <a:pt x="43" y="126"/>
                  </a:lnTo>
                  <a:lnTo>
                    <a:pt x="45" y="128"/>
                  </a:lnTo>
                  <a:lnTo>
                    <a:pt x="46" y="129"/>
                  </a:lnTo>
                  <a:lnTo>
                    <a:pt x="47" y="129"/>
                  </a:lnTo>
                  <a:lnTo>
                    <a:pt x="49" y="131"/>
                  </a:lnTo>
                  <a:lnTo>
                    <a:pt x="50" y="131"/>
                  </a:lnTo>
                  <a:lnTo>
                    <a:pt x="52" y="133"/>
                  </a:lnTo>
                  <a:lnTo>
                    <a:pt x="65" y="139"/>
                  </a:lnTo>
                  <a:lnTo>
                    <a:pt x="67" y="140"/>
                  </a:lnTo>
                  <a:lnTo>
                    <a:pt x="69" y="140"/>
                  </a:lnTo>
                  <a:lnTo>
                    <a:pt x="72" y="141"/>
                  </a:lnTo>
                  <a:lnTo>
                    <a:pt x="75" y="142"/>
                  </a:lnTo>
                  <a:lnTo>
                    <a:pt x="78" y="142"/>
                  </a:lnTo>
                  <a:lnTo>
                    <a:pt x="80" y="143"/>
                  </a:lnTo>
                  <a:lnTo>
                    <a:pt x="83" y="143"/>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9" name="未知"/>
            <p:cNvSpPr>
              <a:spLocks/>
            </p:cNvSpPr>
            <p:nvPr/>
          </p:nvSpPr>
          <p:spPr bwMode="auto">
            <a:xfrm>
              <a:off x="831" y="1151"/>
              <a:ext cx="35" cy="57"/>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9" h="143">
                  <a:moveTo>
                    <a:pt x="0" y="143"/>
                  </a:moveTo>
                  <a:lnTo>
                    <a:pt x="30" y="136"/>
                  </a:lnTo>
                  <a:lnTo>
                    <a:pt x="32" y="135"/>
                  </a:lnTo>
                  <a:lnTo>
                    <a:pt x="35" y="134"/>
                  </a:lnTo>
                  <a:lnTo>
                    <a:pt x="50" y="123"/>
                  </a:lnTo>
                  <a:lnTo>
                    <a:pt x="51" y="122"/>
                  </a:lnTo>
                  <a:lnTo>
                    <a:pt x="63" y="105"/>
                  </a:lnTo>
                  <a:lnTo>
                    <a:pt x="64" y="104"/>
                  </a:lnTo>
                  <a:lnTo>
                    <a:pt x="70" y="85"/>
                  </a:lnTo>
                  <a:lnTo>
                    <a:pt x="71" y="83"/>
                  </a:lnTo>
                  <a:lnTo>
                    <a:pt x="71" y="80"/>
                  </a:lnTo>
                  <a:lnTo>
                    <a:pt x="71" y="78"/>
                  </a:lnTo>
                  <a:lnTo>
                    <a:pt x="71" y="77"/>
                  </a:lnTo>
                  <a:lnTo>
                    <a:pt x="72" y="74"/>
                  </a:lnTo>
                  <a:lnTo>
                    <a:pt x="72" y="71"/>
                  </a:lnTo>
                  <a:lnTo>
                    <a:pt x="66" y="44"/>
                  </a:lnTo>
                  <a:lnTo>
                    <a:pt x="50" y="20"/>
                  </a:lnTo>
                  <a:lnTo>
                    <a:pt x="49" y="19"/>
                  </a:lnTo>
                  <a:lnTo>
                    <a:pt x="46" y="17"/>
                  </a:lnTo>
                  <a:lnTo>
                    <a:pt x="44" y="15"/>
                  </a:lnTo>
                  <a:lnTo>
                    <a:pt x="43" y="14"/>
                  </a:lnTo>
                  <a:lnTo>
                    <a:pt x="42" y="13"/>
                  </a:lnTo>
                  <a:lnTo>
                    <a:pt x="40" y="12"/>
                  </a:lnTo>
                  <a:lnTo>
                    <a:pt x="37" y="10"/>
                  </a:lnTo>
                  <a:lnTo>
                    <a:pt x="35" y="9"/>
                  </a:lnTo>
                  <a:lnTo>
                    <a:pt x="32" y="7"/>
                  </a:lnTo>
                  <a:lnTo>
                    <a:pt x="30" y="6"/>
                  </a:lnTo>
                  <a:lnTo>
                    <a:pt x="27" y="5"/>
                  </a:lnTo>
                  <a:lnTo>
                    <a:pt x="25" y="4"/>
                  </a:lnTo>
                  <a:lnTo>
                    <a:pt x="24" y="4"/>
                  </a:lnTo>
                  <a:lnTo>
                    <a:pt x="22" y="3"/>
                  </a:lnTo>
                  <a:lnTo>
                    <a:pt x="19" y="2"/>
                  </a:lnTo>
                  <a:lnTo>
                    <a:pt x="17" y="2"/>
                  </a:lnTo>
                  <a:lnTo>
                    <a:pt x="14" y="1"/>
                  </a:lnTo>
                  <a:lnTo>
                    <a:pt x="0" y="0"/>
                  </a:lnTo>
                  <a:lnTo>
                    <a:pt x="52" y="0"/>
                  </a:lnTo>
                  <a:lnTo>
                    <a:pt x="53" y="0"/>
                  </a:lnTo>
                  <a:lnTo>
                    <a:pt x="53" y="1"/>
                  </a:lnTo>
                  <a:lnTo>
                    <a:pt x="54" y="1"/>
                  </a:lnTo>
                  <a:lnTo>
                    <a:pt x="55" y="2"/>
                  </a:lnTo>
                  <a:lnTo>
                    <a:pt x="56" y="2"/>
                  </a:lnTo>
                  <a:lnTo>
                    <a:pt x="57" y="3"/>
                  </a:lnTo>
                  <a:lnTo>
                    <a:pt x="57" y="4"/>
                  </a:lnTo>
                  <a:lnTo>
                    <a:pt x="58" y="4"/>
                  </a:lnTo>
                  <a:lnTo>
                    <a:pt x="59" y="5"/>
                  </a:lnTo>
                  <a:lnTo>
                    <a:pt x="60" y="6"/>
                  </a:lnTo>
                  <a:lnTo>
                    <a:pt x="61" y="7"/>
                  </a:lnTo>
                  <a:lnTo>
                    <a:pt x="63" y="9"/>
                  </a:lnTo>
                  <a:lnTo>
                    <a:pt x="64" y="10"/>
                  </a:lnTo>
                  <a:lnTo>
                    <a:pt x="65" y="12"/>
                  </a:lnTo>
                  <a:lnTo>
                    <a:pt x="67" y="13"/>
                  </a:lnTo>
                  <a:lnTo>
                    <a:pt x="68" y="14"/>
                  </a:lnTo>
                  <a:lnTo>
                    <a:pt x="68" y="15"/>
                  </a:lnTo>
                  <a:lnTo>
                    <a:pt x="70" y="17"/>
                  </a:lnTo>
                  <a:lnTo>
                    <a:pt x="71" y="19"/>
                  </a:lnTo>
                  <a:lnTo>
                    <a:pt x="72" y="20"/>
                  </a:lnTo>
                  <a:lnTo>
                    <a:pt x="73" y="21"/>
                  </a:lnTo>
                  <a:lnTo>
                    <a:pt x="74" y="23"/>
                  </a:lnTo>
                  <a:lnTo>
                    <a:pt x="75" y="25"/>
                  </a:lnTo>
                  <a:lnTo>
                    <a:pt x="76" y="25"/>
                  </a:lnTo>
                  <a:lnTo>
                    <a:pt x="77" y="27"/>
                  </a:lnTo>
                  <a:lnTo>
                    <a:pt x="78" y="29"/>
                  </a:lnTo>
                  <a:lnTo>
                    <a:pt x="79" y="32"/>
                  </a:lnTo>
                  <a:lnTo>
                    <a:pt x="80" y="34"/>
                  </a:lnTo>
                  <a:lnTo>
                    <a:pt x="81" y="36"/>
                  </a:lnTo>
                  <a:lnTo>
                    <a:pt x="82" y="38"/>
                  </a:lnTo>
                  <a:lnTo>
                    <a:pt x="82" y="39"/>
                  </a:lnTo>
                  <a:lnTo>
                    <a:pt x="83" y="41"/>
                  </a:lnTo>
                  <a:lnTo>
                    <a:pt x="84" y="44"/>
                  </a:lnTo>
                  <a:lnTo>
                    <a:pt x="85" y="46"/>
                  </a:lnTo>
                  <a:lnTo>
                    <a:pt x="86" y="49"/>
                  </a:lnTo>
                  <a:lnTo>
                    <a:pt x="86" y="51"/>
                  </a:lnTo>
                  <a:lnTo>
                    <a:pt x="86" y="52"/>
                  </a:lnTo>
                  <a:lnTo>
                    <a:pt x="87" y="54"/>
                  </a:lnTo>
                  <a:lnTo>
                    <a:pt x="87" y="57"/>
                  </a:lnTo>
                  <a:lnTo>
                    <a:pt x="88" y="58"/>
                  </a:lnTo>
                  <a:lnTo>
                    <a:pt x="88" y="60"/>
                  </a:lnTo>
                  <a:lnTo>
                    <a:pt x="88" y="63"/>
                  </a:lnTo>
                  <a:lnTo>
                    <a:pt x="88" y="65"/>
                  </a:lnTo>
                  <a:lnTo>
                    <a:pt x="88" y="66"/>
                  </a:lnTo>
                  <a:lnTo>
                    <a:pt x="88" y="68"/>
                  </a:lnTo>
                  <a:lnTo>
                    <a:pt x="89" y="71"/>
                  </a:lnTo>
                  <a:lnTo>
                    <a:pt x="88" y="74"/>
                  </a:lnTo>
                  <a:lnTo>
                    <a:pt x="88" y="77"/>
                  </a:lnTo>
                  <a:lnTo>
                    <a:pt x="88" y="78"/>
                  </a:lnTo>
                  <a:lnTo>
                    <a:pt x="88" y="80"/>
                  </a:lnTo>
                  <a:lnTo>
                    <a:pt x="88" y="83"/>
                  </a:lnTo>
                  <a:lnTo>
                    <a:pt x="88" y="85"/>
                  </a:lnTo>
                  <a:lnTo>
                    <a:pt x="85" y="96"/>
                  </a:lnTo>
                  <a:lnTo>
                    <a:pt x="84" y="98"/>
                  </a:lnTo>
                  <a:lnTo>
                    <a:pt x="84" y="99"/>
                  </a:lnTo>
                  <a:lnTo>
                    <a:pt x="83" y="101"/>
                  </a:lnTo>
                  <a:lnTo>
                    <a:pt x="82" y="104"/>
                  </a:lnTo>
                  <a:lnTo>
                    <a:pt x="82" y="105"/>
                  </a:lnTo>
                  <a:lnTo>
                    <a:pt x="81" y="106"/>
                  </a:lnTo>
                  <a:lnTo>
                    <a:pt x="80" y="109"/>
                  </a:lnTo>
                  <a:lnTo>
                    <a:pt x="79" y="111"/>
                  </a:lnTo>
                  <a:lnTo>
                    <a:pt x="78" y="113"/>
                  </a:lnTo>
                  <a:lnTo>
                    <a:pt x="77" y="116"/>
                  </a:lnTo>
                  <a:lnTo>
                    <a:pt x="76" y="117"/>
                  </a:lnTo>
                  <a:lnTo>
                    <a:pt x="75" y="118"/>
                  </a:lnTo>
                  <a:lnTo>
                    <a:pt x="74" y="120"/>
                  </a:lnTo>
                  <a:lnTo>
                    <a:pt x="73" y="122"/>
                  </a:lnTo>
                  <a:lnTo>
                    <a:pt x="72" y="123"/>
                  </a:lnTo>
                  <a:lnTo>
                    <a:pt x="71" y="124"/>
                  </a:lnTo>
                  <a:lnTo>
                    <a:pt x="70" y="126"/>
                  </a:lnTo>
                  <a:lnTo>
                    <a:pt x="68" y="128"/>
                  </a:lnTo>
                  <a:lnTo>
                    <a:pt x="68" y="129"/>
                  </a:lnTo>
                  <a:lnTo>
                    <a:pt x="67" y="129"/>
                  </a:lnTo>
                  <a:lnTo>
                    <a:pt x="65" y="131"/>
                  </a:lnTo>
                  <a:lnTo>
                    <a:pt x="64" y="133"/>
                  </a:lnTo>
                  <a:lnTo>
                    <a:pt x="63" y="134"/>
                  </a:lnTo>
                  <a:lnTo>
                    <a:pt x="61" y="135"/>
                  </a:lnTo>
                  <a:lnTo>
                    <a:pt x="60" y="136"/>
                  </a:lnTo>
                  <a:lnTo>
                    <a:pt x="59" y="138"/>
                  </a:lnTo>
                  <a:lnTo>
                    <a:pt x="58" y="139"/>
                  </a:lnTo>
                  <a:lnTo>
                    <a:pt x="57" y="139"/>
                  </a:lnTo>
                  <a:lnTo>
                    <a:pt x="57" y="140"/>
                  </a:lnTo>
                  <a:lnTo>
                    <a:pt x="56" y="140"/>
                  </a:lnTo>
                  <a:lnTo>
                    <a:pt x="55"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0" name="未知"/>
            <p:cNvSpPr>
              <a:spLocks/>
            </p:cNvSpPr>
            <p:nvPr/>
          </p:nvSpPr>
          <p:spPr bwMode="auto">
            <a:xfrm>
              <a:off x="810" y="1144"/>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0" y="17"/>
                  </a:moveTo>
                  <a:lnTo>
                    <a:pt x="0" y="16"/>
                  </a:lnTo>
                  <a:lnTo>
                    <a:pt x="3" y="14"/>
                  </a:lnTo>
                  <a:lnTo>
                    <a:pt x="6" y="13"/>
                  </a:lnTo>
                  <a:lnTo>
                    <a:pt x="9" y="11"/>
                  </a:lnTo>
                  <a:lnTo>
                    <a:pt x="12" y="9"/>
                  </a:lnTo>
                  <a:lnTo>
                    <a:pt x="15" y="8"/>
                  </a:lnTo>
                  <a:lnTo>
                    <a:pt x="18" y="6"/>
                  </a:lnTo>
                  <a:lnTo>
                    <a:pt x="21" y="5"/>
                  </a:lnTo>
                  <a:lnTo>
                    <a:pt x="24" y="4"/>
                  </a:lnTo>
                  <a:lnTo>
                    <a:pt x="28" y="3"/>
                  </a:lnTo>
                  <a:lnTo>
                    <a:pt x="31" y="2"/>
                  </a:lnTo>
                  <a:lnTo>
                    <a:pt x="34" y="1"/>
                  </a:lnTo>
                  <a:lnTo>
                    <a:pt x="38" y="1"/>
                  </a:lnTo>
                  <a:lnTo>
                    <a:pt x="41" y="0"/>
                  </a:lnTo>
                  <a:lnTo>
                    <a:pt x="45" y="0"/>
                  </a:lnTo>
                  <a:lnTo>
                    <a:pt x="48" y="0"/>
                  </a:lnTo>
                  <a:lnTo>
                    <a:pt x="52" y="0"/>
                  </a:lnTo>
                  <a:lnTo>
                    <a:pt x="55" y="0"/>
                  </a:lnTo>
                  <a:lnTo>
                    <a:pt x="59" y="0"/>
                  </a:lnTo>
                  <a:lnTo>
                    <a:pt x="62" y="0"/>
                  </a:lnTo>
                  <a:lnTo>
                    <a:pt x="66" y="1"/>
                  </a:lnTo>
                  <a:lnTo>
                    <a:pt x="69" y="1"/>
                  </a:lnTo>
                  <a:lnTo>
                    <a:pt x="86" y="6"/>
                  </a:lnTo>
                  <a:lnTo>
                    <a:pt x="89" y="8"/>
                  </a:lnTo>
                  <a:lnTo>
                    <a:pt x="92" y="9"/>
                  </a:lnTo>
                  <a:lnTo>
                    <a:pt x="104" y="16"/>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1" name="未知"/>
            <p:cNvSpPr>
              <a:spLocks/>
            </p:cNvSpPr>
            <p:nvPr/>
          </p:nvSpPr>
          <p:spPr bwMode="auto">
            <a:xfrm>
              <a:off x="802" y="1151"/>
              <a:ext cx="57" cy="57"/>
            </a:xfrm>
            <a:custGeom>
              <a:avLst/>
              <a:gdLst>
                <a:gd name="T0" fmla="*/ 0 w 144"/>
                <a:gd name="T1" fmla="*/ 0 h 143"/>
                <a:gd name="T2" fmla="*/ 0 w 144"/>
                <a:gd name="T3" fmla="*/ 0 h 143"/>
                <a:gd name="T4" fmla="*/ 0 w 144"/>
                <a:gd name="T5" fmla="*/ 0 h 143"/>
                <a:gd name="T6" fmla="*/ 0 w 144"/>
                <a:gd name="T7" fmla="*/ 0 h 143"/>
                <a:gd name="T8" fmla="*/ 0 w 144"/>
                <a:gd name="T9" fmla="*/ 0 h 143"/>
                <a:gd name="T10" fmla="*/ 0 w 144"/>
                <a:gd name="T11" fmla="*/ 0 h 143"/>
                <a:gd name="T12" fmla="*/ 0 w 144"/>
                <a:gd name="T13" fmla="*/ 0 h 143"/>
                <a:gd name="T14" fmla="*/ 0 w 144"/>
                <a:gd name="T15" fmla="*/ 0 h 143"/>
                <a:gd name="T16" fmla="*/ 0 w 144"/>
                <a:gd name="T17" fmla="*/ 0 h 143"/>
                <a:gd name="T18" fmla="*/ 0 w 144"/>
                <a:gd name="T19" fmla="*/ 0 h 143"/>
                <a:gd name="T20" fmla="*/ 0 w 144"/>
                <a:gd name="T21" fmla="*/ 0 h 143"/>
                <a:gd name="T22" fmla="*/ 0 w 144"/>
                <a:gd name="T23" fmla="*/ 0 h 143"/>
                <a:gd name="T24" fmla="*/ 0 w 144"/>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4" h="143">
                  <a:moveTo>
                    <a:pt x="21" y="21"/>
                  </a:moveTo>
                  <a:lnTo>
                    <a:pt x="72" y="0"/>
                  </a:lnTo>
                  <a:lnTo>
                    <a:pt x="75" y="0"/>
                  </a:lnTo>
                  <a:lnTo>
                    <a:pt x="128" y="27"/>
                  </a:lnTo>
                  <a:lnTo>
                    <a:pt x="144" y="71"/>
                  </a:lnTo>
                  <a:lnTo>
                    <a:pt x="144" y="74"/>
                  </a:lnTo>
                  <a:lnTo>
                    <a:pt x="116" y="128"/>
                  </a:lnTo>
                  <a:lnTo>
                    <a:pt x="72" y="143"/>
                  </a:lnTo>
                  <a:lnTo>
                    <a:pt x="69" y="143"/>
                  </a:lnTo>
                  <a:lnTo>
                    <a:pt x="14" y="113"/>
                  </a:lnTo>
                  <a:lnTo>
                    <a:pt x="0" y="71"/>
                  </a:lnTo>
                  <a:lnTo>
                    <a:pt x="0" y="66"/>
                  </a:lnTo>
                  <a:lnTo>
                    <a:pt x="21" y="2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未知"/>
            <p:cNvSpPr>
              <a:spLocks/>
            </p:cNvSpPr>
            <p:nvPr/>
          </p:nvSpPr>
          <p:spPr bwMode="auto">
            <a:xfrm>
              <a:off x="795" y="1144"/>
              <a:ext cx="71" cy="71"/>
            </a:xfrm>
            <a:custGeom>
              <a:avLst/>
              <a:gdLst>
                <a:gd name="T0" fmla="*/ 0 w 178"/>
                <a:gd name="T1" fmla="*/ 0 h 177"/>
                <a:gd name="T2" fmla="*/ 0 w 178"/>
                <a:gd name="T3" fmla="*/ 0 h 177"/>
                <a:gd name="T4" fmla="*/ 0 w 178"/>
                <a:gd name="T5" fmla="*/ 0 h 177"/>
                <a:gd name="T6" fmla="*/ 0 w 178"/>
                <a:gd name="T7" fmla="*/ 0 h 177"/>
                <a:gd name="T8" fmla="*/ 0 w 178"/>
                <a:gd name="T9" fmla="*/ 0 h 177"/>
                <a:gd name="T10" fmla="*/ 0 w 178"/>
                <a:gd name="T11" fmla="*/ 0 h 177"/>
                <a:gd name="T12" fmla="*/ 0 w 178"/>
                <a:gd name="T13" fmla="*/ 0 h 177"/>
                <a:gd name="T14" fmla="*/ 0 w 178"/>
                <a:gd name="T15" fmla="*/ 0 h 177"/>
                <a:gd name="T16" fmla="*/ 0 w 178"/>
                <a:gd name="T17" fmla="*/ 0 h 177"/>
                <a:gd name="T18" fmla="*/ 0 w 178"/>
                <a:gd name="T19" fmla="*/ 0 h 177"/>
                <a:gd name="T20" fmla="*/ 0 w 178"/>
                <a:gd name="T21" fmla="*/ 0 h 177"/>
                <a:gd name="T22" fmla="*/ 0 w 178"/>
                <a:gd name="T23" fmla="*/ 0 h 177"/>
                <a:gd name="T24" fmla="*/ 0 w 178"/>
                <a:gd name="T25" fmla="*/ 0 h 177"/>
                <a:gd name="T26" fmla="*/ 0 w 178"/>
                <a:gd name="T27" fmla="*/ 0 h 177"/>
                <a:gd name="T28" fmla="*/ 0 w 178"/>
                <a:gd name="T29" fmla="*/ 0 h 177"/>
                <a:gd name="T30" fmla="*/ 0 w 178"/>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8" h="177">
                  <a:moveTo>
                    <a:pt x="0" y="88"/>
                  </a:moveTo>
                  <a:lnTo>
                    <a:pt x="21" y="146"/>
                  </a:lnTo>
                  <a:lnTo>
                    <a:pt x="75" y="176"/>
                  </a:lnTo>
                  <a:lnTo>
                    <a:pt x="89" y="177"/>
                  </a:lnTo>
                  <a:lnTo>
                    <a:pt x="92" y="177"/>
                  </a:lnTo>
                  <a:lnTo>
                    <a:pt x="149" y="153"/>
                  </a:lnTo>
                  <a:lnTo>
                    <a:pt x="177" y="95"/>
                  </a:lnTo>
                  <a:lnTo>
                    <a:pt x="178" y="88"/>
                  </a:lnTo>
                  <a:lnTo>
                    <a:pt x="177" y="82"/>
                  </a:lnTo>
                  <a:lnTo>
                    <a:pt x="152" y="26"/>
                  </a:lnTo>
                  <a:lnTo>
                    <a:pt x="96" y="0"/>
                  </a:lnTo>
                  <a:lnTo>
                    <a:pt x="89" y="0"/>
                  </a:lnTo>
                  <a:lnTo>
                    <a:pt x="85" y="0"/>
                  </a:lnTo>
                  <a:lnTo>
                    <a:pt x="29" y="23"/>
                  </a:lnTo>
                  <a:lnTo>
                    <a:pt x="1" y="78"/>
                  </a:lnTo>
                  <a:lnTo>
                    <a:pt x="0" y="8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3" name="未知"/>
            <p:cNvSpPr>
              <a:spLocks/>
            </p:cNvSpPr>
            <p:nvPr/>
          </p:nvSpPr>
          <p:spPr bwMode="auto">
            <a:xfrm>
              <a:off x="821" y="1188"/>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1">
                  <a:moveTo>
                    <a:pt x="25" y="11"/>
                  </a:moveTo>
                  <a:lnTo>
                    <a:pt x="24" y="11"/>
                  </a:lnTo>
                  <a:lnTo>
                    <a:pt x="22" y="11"/>
                  </a:lnTo>
                  <a:lnTo>
                    <a:pt x="21" y="11"/>
                  </a:lnTo>
                  <a:lnTo>
                    <a:pt x="20" y="11"/>
                  </a:lnTo>
                  <a:lnTo>
                    <a:pt x="18" y="11"/>
                  </a:lnTo>
                  <a:lnTo>
                    <a:pt x="17" y="10"/>
                  </a:lnTo>
                  <a:lnTo>
                    <a:pt x="16" y="10"/>
                  </a:lnTo>
                  <a:lnTo>
                    <a:pt x="11" y="8"/>
                  </a:lnTo>
                  <a:lnTo>
                    <a:pt x="10" y="8"/>
                  </a:lnTo>
                  <a:lnTo>
                    <a:pt x="7" y="6"/>
                  </a:lnTo>
                  <a:lnTo>
                    <a:pt x="6" y="5"/>
                  </a:lnTo>
                  <a:lnTo>
                    <a:pt x="5" y="4"/>
                  </a:lnTo>
                  <a:lnTo>
                    <a:pt x="3" y="4"/>
                  </a:lnTo>
                  <a:lnTo>
                    <a:pt x="3" y="3"/>
                  </a:lnTo>
                  <a:lnTo>
                    <a:pt x="2" y="2"/>
                  </a:lnTo>
                  <a:lnTo>
                    <a:pt x="1" y="1"/>
                  </a:lnTo>
                  <a:lnTo>
                    <a:pt x="0" y="0"/>
                  </a:lnTo>
                  <a:lnTo>
                    <a:pt x="50" y="0"/>
                  </a:lnTo>
                  <a:lnTo>
                    <a:pt x="49" y="1"/>
                  </a:lnTo>
                  <a:lnTo>
                    <a:pt x="48" y="2"/>
                  </a:lnTo>
                  <a:lnTo>
                    <a:pt x="47" y="3"/>
                  </a:lnTo>
                  <a:lnTo>
                    <a:pt x="46" y="4"/>
                  </a:lnTo>
                  <a:lnTo>
                    <a:pt x="45" y="4"/>
                  </a:lnTo>
                  <a:lnTo>
                    <a:pt x="44" y="5"/>
                  </a:lnTo>
                  <a:lnTo>
                    <a:pt x="43" y="6"/>
                  </a:lnTo>
                  <a:lnTo>
                    <a:pt x="42" y="7"/>
                  </a:lnTo>
                  <a:lnTo>
                    <a:pt x="39" y="8"/>
                  </a:lnTo>
                  <a:lnTo>
                    <a:pt x="38" y="9"/>
                  </a:lnTo>
                  <a:lnTo>
                    <a:pt x="36" y="9"/>
                  </a:lnTo>
                  <a:lnTo>
                    <a:pt x="35" y="10"/>
                  </a:lnTo>
                  <a:lnTo>
                    <a:pt x="34" y="10"/>
                  </a:lnTo>
                  <a:lnTo>
                    <a:pt x="30" y="11"/>
                  </a:lnTo>
                  <a:lnTo>
                    <a:pt x="29" y="11"/>
                  </a:lnTo>
                  <a:lnTo>
                    <a:pt x="28" y="11"/>
                  </a:lnTo>
                  <a:lnTo>
                    <a:pt x="26"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4" name="未知"/>
            <p:cNvSpPr>
              <a:spLocks/>
            </p:cNvSpPr>
            <p:nvPr/>
          </p:nvSpPr>
          <p:spPr bwMode="auto">
            <a:xfrm>
              <a:off x="817" y="1171"/>
              <a:ext cx="14"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w 33"/>
                <a:gd name="T105" fmla="*/ 0 h 43"/>
                <a:gd name="T106" fmla="*/ 0 w 33"/>
                <a:gd name="T107" fmla="*/ 0 h 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 h="43">
                  <a:moveTo>
                    <a:pt x="8" y="43"/>
                  </a:moveTo>
                  <a:lnTo>
                    <a:pt x="8" y="43"/>
                  </a:lnTo>
                  <a:lnTo>
                    <a:pt x="8" y="42"/>
                  </a:lnTo>
                  <a:lnTo>
                    <a:pt x="7" y="42"/>
                  </a:lnTo>
                  <a:lnTo>
                    <a:pt x="7" y="41"/>
                  </a:lnTo>
                  <a:lnTo>
                    <a:pt x="6" y="41"/>
                  </a:lnTo>
                  <a:lnTo>
                    <a:pt x="6" y="40"/>
                  </a:lnTo>
                  <a:lnTo>
                    <a:pt x="5" y="40"/>
                  </a:lnTo>
                  <a:lnTo>
                    <a:pt x="5" y="39"/>
                  </a:lnTo>
                  <a:lnTo>
                    <a:pt x="4" y="38"/>
                  </a:lnTo>
                  <a:lnTo>
                    <a:pt x="3" y="35"/>
                  </a:lnTo>
                  <a:lnTo>
                    <a:pt x="1" y="31"/>
                  </a:lnTo>
                  <a:lnTo>
                    <a:pt x="1" y="30"/>
                  </a:lnTo>
                  <a:lnTo>
                    <a:pt x="1" y="29"/>
                  </a:lnTo>
                  <a:lnTo>
                    <a:pt x="1" y="28"/>
                  </a:lnTo>
                  <a:lnTo>
                    <a:pt x="0" y="27"/>
                  </a:lnTo>
                  <a:lnTo>
                    <a:pt x="0" y="26"/>
                  </a:lnTo>
                  <a:lnTo>
                    <a:pt x="0" y="25"/>
                  </a:lnTo>
                  <a:lnTo>
                    <a:pt x="0" y="21"/>
                  </a:lnTo>
                  <a:lnTo>
                    <a:pt x="0" y="20"/>
                  </a:lnTo>
                  <a:lnTo>
                    <a:pt x="0" y="19"/>
                  </a:lnTo>
                  <a:lnTo>
                    <a:pt x="0" y="18"/>
                  </a:lnTo>
                  <a:lnTo>
                    <a:pt x="0" y="17"/>
                  </a:lnTo>
                  <a:lnTo>
                    <a:pt x="0" y="16"/>
                  </a:lnTo>
                  <a:lnTo>
                    <a:pt x="1" y="15"/>
                  </a:lnTo>
                  <a:lnTo>
                    <a:pt x="1" y="14"/>
                  </a:lnTo>
                  <a:lnTo>
                    <a:pt x="1" y="13"/>
                  </a:lnTo>
                  <a:lnTo>
                    <a:pt x="1" y="12"/>
                  </a:lnTo>
                  <a:lnTo>
                    <a:pt x="1" y="11"/>
                  </a:lnTo>
                  <a:lnTo>
                    <a:pt x="2" y="10"/>
                  </a:lnTo>
                  <a:lnTo>
                    <a:pt x="2" y="9"/>
                  </a:lnTo>
                  <a:lnTo>
                    <a:pt x="3" y="7"/>
                  </a:lnTo>
                  <a:lnTo>
                    <a:pt x="3" y="6"/>
                  </a:lnTo>
                  <a:lnTo>
                    <a:pt x="4" y="6"/>
                  </a:lnTo>
                  <a:lnTo>
                    <a:pt x="4" y="5"/>
                  </a:lnTo>
                  <a:lnTo>
                    <a:pt x="5" y="4"/>
                  </a:lnTo>
                  <a:lnTo>
                    <a:pt x="5" y="3"/>
                  </a:lnTo>
                  <a:lnTo>
                    <a:pt x="6" y="3"/>
                  </a:lnTo>
                  <a:lnTo>
                    <a:pt x="6" y="2"/>
                  </a:lnTo>
                  <a:lnTo>
                    <a:pt x="7" y="1"/>
                  </a:lnTo>
                  <a:lnTo>
                    <a:pt x="7" y="0"/>
                  </a:lnTo>
                  <a:lnTo>
                    <a:pt x="8" y="0"/>
                  </a:lnTo>
                  <a:lnTo>
                    <a:pt x="33" y="0"/>
                  </a:lnTo>
                  <a:lnTo>
                    <a:pt x="32" y="0"/>
                  </a:lnTo>
                  <a:lnTo>
                    <a:pt x="31" y="0"/>
                  </a:lnTo>
                  <a:lnTo>
                    <a:pt x="26" y="1"/>
                  </a:lnTo>
                  <a:lnTo>
                    <a:pt x="20" y="4"/>
                  </a:lnTo>
                  <a:lnTo>
                    <a:pt x="19" y="5"/>
                  </a:lnTo>
                  <a:lnTo>
                    <a:pt x="18" y="5"/>
                  </a:lnTo>
                  <a:lnTo>
                    <a:pt x="18" y="6"/>
                  </a:lnTo>
                  <a:lnTo>
                    <a:pt x="17" y="6"/>
                  </a:lnTo>
                  <a:lnTo>
                    <a:pt x="16" y="7"/>
                  </a:lnTo>
                  <a:lnTo>
                    <a:pt x="15" y="9"/>
                  </a:lnTo>
                  <a:lnTo>
                    <a:pt x="13" y="12"/>
                  </a:lnTo>
                  <a:lnTo>
                    <a:pt x="13" y="13"/>
                  </a:lnTo>
                  <a:lnTo>
                    <a:pt x="13" y="14"/>
                  </a:lnTo>
                  <a:lnTo>
                    <a:pt x="12" y="15"/>
                  </a:lnTo>
                  <a:lnTo>
                    <a:pt x="12" y="16"/>
                  </a:lnTo>
                  <a:lnTo>
                    <a:pt x="12" y="17"/>
                  </a:lnTo>
                  <a:lnTo>
                    <a:pt x="11" y="18"/>
                  </a:lnTo>
                  <a:lnTo>
                    <a:pt x="11" y="19"/>
                  </a:lnTo>
                  <a:lnTo>
                    <a:pt x="11" y="20"/>
                  </a:lnTo>
                  <a:lnTo>
                    <a:pt x="11" y="21"/>
                  </a:lnTo>
                  <a:lnTo>
                    <a:pt x="11" y="23"/>
                  </a:lnTo>
                  <a:lnTo>
                    <a:pt x="11" y="24"/>
                  </a:lnTo>
                  <a:lnTo>
                    <a:pt x="11" y="25"/>
                  </a:lnTo>
                  <a:lnTo>
                    <a:pt x="12" y="25"/>
                  </a:lnTo>
                  <a:lnTo>
                    <a:pt x="12" y="26"/>
                  </a:lnTo>
                  <a:lnTo>
                    <a:pt x="12" y="27"/>
                  </a:lnTo>
                  <a:lnTo>
                    <a:pt x="12" y="28"/>
                  </a:lnTo>
                  <a:lnTo>
                    <a:pt x="13" y="29"/>
                  </a:lnTo>
                  <a:lnTo>
                    <a:pt x="13" y="30"/>
                  </a:lnTo>
                  <a:lnTo>
                    <a:pt x="14" y="31"/>
                  </a:lnTo>
                  <a:lnTo>
                    <a:pt x="14" y="32"/>
                  </a:lnTo>
                  <a:lnTo>
                    <a:pt x="14" y="33"/>
                  </a:lnTo>
                  <a:lnTo>
                    <a:pt x="15" y="34"/>
                  </a:lnTo>
                  <a:lnTo>
                    <a:pt x="16" y="35"/>
                  </a:lnTo>
                  <a:lnTo>
                    <a:pt x="23" y="41"/>
                  </a:lnTo>
                  <a:lnTo>
                    <a:pt x="24" y="41"/>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未知"/>
            <p:cNvSpPr>
              <a:spLocks/>
            </p:cNvSpPr>
            <p:nvPr/>
          </p:nvSpPr>
          <p:spPr bwMode="auto">
            <a:xfrm>
              <a:off x="831" y="1171"/>
              <a:ext cx="13" cy="17"/>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 h="43">
                  <a:moveTo>
                    <a:pt x="0" y="43"/>
                  </a:moveTo>
                  <a:lnTo>
                    <a:pt x="19" y="31"/>
                  </a:lnTo>
                  <a:lnTo>
                    <a:pt x="22" y="21"/>
                  </a:lnTo>
                  <a:lnTo>
                    <a:pt x="20" y="14"/>
                  </a:lnTo>
                  <a:lnTo>
                    <a:pt x="20" y="13"/>
                  </a:lnTo>
                  <a:lnTo>
                    <a:pt x="20" y="12"/>
                  </a:lnTo>
                  <a:lnTo>
                    <a:pt x="19" y="11"/>
                  </a:lnTo>
                  <a:lnTo>
                    <a:pt x="18" y="10"/>
                  </a:lnTo>
                  <a:lnTo>
                    <a:pt x="18" y="9"/>
                  </a:lnTo>
                  <a:lnTo>
                    <a:pt x="17" y="8"/>
                  </a:lnTo>
                  <a:lnTo>
                    <a:pt x="16" y="7"/>
                  </a:lnTo>
                  <a:lnTo>
                    <a:pt x="15" y="6"/>
                  </a:lnTo>
                  <a:lnTo>
                    <a:pt x="4" y="0"/>
                  </a:lnTo>
                  <a:lnTo>
                    <a:pt x="3" y="0"/>
                  </a:lnTo>
                  <a:lnTo>
                    <a:pt x="2" y="0"/>
                  </a:lnTo>
                  <a:lnTo>
                    <a:pt x="1" y="0"/>
                  </a:lnTo>
                  <a:lnTo>
                    <a:pt x="0" y="0"/>
                  </a:lnTo>
                  <a:lnTo>
                    <a:pt x="25" y="0"/>
                  </a:lnTo>
                  <a:lnTo>
                    <a:pt x="26" y="0"/>
                  </a:lnTo>
                  <a:lnTo>
                    <a:pt x="26" y="1"/>
                  </a:lnTo>
                  <a:lnTo>
                    <a:pt x="26" y="2"/>
                  </a:lnTo>
                  <a:lnTo>
                    <a:pt x="27" y="2"/>
                  </a:lnTo>
                  <a:lnTo>
                    <a:pt x="27" y="3"/>
                  </a:lnTo>
                  <a:lnTo>
                    <a:pt x="28" y="3"/>
                  </a:lnTo>
                  <a:lnTo>
                    <a:pt x="28" y="4"/>
                  </a:lnTo>
                  <a:lnTo>
                    <a:pt x="29" y="5"/>
                  </a:lnTo>
                  <a:lnTo>
                    <a:pt x="30" y="7"/>
                  </a:lnTo>
                  <a:lnTo>
                    <a:pt x="30" y="8"/>
                  </a:lnTo>
                  <a:lnTo>
                    <a:pt x="30" y="9"/>
                  </a:lnTo>
                  <a:lnTo>
                    <a:pt x="31" y="9"/>
                  </a:lnTo>
                  <a:lnTo>
                    <a:pt x="31" y="10"/>
                  </a:lnTo>
                  <a:lnTo>
                    <a:pt x="31" y="11"/>
                  </a:lnTo>
                  <a:lnTo>
                    <a:pt x="32" y="12"/>
                  </a:lnTo>
                  <a:lnTo>
                    <a:pt x="32" y="13"/>
                  </a:lnTo>
                  <a:lnTo>
                    <a:pt x="32" y="14"/>
                  </a:lnTo>
                  <a:lnTo>
                    <a:pt x="32"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2" y="27"/>
                  </a:lnTo>
                  <a:lnTo>
                    <a:pt x="32" y="28"/>
                  </a:lnTo>
                  <a:lnTo>
                    <a:pt x="31" y="33"/>
                  </a:lnTo>
                  <a:lnTo>
                    <a:pt x="30" y="36"/>
                  </a:lnTo>
                  <a:lnTo>
                    <a:pt x="29" y="37"/>
                  </a:lnTo>
                  <a:lnTo>
                    <a:pt x="29" y="38"/>
                  </a:lnTo>
                  <a:lnTo>
                    <a:pt x="28" y="38"/>
                  </a:lnTo>
                  <a:lnTo>
                    <a:pt x="28" y="39"/>
                  </a:lnTo>
                  <a:lnTo>
                    <a:pt x="27" y="40"/>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未知"/>
            <p:cNvSpPr>
              <a:spLocks/>
            </p:cNvSpPr>
            <p:nvPr/>
          </p:nvSpPr>
          <p:spPr bwMode="auto">
            <a:xfrm>
              <a:off x="821" y="1166"/>
              <a:ext cx="20" cy="5"/>
            </a:xfrm>
            <a:custGeom>
              <a:avLst/>
              <a:gdLst>
                <a:gd name="T0" fmla="*/ 0 w 50"/>
                <a:gd name="T1" fmla="*/ 0 h 12"/>
                <a:gd name="T2" fmla="*/ 0 w 50"/>
                <a:gd name="T3" fmla="*/ 0 h 12"/>
                <a:gd name="T4" fmla="*/ 0 w 50"/>
                <a:gd name="T5" fmla="*/ 0 h 12"/>
                <a:gd name="T6" fmla="*/ 0 w 50"/>
                <a:gd name="T7" fmla="*/ 0 h 12"/>
                <a:gd name="T8" fmla="*/ 0 w 50"/>
                <a:gd name="T9" fmla="*/ 0 h 12"/>
                <a:gd name="T10" fmla="*/ 0 w 50"/>
                <a:gd name="T11" fmla="*/ 0 h 12"/>
                <a:gd name="T12" fmla="*/ 0 w 50"/>
                <a:gd name="T13" fmla="*/ 0 h 12"/>
                <a:gd name="T14" fmla="*/ 0 w 50"/>
                <a:gd name="T15" fmla="*/ 0 h 12"/>
                <a:gd name="T16" fmla="*/ 0 w 50"/>
                <a:gd name="T17" fmla="*/ 0 h 12"/>
                <a:gd name="T18" fmla="*/ 0 w 50"/>
                <a:gd name="T19" fmla="*/ 0 h 12"/>
                <a:gd name="T20" fmla="*/ 0 w 50"/>
                <a:gd name="T21" fmla="*/ 0 h 12"/>
                <a:gd name="T22" fmla="*/ 0 w 50"/>
                <a:gd name="T23" fmla="*/ 0 h 12"/>
                <a:gd name="T24" fmla="*/ 0 w 50"/>
                <a:gd name="T25" fmla="*/ 0 h 12"/>
                <a:gd name="T26" fmla="*/ 0 w 50"/>
                <a:gd name="T27" fmla="*/ 0 h 12"/>
                <a:gd name="T28" fmla="*/ 0 w 50"/>
                <a:gd name="T29" fmla="*/ 0 h 12"/>
                <a:gd name="T30" fmla="*/ 0 w 50"/>
                <a:gd name="T31" fmla="*/ 0 h 12"/>
                <a:gd name="T32" fmla="*/ 0 w 50"/>
                <a:gd name="T33" fmla="*/ 0 h 12"/>
                <a:gd name="T34" fmla="*/ 0 w 50"/>
                <a:gd name="T35" fmla="*/ 0 h 12"/>
                <a:gd name="T36" fmla="*/ 0 w 50"/>
                <a:gd name="T37" fmla="*/ 0 h 12"/>
                <a:gd name="T38" fmla="*/ 0 w 50"/>
                <a:gd name="T39" fmla="*/ 0 h 12"/>
                <a:gd name="T40" fmla="*/ 0 w 50"/>
                <a:gd name="T41" fmla="*/ 0 h 12"/>
                <a:gd name="T42" fmla="*/ 0 w 50"/>
                <a:gd name="T43" fmla="*/ 0 h 12"/>
                <a:gd name="T44" fmla="*/ 0 w 50"/>
                <a:gd name="T45" fmla="*/ 0 h 12"/>
                <a:gd name="T46" fmla="*/ 0 w 50"/>
                <a:gd name="T47" fmla="*/ 0 h 12"/>
                <a:gd name="T48" fmla="*/ 0 w 50"/>
                <a:gd name="T49" fmla="*/ 0 h 12"/>
                <a:gd name="T50" fmla="*/ 0 w 50"/>
                <a:gd name="T51" fmla="*/ 0 h 12"/>
                <a:gd name="T52" fmla="*/ 0 w 50"/>
                <a:gd name="T53" fmla="*/ 0 h 12"/>
                <a:gd name="T54" fmla="*/ 0 w 50"/>
                <a:gd name="T55" fmla="*/ 0 h 12"/>
                <a:gd name="T56" fmla="*/ 0 w 50"/>
                <a:gd name="T57" fmla="*/ 0 h 12"/>
                <a:gd name="T58" fmla="*/ 0 w 50"/>
                <a:gd name="T59" fmla="*/ 0 h 12"/>
                <a:gd name="T60" fmla="*/ 0 w 50"/>
                <a:gd name="T61" fmla="*/ 0 h 12"/>
                <a:gd name="T62" fmla="*/ 0 w 50"/>
                <a:gd name="T63" fmla="*/ 0 h 12"/>
                <a:gd name="T64" fmla="*/ 0 w 50"/>
                <a:gd name="T65" fmla="*/ 0 h 12"/>
                <a:gd name="T66" fmla="*/ 0 w 50"/>
                <a:gd name="T67" fmla="*/ 0 h 12"/>
                <a:gd name="T68" fmla="*/ 0 w 50"/>
                <a:gd name="T69" fmla="*/ 0 h 12"/>
                <a:gd name="T70" fmla="*/ 0 w 50"/>
                <a:gd name="T71" fmla="*/ 0 h 12"/>
                <a:gd name="T72" fmla="*/ 0 w 50"/>
                <a:gd name="T73" fmla="*/ 0 h 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 h="12">
                  <a:moveTo>
                    <a:pt x="0" y="12"/>
                  </a:moveTo>
                  <a:lnTo>
                    <a:pt x="1" y="11"/>
                  </a:lnTo>
                  <a:lnTo>
                    <a:pt x="2" y="10"/>
                  </a:lnTo>
                  <a:lnTo>
                    <a:pt x="3" y="9"/>
                  </a:lnTo>
                  <a:lnTo>
                    <a:pt x="3" y="8"/>
                  </a:lnTo>
                  <a:lnTo>
                    <a:pt x="5" y="7"/>
                  </a:lnTo>
                  <a:lnTo>
                    <a:pt x="9" y="4"/>
                  </a:lnTo>
                  <a:lnTo>
                    <a:pt x="10" y="4"/>
                  </a:lnTo>
                  <a:lnTo>
                    <a:pt x="11" y="3"/>
                  </a:lnTo>
                  <a:lnTo>
                    <a:pt x="12" y="3"/>
                  </a:lnTo>
                  <a:lnTo>
                    <a:pt x="13" y="2"/>
                  </a:lnTo>
                  <a:lnTo>
                    <a:pt x="15" y="2"/>
                  </a:lnTo>
                  <a:lnTo>
                    <a:pt x="22" y="0"/>
                  </a:lnTo>
                  <a:lnTo>
                    <a:pt x="24" y="0"/>
                  </a:lnTo>
                  <a:lnTo>
                    <a:pt x="25" y="0"/>
                  </a:lnTo>
                  <a:lnTo>
                    <a:pt x="26" y="0"/>
                  </a:lnTo>
                  <a:lnTo>
                    <a:pt x="28" y="0"/>
                  </a:lnTo>
                  <a:lnTo>
                    <a:pt x="29" y="0"/>
                  </a:lnTo>
                  <a:lnTo>
                    <a:pt x="30" y="1"/>
                  </a:lnTo>
                  <a:lnTo>
                    <a:pt x="31" y="1"/>
                  </a:lnTo>
                  <a:lnTo>
                    <a:pt x="33" y="1"/>
                  </a:lnTo>
                  <a:lnTo>
                    <a:pt x="34" y="1"/>
                  </a:lnTo>
                  <a:lnTo>
                    <a:pt x="35" y="2"/>
                  </a:lnTo>
                  <a:lnTo>
                    <a:pt x="36" y="2"/>
                  </a:lnTo>
                  <a:lnTo>
                    <a:pt x="38" y="3"/>
                  </a:lnTo>
                  <a:lnTo>
                    <a:pt x="39" y="3"/>
                  </a:lnTo>
                  <a:lnTo>
                    <a:pt x="40" y="4"/>
                  </a:lnTo>
                  <a:lnTo>
                    <a:pt x="41" y="4"/>
                  </a:lnTo>
                  <a:lnTo>
                    <a:pt x="42" y="5"/>
                  </a:lnTo>
                  <a:lnTo>
                    <a:pt x="43" y="6"/>
                  </a:lnTo>
                  <a:lnTo>
                    <a:pt x="44" y="7"/>
                  </a:lnTo>
                  <a:lnTo>
                    <a:pt x="45" y="7"/>
                  </a:lnTo>
                  <a:lnTo>
                    <a:pt x="46" y="8"/>
                  </a:lnTo>
                  <a:lnTo>
                    <a:pt x="47" y="9"/>
                  </a:lnTo>
                  <a:lnTo>
                    <a:pt x="48" y="10"/>
                  </a:lnTo>
                  <a:lnTo>
                    <a:pt x="49" y="11"/>
                  </a:lnTo>
                  <a:lnTo>
                    <a:pt x="50" y="12"/>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未知"/>
            <p:cNvSpPr>
              <a:spLocks/>
            </p:cNvSpPr>
            <p:nvPr/>
          </p:nvSpPr>
          <p:spPr bwMode="auto">
            <a:xfrm>
              <a:off x="822" y="1171"/>
              <a:ext cx="17" cy="17"/>
            </a:xfrm>
            <a:custGeom>
              <a:avLst/>
              <a:gdLst>
                <a:gd name="T0" fmla="*/ 0 w 44"/>
                <a:gd name="T1" fmla="*/ 0 h 43"/>
                <a:gd name="T2" fmla="*/ 0 w 44"/>
                <a:gd name="T3" fmla="*/ 0 h 43"/>
                <a:gd name="T4" fmla="*/ 0 w 44"/>
                <a:gd name="T5" fmla="*/ 0 h 43"/>
                <a:gd name="T6" fmla="*/ 0 w 44"/>
                <a:gd name="T7" fmla="*/ 0 h 43"/>
                <a:gd name="T8" fmla="*/ 0 w 44"/>
                <a:gd name="T9" fmla="*/ 0 h 43"/>
                <a:gd name="T10" fmla="*/ 0 w 44"/>
                <a:gd name="T11" fmla="*/ 0 h 43"/>
                <a:gd name="T12" fmla="*/ 0 w 44"/>
                <a:gd name="T13" fmla="*/ 0 h 43"/>
                <a:gd name="T14" fmla="*/ 0 w 44"/>
                <a:gd name="T15" fmla="*/ 0 h 43"/>
                <a:gd name="T16" fmla="*/ 0 w 44"/>
                <a:gd name="T17" fmla="*/ 0 h 43"/>
                <a:gd name="T18" fmla="*/ 0 w 44"/>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4" h="43">
                  <a:moveTo>
                    <a:pt x="7" y="6"/>
                  </a:moveTo>
                  <a:lnTo>
                    <a:pt x="22" y="0"/>
                  </a:lnTo>
                  <a:lnTo>
                    <a:pt x="23" y="0"/>
                  </a:lnTo>
                  <a:lnTo>
                    <a:pt x="44" y="21"/>
                  </a:lnTo>
                  <a:lnTo>
                    <a:pt x="44" y="22"/>
                  </a:lnTo>
                  <a:lnTo>
                    <a:pt x="22" y="43"/>
                  </a:lnTo>
                  <a:lnTo>
                    <a:pt x="21" y="43"/>
                  </a:lnTo>
                  <a:lnTo>
                    <a:pt x="0" y="21"/>
                  </a:lnTo>
                  <a:lnTo>
                    <a:pt x="0" y="20"/>
                  </a:lnTo>
                  <a:lnTo>
                    <a:pt x="7" y="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8" name="未知"/>
            <p:cNvSpPr>
              <a:spLocks/>
            </p:cNvSpPr>
            <p:nvPr/>
          </p:nvSpPr>
          <p:spPr bwMode="auto">
            <a:xfrm>
              <a:off x="817" y="1166"/>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1"/>
                  </a:lnTo>
                  <a:lnTo>
                    <a:pt x="33" y="0"/>
                  </a:lnTo>
                  <a:lnTo>
                    <a:pt x="32" y="0"/>
                  </a:lnTo>
                  <a:lnTo>
                    <a:pt x="0" y="3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9" name="未知"/>
            <p:cNvSpPr>
              <a:spLocks/>
            </p:cNvSpPr>
            <p:nvPr/>
          </p:nvSpPr>
          <p:spPr bwMode="auto">
            <a:xfrm>
              <a:off x="762" y="1105"/>
              <a:ext cx="43" cy="45"/>
            </a:xfrm>
            <a:custGeom>
              <a:avLst/>
              <a:gdLst>
                <a:gd name="T0" fmla="*/ 0 w 109"/>
                <a:gd name="T1" fmla="*/ 0 h 111"/>
                <a:gd name="T2" fmla="*/ 0 w 109"/>
                <a:gd name="T3" fmla="*/ 0 h 111"/>
                <a:gd name="T4" fmla="*/ 0 w 109"/>
                <a:gd name="T5" fmla="*/ 0 h 111"/>
                <a:gd name="T6" fmla="*/ 0 w 109"/>
                <a:gd name="T7" fmla="*/ 0 h 111"/>
                <a:gd name="T8" fmla="*/ 0 w 109"/>
                <a:gd name="T9" fmla="*/ 0 h 111"/>
                <a:gd name="T10" fmla="*/ 0 w 109"/>
                <a:gd name="T11" fmla="*/ 0 h 111"/>
                <a:gd name="T12" fmla="*/ 0 w 109"/>
                <a:gd name="T13" fmla="*/ 0 h 111"/>
                <a:gd name="T14" fmla="*/ 0 w 109"/>
                <a:gd name="T15" fmla="*/ 0 h 111"/>
                <a:gd name="T16" fmla="*/ 0 w 109"/>
                <a:gd name="T17" fmla="*/ 0 h 111"/>
                <a:gd name="T18" fmla="*/ 0 w 109"/>
                <a:gd name="T19" fmla="*/ 0 h 111"/>
                <a:gd name="T20" fmla="*/ 0 w 109"/>
                <a:gd name="T21" fmla="*/ 0 h 111"/>
                <a:gd name="T22" fmla="*/ 0 w 109"/>
                <a:gd name="T23" fmla="*/ 0 h 111"/>
                <a:gd name="T24" fmla="*/ 0 w 109"/>
                <a:gd name="T25" fmla="*/ 0 h 111"/>
                <a:gd name="T26" fmla="*/ 0 w 109"/>
                <a:gd name="T27" fmla="*/ 0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1">
                  <a:moveTo>
                    <a:pt x="91" y="74"/>
                  </a:moveTo>
                  <a:lnTo>
                    <a:pt x="109" y="111"/>
                  </a:lnTo>
                  <a:lnTo>
                    <a:pt x="91" y="74"/>
                  </a:lnTo>
                  <a:lnTo>
                    <a:pt x="44" y="35"/>
                  </a:lnTo>
                  <a:lnTo>
                    <a:pt x="43" y="35"/>
                  </a:lnTo>
                  <a:lnTo>
                    <a:pt x="42" y="36"/>
                  </a:lnTo>
                  <a:lnTo>
                    <a:pt x="0" y="0"/>
                  </a:lnTo>
                  <a:lnTo>
                    <a:pt x="42" y="36"/>
                  </a:lnTo>
                  <a:lnTo>
                    <a:pt x="42" y="37"/>
                  </a:lnTo>
                  <a:lnTo>
                    <a:pt x="83" y="84"/>
                  </a:lnTo>
                  <a:lnTo>
                    <a:pt x="85" y="86"/>
                  </a:lnTo>
                  <a:lnTo>
                    <a:pt x="91" y="74"/>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未知"/>
            <p:cNvSpPr>
              <a:spLocks/>
            </p:cNvSpPr>
            <p:nvPr/>
          </p:nvSpPr>
          <p:spPr bwMode="auto">
            <a:xfrm>
              <a:off x="791" y="1118"/>
              <a:ext cx="27" cy="37"/>
            </a:xfrm>
            <a:custGeom>
              <a:avLst/>
              <a:gdLst>
                <a:gd name="T0" fmla="*/ 0 w 67"/>
                <a:gd name="T1" fmla="*/ 0 h 93"/>
                <a:gd name="T2" fmla="*/ 0 w 67"/>
                <a:gd name="T3" fmla="*/ 0 h 93"/>
                <a:gd name="T4" fmla="*/ 0 w 67"/>
                <a:gd name="T5" fmla="*/ 0 h 93"/>
                <a:gd name="T6" fmla="*/ 0 w 67"/>
                <a:gd name="T7" fmla="*/ 0 h 93"/>
                <a:gd name="T8" fmla="*/ 0 w 67"/>
                <a:gd name="T9" fmla="*/ 0 h 93"/>
                <a:gd name="T10" fmla="*/ 0 w 67"/>
                <a:gd name="T11" fmla="*/ 0 h 93"/>
                <a:gd name="T12" fmla="*/ 0 w 67"/>
                <a:gd name="T13" fmla="*/ 0 h 93"/>
                <a:gd name="T14" fmla="*/ 0 w 67"/>
                <a:gd name="T15" fmla="*/ 0 h 93"/>
                <a:gd name="T16" fmla="*/ 0 w 67"/>
                <a:gd name="T17" fmla="*/ 0 h 93"/>
                <a:gd name="T18" fmla="*/ 0 w 67"/>
                <a:gd name="T19" fmla="*/ 0 h 93"/>
                <a:gd name="T20" fmla="*/ 0 w 67"/>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7" h="93">
                  <a:moveTo>
                    <a:pt x="22" y="58"/>
                  </a:moveTo>
                  <a:lnTo>
                    <a:pt x="24" y="55"/>
                  </a:lnTo>
                  <a:lnTo>
                    <a:pt x="67" y="93"/>
                  </a:lnTo>
                  <a:lnTo>
                    <a:pt x="24" y="55"/>
                  </a:lnTo>
                  <a:lnTo>
                    <a:pt x="24" y="54"/>
                  </a:lnTo>
                  <a:lnTo>
                    <a:pt x="17" y="42"/>
                  </a:lnTo>
                  <a:lnTo>
                    <a:pt x="11" y="54"/>
                  </a:lnTo>
                  <a:lnTo>
                    <a:pt x="0" y="0"/>
                  </a:lnTo>
                  <a:lnTo>
                    <a:pt x="11" y="54"/>
                  </a:lnTo>
                  <a:lnTo>
                    <a:pt x="21" y="58"/>
                  </a:lnTo>
                  <a:lnTo>
                    <a:pt x="22" y="58"/>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未知"/>
            <p:cNvSpPr>
              <a:spLocks/>
            </p:cNvSpPr>
            <p:nvPr/>
          </p:nvSpPr>
          <p:spPr bwMode="auto">
            <a:xfrm>
              <a:off x="779" y="1119"/>
              <a:ext cx="22" cy="22"/>
            </a:xfrm>
            <a:custGeom>
              <a:avLst/>
              <a:gdLst>
                <a:gd name="T0" fmla="*/ 0 w 56"/>
                <a:gd name="T1" fmla="*/ 0 h 55"/>
                <a:gd name="T2" fmla="*/ 0 w 56"/>
                <a:gd name="T3" fmla="*/ 0 h 55"/>
                <a:gd name="T4" fmla="*/ 0 w 56"/>
                <a:gd name="T5" fmla="*/ 0 h 55"/>
                <a:gd name="T6" fmla="*/ 0 w 56"/>
                <a:gd name="T7" fmla="*/ 0 h 55"/>
                <a:gd name="T8" fmla="*/ 0 w 56"/>
                <a:gd name="T9" fmla="*/ 0 h 55"/>
                <a:gd name="T10" fmla="*/ 0 w 56"/>
                <a:gd name="T11" fmla="*/ 0 h 55"/>
                <a:gd name="T12" fmla="*/ 0 w 56"/>
                <a:gd name="T13" fmla="*/ 0 h 55"/>
                <a:gd name="T14" fmla="*/ 0 w 56"/>
                <a:gd name="T15" fmla="*/ 0 h 55"/>
                <a:gd name="T16" fmla="*/ 0 w 56"/>
                <a:gd name="T17" fmla="*/ 0 h 55"/>
                <a:gd name="T18" fmla="*/ 0 w 56"/>
                <a:gd name="T19" fmla="*/ 0 h 55"/>
                <a:gd name="T20" fmla="*/ 0 w 56"/>
                <a:gd name="T21" fmla="*/ 0 h 55"/>
                <a:gd name="T22" fmla="*/ 0 w 56"/>
                <a:gd name="T23" fmla="*/ 0 h 55"/>
                <a:gd name="T24" fmla="*/ 0 w 56"/>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5">
                  <a:moveTo>
                    <a:pt x="26" y="36"/>
                  </a:moveTo>
                  <a:lnTo>
                    <a:pt x="53" y="55"/>
                  </a:lnTo>
                  <a:lnTo>
                    <a:pt x="54" y="55"/>
                  </a:lnTo>
                  <a:lnTo>
                    <a:pt x="56" y="52"/>
                  </a:lnTo>
                  <a:lnTo>
                    <a:pt x="56" y="51"/>
                  </a:lnTo>
                  <a:lnTo>
                    <a:pt x="15" y="7"/>
                  </a:lnTo>
                  <a:lnTo>
                    <a:pt x="2" y="0"/>
                  </a:lnTo>
                  <a:lnTo>
                    <a:pt x="1" y="0"/>
                  </a:lnTo>
                  <a:lnTo>
                    <a:pt x="0" y="1"/>
                  </a:lnTo>
                  <a:lnTo>
                    <a:pt x="0" y="2"/>
                  </a:lnTo>
                  <a:lnTo>
                    <a:pt x="26" y="3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2" name="未知"/>
            <p:cNvSpPr>
              <a:spLocks/>
            </p:cNvSpPr>
            <p:nvPr/>
          </p:nvSpPr>
          <p:spPr bwMode="auto">
            <a:xfrm>
              <a:off x="720" y="1099"/>
              <a:ext cx="111" cy="110"/>
            </a:xfrm>
            <a:custGeom>
              <a:avLst/>
              <a:gdLst>
                <a:gd name="T0" fmla="*/ 0 w 276"/>
                <a:gd name="T1" fmla="*/ 0 h 275"/>
                <a:gd name="T2" fmla="*/ 0 w 276"/>
                <a:gd name="T3" fmla="*/ 0 h 275"/>
                <a:gd name="T4" fmla="*/ 0 w 276"/>
                <a:gd name="T5" fmla="*/ 0 h 275"/>
                <a:gd name="T6" fmla="*/ 0 w 276"/>
                <a:gd name="T7" fmla="*/ 0 h 275"/>
                <a:gd name="T8" fmla="*/ 0 w 276"/>
                <a:gd name="T9" fmla="*/ 0 h 275"/>
                <a:gd name="T10" fmla="*/ 0 w 276"/>
                <a:gd name="T11" fmla="*/ 0 h 275"/>
                <a:gd name="T12" fmla="*/ 0 w 276"/>
                <a:gd name="T13" fmla="*/ 0 h 275"/>
                <a:gd name="T14" fmla="*/ 0 w 276"/>
                <a:gd name="T15" fmla="*/ 0 h 275"/>
                <a:gd name="T16" fmla="*/ 0 w 276"/>
                <a:gd name="T17" fmla="*/ 0 h 275"/>
                <a:gd name="T18" fmla="*/ 0 w 276"/>
                <a:gd name="T19" fmla="*/ 0 h 275"/>
                <a:gd name="T20" fmla="*/ 0 w 276"/>
                <a:gd name="T21" fmla="*/ 0 h 275"/>
                <a:gd name="T22" fmla="*/ 0 w 276"/>
                <a:gd name="T23" fmla="*/ 0 h 2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5">
                  <a:moveTo>
                    <a:pt x="36" y="242"/>
                  </a:moveTo>
                  <a:lnTo>
                    <a:pt x="234" y="54"/>
                  </a:lnTo>
                  <a:lnTo>
                    <a:pt x="243" y="34"/>
                  </a:lnTo>
                  <a:lnTo>
                    <a:pt x="276" y="275"/>
                  </a:lnTo>
                  <a:lnTo>
                    <a:pt x="243" y="34"/>
                  </a:lnTo>
                  <a:lnTo>
                    <a:pt x="243" y="32"/>
                  </a:lnTo>
                  <a:lnTo>
                    <a:pt x="232" y="19"/>
                  </a:lnTo>
                  <a:lnTo>
                    <a:pt x="20" y="231"/>
                  </a:lnTo>
                  <a:lnTo>
                    <a:pt x="0" y="0"/>
                  </a:lnTo>
                  <a:lnTo>
                    <a:pt x="20" y="231"/>
                  </a:lnTo>
                  <a:lnTo>
                    <a:pt x="34" y="242"/>
                  </a:lnTo>
                  <a:lnTo>
                    <a:pt x="36" y="242"/>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未知"/>
            <p:cNvSpPr>
              <a:spLocks/>
            </p:cNvSpPr>
            <p:nvPr/>
          </p:nvSpPr>
          <p:spPr bwMode="auto">
            <a:xfrm>
              <a:off x="716" y="1094"/>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3" y="30"/>
                  </a:moveTo>
                  <a:lnTo>
                    <a:pt x="262" y="262"/>
                  </a:lnTo>
                  <a:lnTo>
                    <a:pt x="243" y="30"/>
                  </a:lnTo>
                  <a:lnTo>
                    <a:pt x="242" y="30"/>
                  </a:lnTo>
                  <a:lnTo>
                    <a:pt x="240" y="30"/>
                  </a:lnTo>
                  <a:lnTo>
                    <a:pt x="239" y="30"/>
                  </a:lnTo>
                  <a:lnTo>
                    <a:pt x="237" y="30"/>
                  </a:lnTo>
                  <a:lnTo>
                    <a:pt x="40" y="218"/>
                  </a:lnTo>
                  <a:lnTo>
                    <a:pt x="30" y="238"/>
                  </a:lnTo>
                  <a:lnTo>
                    <a:pt x="0" y="0"/>
                  </a:lnTo>
                  <a:lnTo>
                    <a:pt x="30" y="238"/>
                  </a:lnTo>
                  <a:lnTo>
                    <a:pt x="30" y="240"/>
                  </a:lnTo>
                  <a:lnTo>
                    <a:pt x="31" y="241"/>
                  </a:lnTo>
                  <a:lnTo>
                    <a:pt x="31" y="242"/>
                  </a:lnTo>
                  <a:lnTo>
                    <a:pt x="243"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未知"/>
            <p:cNvSpPr>
              <a:spLocks/>
            </p:cNvSpPr>
            <p:nvPr/>
          </p:nvSpPr>
          <p:spPr bwMode="auto">
            <a:xfrm>
              <a:off x="728" y="1106"/>
              <a:ext cx="89" cy="89"/>
            </a:xfrm>
            <a:custGeom>
              <a:avLst/>
              <a:gdLst>
                <a:gd name="T0" fmla="*/ 0 w 224"/>
                <a:gd name="T1" fmla="*/ 0 h 223"/>
                <a:gd name="T2" fmla="*/ 0 w 224"/>
                <a:gd name="T3" fmla="*/ 0 h 223"/>
                <a:gd name="T4" fmla="*/ 0 w 224"/>
                <a:gd name="T5" fmla="*/ 0 h 223"/>
                <a:gd name="T6" fmla="*/ 0 w 224"/>
                <a:gd name="T7" fmla="*/ 0 h 223"/>
                <a:gd name="T8" fmla="*/ 0 w 224"/>
                <a:gd name="T9" fmla="*/ 0 h 223"/>
                <a:gd name="T10" fmla="*/ 0 w 224"/>
                <a:gd name="T11" fmla="*/ 0 h 223"/>
                <a:gd name="T12" fmla="*/ 0 w 224"/>
                <a:gd name="T13" fmla="*/ 0 h 223"/>
                <a:gd name="T14" fmla="*/ 0 w 224"/>
                <a:gd name="T15" fmla="*/ 0 h 223"/>
                <a:gd name="T16" fmla="*/ 0 w 224"/>
                <a:gd name="T17" fmla="*/ 0 h 223"/>
                <a:gd name="T18" fmla="*/ 0 w 224"/>
                <a:gd name="T19" fmla="*/ 0 h 223"/>
                <a:gd name="T20" fmla="*/ 0 w 224"/>
                <a:gd name="T21" fmla="*/ 0 h 223"/>
                <a:gd name="T22" fmla="*/ 0 w 224"/>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3">
                  <a:moveTo>
                    <a:pt x="4" y="219"/>
                  </a:moveTo>
                  <a:lnTo>
                    <a:pt x="0" y="208"/>
                  </a:lnTo>
                  <a:lnTo>
                    <a:pt x="0" y="207"/>
                  </a:lnTo>
                  <a:lnTo>
                    <a:pt x="189" y="9"/>
                  </a:lnTo>
                  <a:lnTo>
                    <a:pt x="209" y="0"/>
                  </a:lnTo>
                  <a:lnTo>
                    <a:pt x="210" y="0"/>
                  </a:lnTo>
                  <a:lnTo>
                    <a:pt x="224" y="15"/>
                  </a:lnTo>
                  <a:lnTo>
                    <a:pt x="224" y="16"/>
                  </a:lnTo>
                  <a:lnTo>
                    <a:pt x="35" y="214"/>
                  </a:lnTo>
                  <a:lnTo>
                    <a:pt x="15" y="223"/>
                  </a:lnTo>
                  <a:lnTo>
                    <a:pt x="14" y="223"/>
                  </a:lnTo>
                  <a:lnTo>
                    <a:pt x="4"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5" name="未知"/>
            <p:cNvSpPr>
              <a:spLocks/>
            </p:cNvSpPr>
            <p:nvPr/>
          </p:nvSpPr>
          <p:spPr bwMode="auto">
            <a:xfrm>
              <a:off x="774" y="113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6" name="未知"/>
            <p:cNvSpPr>
              <a:spLocks/>
            </p:cNvSpPr>
            <p:nvPr/>
          </p:nvSpPr>
          <p:spPr bwMode="auto">
            <a:xfrm>
              <a:off x="775" y="113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7" name="未知"/>
            <p:cNvSpPr>
              <a:spLocks/>
            </p:cNvSpPr>
            <p:nvPr/>
          </p:nvSpPr>
          <p:spPr bwMode="auto">
            <a:xfrm>
              <a:off x="754" y="115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8" name="未知"/>
            <p:cNvSpPr>
              <a:spLocks/>
            </p:cNvSpPr>
            <p:nvPr/>
          </p:nvSpPr>
          <p:spPr bwMode="auto">
            <a:xfrm>
              <a:off x="755" y="115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9" name="未知"/>
            <p:cNvSpPr>
              <a:spLocks/>
            </p:cNvSpPr>
            <p:nvPr/>
          </p:nvSpPr>
          <p:spPr bwMode="auto">
            <a:xfrm>
              <a:off x="743" y="116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0" name="未知"/>
            <p:cNvSpPr>
              <a:spLocks/>
            </p:cNvSpPr>
            <p:nvPr/>
          </p:nvSpPr>
          <p:spPr bwMode="auto">
            <a:xfrm>
              <a:off x="745" y="116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1" name="未知"/>
            <p:cNvSpPr>
              <a:spLocks/>
            </p:cNvSpPr>
            <p:nvPr/>
          </p:nvSpPr>
          <p:spPr bwMode="auto">
            <a:xfrm>
              <a:off x="764" y="1148"/>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2" name="未知"/>
            <p:cNvSpPr>
              <a:spLocks/>
            </p:cNvSpPr>
            <p:nvPr/>
          </p:nvSpPr>
          <p:spPr bwMode="auto">
            <a:xfrm>
              <a:off x="765" y="1148"/>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3" name="未知"/>
            <p:cNvSpPr>
              <a:spLocks/>
            </p:cNvSpPr>
            <p:nvPr/>
          </p:nvSpPr>
          <p:spPr bwMode="auto">
            <a:xfrm>
              <a:off x="783" y="1129"/>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4" name="未知"/>
            <p:cNvSpPr>
              <a:spLocks/>
            </p:cNvSpPr>
            <p:nvPr/>
          </p:nvSpPr>
          <p:spPr bwMode="auto">
            <a:xfrm>
              <a:off x="784" y="1129"/>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 name="未知"/>
            <p:cNvSpPr>
              <a:spLocks/>
            </p:cNvSpPr>
            <p:nvPr/>
          </p:nvSpPr>
          <p:spPr bwMode="auto">
            <a:xfrm>
              <a:off x="534" y="1166"/>
              <a:ext cx="251" cy="250"/>
            </a:xfrm>
            <a:custGeom>
              <a:avLst/>
              <a:gdLst>
                <a:gd name="T0" fmla="*/ 0 w 627"/>
                <a:gd name="T1" fmla="*/ 0 h 626"/>
                <a:gd name="T2" fmla="*/ 0 w 627"/>
                <a:gd name="T3" fmla="*/ 0 h 626"/>
                <a:gd name="T4" fmla="*/ 0 w 627"/>
                <a:gd name="T5" fmla="*/ 0 h 626"/>
                <a:gd name="T6" fmla="*/ 0 w 627"/>
                <a:gd name="T7" fmla="*/ 0 h 626"/>
                <a:gd name="T8" fmla="*/ 0 w 627"/>
                <a:gd name="T9" fmla="*/ 0 h 626"/>
                <a:gd name="T10" fmla="*/ 0 w 627"/>
                <a:gd name="T11" fmla="*/ 0 h 626"/>
                <a:gd name="T12" fmla="*/ 0 w 627"/>
                <a:gd name="T13" fmla="*/ 0 h 626"/>
                <a:gd name="T14" fmla="*/ 0 w 627"/>
                <a:gd name="T15" fmla="*/ 0 h 626"/>
                <a:gd name="T16" fmla="*/ 0 w 627"/>
                <a:gd name="T17" fmla="*/ 0 h 626"/>
                <a:gd name="T18" fmla="*/ 0 w 627"/>
                <a:gd name="T19" fmla="*/ 0 h 626"/>
                <a:gd name="T20" fmla="*/ 0 w 627"/>
                <a:gd name="T21" fmla="*/ 0 h 626"/>
                <a:gd name="T22" fmla="*/ 0 w 627"/>
                <a:gd name="T23" fmla="*/ 0 h 626"/>
                <a:gd name="T24" fmla="*/ 0 w 627"/>
                <a:gd name="T25" fmla="*/ 0 h 626"/>
                <a:gd name="T26" fmla="*/ 0 w 627"/>
                <a:gd name="T27" fmla="*/ 0 h 626"/>
                <a:gd name="T28" fmla="*/ 0 w 627"/>
                <a:gd name="T29" fmla="*/ 0 h 626"/>
                <a:gd name="T30" fmla="*/ 0 w 627"/>
                <a:gd name="T31" fmla="*/ 0 h 626"/>
                <a:gd name="T32" fmla="*/ 0 w 627"/>
                <a:gd name="T33" fmla="*/ 0 h 626"/>
                <a:gd name="T34" fmla="*/ 0 w 627"/>
                <a:gd name="T35" fmla="*/ 0 h 6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6">
                  <a:moveTo>
                    <a:pt x="94" y="546"/>
                  </a:moveTo>
                  <a:lnTo>
                    <a:pt x="535" y="109"/>
                  </a:lnTo>
                  <a:lnTo>
                    <a:pt x="548" y="82"/>
                  </a:lnTo>
                  <a:lnTo>
                    <a:pt x="627" y="626"/>
                  </a:lnTo>
                  <a:lnTo>
                    <a:pt x="548" y="82"/>
                  </a:lnTo>
                  <a:lnTo>
                    <a:pt x="548" y="79"/>
                  </a:lnTo>
                  <a:lnTo>
                    <a:pt x="508" y="33"/>
                  </a:lnTo>
                  <a:lnTo>
                    <a:pt x="498" y="31"/>
                  </a:lnTo>
                  <a:lnTo>
                    <a:pt x="495" y="32"/>
                  </a:lnTo>
                  <a:lnTo>
                    <a:pt x="426" y="88"/>
                  </a:lnTo>
                  <a:lnTo>
                    <a:pt x="34" y="480"/>
                  </a:lnTo>
                  <a:lnTo>
                    <a:pt x="34" y="490"/>
                  </a:lnTo>
                  <a:lnTo>
                    <a:pt x="0" y="0"/>
                  </a:lnTo>
                  <a:lnTo>
                    <a:pt x="34" y="490"/>
                  </a:lnTo>
                  <a:lnTo>
                    <a:pt x="34" y="493"/>
                  </a:lnTo>
                  <a:lnTo>
                    <a:pt x="69" y="544"/>
                  </a:lnTo>
                  <a:lnTo>
                    <a:pt x="90" y="546"/>
                  </a:lnTo>
                  <a:lnTo>
                    <a:pt x="94" y="546"/>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未知"/>
            <p:cNvSpPr>
              <a:spLocks/>
            </p:cNvSpPr>
            <p:nvPr/>
          </p:nvSpPr>
          <p:spPr bwMode="auto">
            <a:xfrm>
              <a:off x="515" y="1146"/>
              <a:ext cx="225" cy="225"/>
            </a:xfrm>
            <a:custGeom>
              <a:avLst/>
              <a:gdLst>
                <a:gd name="T0" fmla="*/ 0 w 562"/>
                <a:gd name="T1" fmla="*/ 0 h 563"/>
                <a:gd name="T2" fmla="*/ 0 w 562"/>
                <a:gd name="T3" fmla="*/ 0 h 563"/>
                <a:gd name="T4" fmla="*/ 0 w 562"/>
                <a:gd name="T5" fmla="*/ 0 h 563"/>
                <a:gd name="T6" fmla="*/ 0 w 562"/>
                <a:gd name="T7" fmla="*/ 0 h 563"/>
                <a:gd name="T8" fmla="*/ 0 w 562"/>
                <a:gd name="T9" fmla="*/ 0 h 563"/>
                <a:gd name="T10" fmla="*/ 0 w 562"/>
                <a:gd name="T11" fmla="*/ 0 h 563"/>
                <a:gd name="T12" fmla="*/ 0 w 562"/>
                <a:gd name="T13" fmla="*/ 0 h 563"/>
                <a:gd name="T14" fmla="*/ 0 w 562"/>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2" h="563">
                  <a:moveTo>
                    <a:pt x="473" y="138"/>
                  </a:moveTo>
                  <a:lnTo>
                    <a:pt x="562" y="563"/>
                  </a:lnTo>
                  <a:lnTo>
                    <a:pt x="473" y="138"/>
                  </a:lnTo>
                  <a:lnTo>
                    <a:pt x="94" y="501"/>
                  </a:lnTo>
                  <a:lnTo>
                    <a:pt x="82" y="529"/>
                  </a:lnTo>
                  <a:lnTo>
                    <a:pt x="0" y="0"/>
                  </a:lnTo>
                  <a:lnTo>
                    <a:pt x="82" y="529"/>
                  </a:lnTo>
                  <a:lnTo>
                    <a:pt x="473" y="138"/>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未知"/>
            <p:cNvSpPr>
              <a:spLocks/>
            </p:cNvSpPr>
            <p:nvPr/>
          </p:nvSpPr>
          <p:spPr bwMode="auto">
            <a:xfrm>
              <a:off x="720" y="1152"/>
              <a:ext cx="101" cy="101"/>
            </a:xfrm>
            <a:custGeom>
              <a:avLst/>
              <a:gdLst>
                <a:gd name="T0" fmla="*/ 0 w 252"/>
                <a:gd name="T1" fmla="*/ 0 h 253"/>
                <a:gd name="T2" fmla="*/ 0 w 252"/>
                <a:gd name="T3" fmla="*/ 0 h 253"/>
                <a:gd name="T4" fmla="*/ 0 w 252"/>
                <a:gd name="T5" fmla="*/ 0 h 253"/>
                <a:gd name="T6" fmla="*/ 0 w 252"/>
                <a:gd name="T7" fmla="*/ 0 h 253"/>
                <a:gd name="T8" fmla="*/ 0 w 252"/>
                <a:gd name="T9" fmla="*/ 0 h 253"/>
                <a:gd name="T10" fmla="*/ 0 w 252"/>
                <a:gd name="T11" fmla="*/ 0 h 253"/>
                <a:gd name="T12" fmla="*/ 0 w 252"/>
                <a:gd name="T13" fmla="*/ 0 h 253"/>
                <a:gd name="T14" fmla="*/ 0 w 252"/>
                <a:gd name="T15" fmla="*/ 0 h 253"/>
                <a:gd name="T16" fmla="*/ 0 w 252"/>
                <a:gd name="T17" fmla="*/ 0 h 253"/>
                <a:gd name="T18" fmla="*/ 0 w 252"/>
                <a:gd name="T19" fmla="*/ 0 h 253"/>
                <a:gd name="T20" fmla="*/ 0 w 252"/>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2" h="253">
                  <a:moveTo>
                    <a:pt x="232" y="152"/>
                  </a:moveTo>
                  <a:lnTo>
                    <a:pt x="252" y="253"/>
                  </a:lnTo>
                  <a:lnTo>
                    <a:pt x="232" y="152"/>
                  </a:lnTo>
                  <a:lnTo>
                    <a:pt x="94" y="21"/>
                  </a:lnTo>
                  <a:lnTo>
                    <a:pt x="19" y="97"/>
                  </a:lnTo>
                  <a:lnTo>
                    <a:pt x="0" y="0"/>
                  </a:lnTo>
                  <a:lnTo>
                    <a:pt x="19" y="97"/>
                  </a:lnTo>
                  <a:lnTo>
                    <a:pt x="58" y="138"/>
                  </a:lnTo>
                  <a:lnTo>
                    <a:pt x="109" y="125"/>
                  </a:lnTo>
                  <a:lnTo>
                    <a:pt x="206" y="171"/>
                  </a:lnTo>
                  <a:lnTo>
                    <a:pt x="232" y="152"/>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未知"/>
            <p:cNvSpPr>
              <a:spLocks/>
            </p:cNvSpPr>
            <p:nvPr/>
          </p:nvSpPr>
          <p:spPr bwMode="auto">
            <a:xfrm>
              <a:off x="697" y="1128"/>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3" y="80"/>
                  </a:moveTo>
                  <a:lnTo>
                    <a:pt x="175" y="175"/>
                  </a:lnTo>
                  <a:lnTo>
                    <a:pt x="153" y="80"/>
                  </a:lnTo>
                  <a:lnTo>
                    <a:pt x="128" y="56"/>
                  </a:lnTo>
                  <a:lnTo>
                    <a:pt x="65" y="143"/>
                  </a:lnTo>
                  <a:lnTo>
                    <a:pt x="0" y="0"/>
                  </a:lnTo>
                  <a:lnTo>
                    <a:pt x="65" y="143"/>
                  </a:lnTo>
                  <a:lnTo>
                    <a:pt x="78" y="156"/>
                  </a:lnTo>
                  <a:lnTo>
                    <a:pt x="153" y="80"/>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未知"/>
            <p:cNvSpPr>
              <a:spLocks/>
            </p:cNvSpPr>
            <p:nvPr/>
          </p:nvSpPr>
          <p:spPr bwMode="auto">
            <a:xfrm>
              <a:off x="723" y="1151"/>
              <a:ext cx="90" cy="69"/>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2" y="141"/>
                  </a:lnTo>
                  <a:lnTo>
                    <a:pt x="56" y="141"/>
                  </a:lnTo>
                  <a:lnTo>
                    <a:pt x="61" y="140"/>
                  </a:lnTo>
                  <a:lnTo>
                    <a:pt x="103" y="128"/>
                  </a:lnTo>
                  <a:lnTo>
                    <a:pt x="200" y="174"/>
                  </a:lnTo>
                  <a:lnTo>
                    <a:pt x="226" y="155"/>
                  </a:lnTo>
                  <a:lnTo>
                    <a:pt x="63" y="0"/>
                  </a:lnTo>
                  <a:lnTo>
                    <a:pt x="0"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0" name="未知"/>
            <p:cNvSpPr>
              <a:spLocks/>
            </p:cNvSpPr>
            <p:nvPr/>
          </p:nvSpPr>
          <p:spPr bwMode="auto">
            <a:xfrm>
              <a:off x="863" y="1154"/>
              <a:ext cx="7" cy="8"/>
            </a:xfrm>
            <a:custGeom>
              <a:avLst/>
              <a:gdLst>
                <a:gd name="T0" fmla="*/ 0 w 19"/>
                <a:gd name="T1" fmla="*/ 0 h 20"/>
                <a:gd name="T2" fmla="*/ 0 w 19"/>
                <a:gd name="T3" fmla="*/ 0 h 20"/>
                <a:gd name="T4" fmla="*/ 0 w 19"/>
                <a:gd name="T5" fmla="*/ 0 h 20"/>
                <a:gd name="T6" fmla="*/ 0 w 19"/>
                <a:gd name="T7" fmla="*/ 0 h 20"/>
                <a:gd name="T8" fmla="*/ 0 w 19"/>
                <a:gd name="T9" fmla="*/ 0 h 20"/>
                <a:gd name="T10" fmla="*/ 0 w 19"/>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 h="20">
                  <a:moveTo>
                    <a:pt x="5" y="16"/>
                  </a:moveTo>
                  <a:lnTo>
                    <a:pt x="19" y="0"/>
                  </a:lnTo>
                  <a:lnTo>
                    <a:pt x="0" y="18"/>
                  </a:lnTo>
                  <a:lnTo>
                    <a:pt x="2" y="19"/>
                  </a:lnTo>
                  <a:lnTo>
                    <a:pt x="2" y="20"/>
                  </a:lnTo>
                  <a:lnTo>
                    <a:pt x="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未知"/>
            <p:cNvSpPr>
              <a:spLocks/>
            </p:cNvSpPr>
            <p:nvPr/>
          </p:nvSpPr>
          <p:spPr bwMode="auto">
            <a:xfrm>
              <a:off x="780" y="1079"/>
              <a:ext cx="111" cy="111"/>
            </a:xfrm>
            <a:custGeom>
              <a:avLst/>
              <a:gdLst>
                <a:gd name="T0" fmla="*/ 0 w 279"/>
                <a:gd name="T1" fmla="*/ 0 h 279"/>
                <a:gd name="T2" fmla="*/ 0 w 279"/>
                <a:gd name="T3" fmla="*/ 0 h 279"/>
                <a:gd name="T4" fmla="*/ 0 w 279"/>
                <a:gd name="T5" fmla="*/ 0 h 279"/>
                <a:gd name="T6" fmla="*/ 0 w 279"/>
                <a:gd name="T7" fmla="*/ 0 h 279"/>
                <a:gd name="T8" fmla="*/ 0 w 279"/>
                <a:gd name="T9" fmla="*/ 0 h 279"/>
                <a:gd name="T10" fmla="*/ 0 w 279"/>
                <a:gd name="T11" fmla="*/ 0 h 279"/>
                <a:gd name="T12" fmla="*/ 0 w 279"/>
                <a:gd name="T13" fmla="*/ 0 h 279"/>
                <a:gd name="T14" fmla="*/ 0 w 279"/>
                <a:gd name="T15" fmla="*/ 0 h 279"/>
                <a:gd name="T16" fmla="*/ 0 w 279"/>
                <a:gd name="T17" fmla="*/ 0 h 279"/>
                <a:gd name="T18" fmla="*/ 0 w 279"/>
                <a:gd name="T19" fmla="*/ 0 h 279"/>
                <a:gd name="T20" fmla="*/ 0 w 279"/>
                <a:gd name="T21" fmla="*/ 0 h 279"/>
                <a:gd name="T22" fmla="*/ 0 w 279"/>
                <a:gd name="T23" fmla="*/ 0 h 279"/>
                <a:gd name="T24" fmla="*/ 0 w 279"/>
                <a:gd name="T25" fmla="*/ 0 h 279"/>
                <a:gd name="T26" fmla="*/ 0 w 279"/>
                <a:gd name="T27" fmla="*/ 0 h 279"/>
                <a:gd name="T28" fmla="*/ 0 w 279"/>
                <a:gd name="T29" fmla="*/ 0 h 279"/>
                <a:gd name="T30" fmla="*/ 0 w 279"/>
                <a:gd name="T31" fmla="*/ 0 h 279"/>
                <a:gd name="T32" fmla="*/ 0 w 279"/>
                <a:gd name="T33" fmla="*/ 0 h 279"/>
                <a:gd name="T34" fmla="*/ 0 w 279"/>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9">
                  <a:moveTo>
                    <a:pt x="226" y="189"/>
                  </a:moveTo>
                  <a:lnTo>
                    <a:pt x="230" y="177"/>
                  </a:lnTo>
                  <a:lnTo>
                    <a:pt x="279" y="279"/>
                  </a:lnTo>
                  <a:lnTo>
                    <a:pt x="230" y="177"/>
                  </a:lnTo>
                  <a:lnTo>
                    <a:pt x="230" y="176"/>
                  </a:lnTo>
                  <a:lnTo>
                    <a:pt x="199" y="116"/>
                  </a:lnTo>
                  <a:lnTo>
                    <a:pt x="160" y="70"/>
                  </a:lnTo>
                  <a:lnTo>
                    <a:pt x="115" y="30"/>
                  </a:lnTo>
                  <a:lnTo>
                    <a:pt x="19" y="126"/>
                  </a:lnTo>
                  <a:lnTo>
                    <a:pt x="0" y="0"/>
                  </a:lnTo>
                  <a:lnTo>
                    <a:pt x="19" y="126"/>
                  </a:lnTo>
                  <a:lnTo>
                    <a:pt x="50" y="158"/>
                  </a:lnTo>
                  <a:lnTo>
                    <a:pt x="99" y="109"/>
                  </a:lnTo>
                  <a:lnTo>
                    <a:pt x="104" y="110"/>
                  </a:lnTo>
                  <a:lnTo>
                    <a:pt x="158" y="153"/>
                  </a:lnTo>
                  <a:lnTo>
                    <a:pt x="201" y="199"/>
                  </a:lnTo>
                  <a:lnTo>
                    <a:pt x="207" y="207"/>
                  </a:lnTo>
                  <a:lnTo>
                    <a:pt x="226" y="189"/>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未知"/>
            <p:cNvSpPr>
              <a:spLocks/>
            </p:cNvSpPr>
            <p:nvPr/>
          </p:nvSpPr>
          <p:spPr bwMode="auto">
            <a:xfrm>
              <a:off x="757" y="1055"/>
              <a:ext cx="80" cy="81"/>
            </a:xfrm>
            <a:custGeom>
              <a:avLst/>
              <a:gdLst>
                <a:gd name="T0" fmla="*/ 0 w 201"/>
                <a:gd name="T1" fmla="*/ 0 h 202"/>
                <a:gd name="T2" fmla="*/ 0 w 201"/>
                <a:gd name="T3" fmla="*/ 0 h 202"/>
                <a:gd name="T4" fmla="*/ 0 w 201"/>
                <a:gd name="T5" fmla="*/ 0 h 202"/>
                <a:gd name="T6" fmla="*/ 0 w 201"/>
                <a:gd name="T7" fmla="*/ 0 h 202"/>
                <a:gd name="T8" fmla="*/ 0 w 201"/>
                <a:gd name="T9" fmla="*/ 0 h 202"/>
                <a:gd name="T10" fmla="*/ 0 w 201"/>
                <a:gd name="T11" fmla="*/ 0 h 202"/>
                <a:gd name="T12" fmla="*/ 0 w 201"/>
                <a:gd name="T13" fmla="*/ 0 h 202"/>
                <a:gd name="T14" fmla="*/ 0 w 201"/>
                <a:gd name="T15" fmla="*/ 0 h 202"/>
                <a:gd name="T16" fmla="*/ 0 w 201"/>
                <a:gd name="T17" fmla="*/ 0 h 202"/>
                <a:gd name="T18" fmla="*/ 0 w 201"/>
                <a:gd name="T19" fmla="*/ 0 h 202"/>
                <a:gd name="T20" fmla="*/ 0 w 201"/>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1" h="202">
                  <a:moveTo>
                    <a:pt x="172" y="88"/>
                  </a:moveTo>
                  <a:lnTo>
                    <a:pt x="201" y="202"/>
                  </a:lnTo>
                  <a:lnTo>
                    <a:pt x="172" y="88"/>
                  </a:lnTo>
                  <a:lnTo>
                    <a:pt x="134" y="70"/>
                  </a:lnTo>
                  <a:lnTo>
                    <a:pt x="125" y="70"/>
                  </a:lnTo>
                  <a:lnTo>
                    <a:pt x="74" y="113"/>
                  </a:lnTo>
                  <a:lnTo>
                    <a:pt x="54" y="161"/>
                  </a:lnTo>
                  <a:lnTo>
                    <a:pt x="0" y="0"/>
                  </a:lnTo>
                  <a:lnTo>
                    <a:pt x="54" y="161"/>
                  </a:lnTo>
                  <a:lnTo>
                    <a:pt x="76" y="184"/>
                  </a:lnTo>
                  <a:lnTo>
                    <a:pt x="172" y="88"/>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未知"/>
            <p:cNvSpPr>
              <a:spLocks/>
            </p:cNvSpPr>
            <p:nvPr/>
          </p:nvSpPr>
          <p:spPr bwMode="auto">
            <a:xfrm>
              <a:off x="779" y="1083"/>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4"/>
                  </a:lnTo>
                  <a:lnTo>
                    <a:pt x="163" y="58"/>
                  </a:lnTo>
                  <a:lnTo>
                    <a:pt x="117" y="17"/>
                  </a:lnTo>
                  <a:lnTo>
                    <a:pt x="80" y="0"/>
                  </a:lnTo>
                  <a:lnTo>
                    <a:pt x="71" y="0"/>
                  </a:lnTo>
                  <a:lnTo>
                    <a:pt x="20" y="43"/>
                  </a:lnTo>
                  <a:lnTo>
                    <a:pt x="0" y="91"/>
                  </a:lnTo>
                  <a:lnTo>
                    <a:pt x="53" y="146"/>
                  </a:lnTo>
                  <a:lnTo>
                    <a:pt x="102" y="97"/>
                  </a:lnTo>
                  <a:lnTo>
                    <a:pt x="107" y="98"/>
                  </a:lnTo>
                  <a:lnTo>
                    <a:pt x="161" y="141"/>
                  </a:lnTo>
                  <a:lnTo>
                    <a:pt x="204" y="187"/>
                  </a:lnTo>
                  <a:lnTo>
                    <a:pt x="212"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4" name="未知"/>
            <p:cNvSpPr>
              <a:spLocks/>
            </p:cNvSpPr>
            <p:nvPr/>
          </p:nvSpPr>
          <p:spPr bwMode="auto">
            <a:xfrm>
              <a:off x="709" y="1161"/>
              <a:ext cx="70"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8"/>
                  </a:moveTo>
                  <a:lnTo>
                    <a:pt x="128" y="102"/>
                  </a:lnTo>
                  <a:lnTo>
                    <a:pt x="174" y="174"/>
                  </a:lnTo>
                  <a:lnTo>
                    <a:pt x="128" y="102"/>
                  </a:lnTo>
                  <a:lnTo>
                    <a:pt x="128" y="100"/>
                  </a:lnTo>
                  <a:lnTo>
                    <a:pt x="76" y="39"/>
                  </a:lnTo>
                  <a:lnTo>
                    <a:pt x="57" y="32"/>
                  </a:lnTo>
                  <a:lnTo>
                    <a:pt x="55" y="32"/>
                  </a:lnTo>
                  <a:lnTo>
                    <a:pt x="31" y="58"/>
                  </a:lnTo>
                  <a:lnTo>
                    <a:pt x="0" y="0"/>
                  </a:lnTo>
                  <a:lnTo>
                    <a:pt x="31" y="58"/>
                  </a:lnTo>
                  <a:lnTo>
                    <a:pt x="31" y="60"/>
                  </a:lnTo>
                  <a:lnTo>
                    <a:pt x="84" y="121"/>
                  </a:lnTo>
                  <a:lnTo>
                    <a:pt x="102" y="128"/>
                  </a:lnTo>
                  <a:lnTo>
                    <a:pt x="104" y="128"/>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未知"/>
            <p:cNvSpPr>
              <a:spLocks/>
            </p:cNvSpPr>
            <p:nvPr/>
          </p:nvSpPr>
          <p:spPr bwMode="auto">
            <a:xfrm>
              <a:off x="565" y="1352"/>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 h="42">
                  <a:moveTo>
                    <a:pt x="22" y="0"/>
                  </a:moveTo>
                  <a:lnTo>
                    <a:pt x="41" y="20"/>
                  </a:lnTo>
                  <a:lnTo>
                    <a:pt x="41" y="22"/>
                  </a:lnTo>
                  <a:lnTo>
                    <a:pt x="21" y="42"/>
                  </a:lnTo>
                  <a:lnTo>
                    <a:pt x="19" y="42"/>
                  </a:lnTo>
                  <a:lnTo>
                    <a:pt x="0" y="21"/>
                  </a:lnTo>
                  <a:lnTo>
                    <a:pt x="0" y="20"/>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未知"/>
            <p:cNvSpPr>
              <a:spLocks/>
            </p:cNvSpPr>
            <p:nvPr/>
          </p:nvSpPr>
          <p:spPr bwMode="auto">
            <a:xfrm>
              <a:off x="565" y="1352"/>
              <a:ext cx="17" cy="17"/>
            </a:xfrm>
            <a:custGeom>
              <a:avLst/>
              <a:gdLst>
                <a:gd name="T0" fmla="*/ 0 w 41"/>
                <a:gd name="T1" fmla="*/ 0 h 42"/>
                <a:gd name="T2" fmla="*/ 0 w 41"/>
                <a:gd name="T3" fmla="*/ 0 h 42"/>
                <a:gd name="T4" fmla="*/ 0 w 41"/>
                <a:gd name="T5" fmla="*/ 0 h 42"/>
                <a:gd name="T6" fmla="*/ 0 w 41"/>
                <a:gd name="T7" fmla="*/ 0 h 42"/>
                <a:gd name="T8" fmla="*/ 0 w 41"/>
                <a:gd name="T9" fmla="*/ 0 h 42"/>
                <a:gd name="T10" fmla="*/ 0 w 41"/>
                <a:gd name="T11" fmla="*/ 0 h 42"/>
                <a:gd name="T12" fmla="*/ 0 w 41"/>
                <a:gd name="T13" fmla="*/ 0 h 42"/>
                <a:gd name="T14" fmla="*/ 0 w 41"/>
                <a:gd name="T15" fmla="*/ 0 h 42"/>
                <a:gd name="T16" fmla="*/ 0 w 41"/>
                <a:gd name="T17" fmla="*/ 0 h 42"/>
                <a:gd name="T18" fmla="*/ 0 w 41"/>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6" y="36"/>
                  </a:moveTo>
                  <a:lnTo>
                    <a:pt x="21" y="42"/>
                  </a:lnTo>
                  <a:lnTo>
                    <a:pt x="23" y="41"/>
                  </a:lnTo>
                  <a:lnTo>
                    <a:pt x="41" y="20"/>
                  </a:lnTo>
                  <a:lnTo>
                    <a:pt x="41" y="19"/>
                  </a:lnTo>
                  <a:lnTo>
                    <a:pt x="20" y="0"/>
                  </a:lnTo>
                  <a:lnTo>
                    <a:pt x="18" y="0"/>
                  </a:lnTo>
                  <a:lnTo>
                    <a:pt x="0" y="21"/>
                  </a:lnTo>
                  <a:lnTo>
                    <a:pt x="0" y="23"/>
                  </a:lnTo>
                  <a:lnTo>
                    <a:pt x="6"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7" name="未知"/>
            <p:cNvSpPr>
              <a:spLocks/>
            </p:cNvSpPr>
            <p:nvPr/>
          </p:nvSpPr>
          <p:spPr bwMode="auto">
            <a:xfrm>
              <a:off x="1238" y="609"/>
              <a:ext cx="14" cy="241"/>
            </a:xfrm>
            <a:custGeom>
              <a:avLst/>
              <a:gdLst>
                <a:gd name="T0" fmla="*/ 0 w 35"/>
                <a:gd name="T1" fmla="*/ 0 h 604"/>
                <a:gd name="T2" fmla="*/ 0 w 35"/>
                <a:gd name="T3" fmla="*/ 0 h 604"/>
                <a:gd name="T4" fmla="*/ 0 w 35"/>
                <a:gd name="T5" fmla="*/ 0 h 604"/>
                <a:gd name="T6" fmla="*/ 0 w 35"/>
                <a:gd name="T7" fmla="*/ 0 h 604"/>
                <a:gd name="T8" fmla="*/ 0 w 35"/>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4">
                  <a:moveTo>
                    <a:pt x="35" y="569"/>
                  </a:moveTo>
                  <a:lnTo>
                    <a:pt x="35" y="0"/>
                  </a:lnTo>
                  <a:lnTo>
                    <a:pt x="0" y="0"/>
                  </a:lnTo>
                  <a:lnTo>
                    <a:pt x="0" y="604"/>
                  </a:lnTo>
                  <a:lnTo>
                    <a:pt x="35" y="5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未知"/>
            <p:cNvSpPr>
              <a:spLocks/>
            </p:cNvSpPr>
            <p:nvPr/>
          </p:nvSpPr>
          <p:spPr bwMode="auto">
            <a:xfrm>
              <a:off x="1252" y="609"/>
              <a:ext cx="16" cy="227"/>
            </a:xfrm>
            <a:custGeom>
              <a:avLst/>
              <a:gdLst>
                <a:gd name="T0" fmla="*/ 0 w 40"/>
                <a:gd name="T1" fmla="*/ 0 h 569"/>
                <a:gd name="T2" fmla="*/ 0 w 40"/>
                <a:gd name="T3" fmla="*/ 0 h 569"/>
                <a:gd name="T4" fmla="*/ 0 w 40"/>
                <a:gd name="T5" fmla="*/ 0 h 569"/>
                <a:gd name="T6" fmla="*/ 0 w 40"/>
                <a:gd name="T7" fmla="*/ 0 h 569"/>
                <a:gd name="T8" fmla="*/ 0 w 40"/>
                <a:gd name="T9" fmla="*/ 0 h 5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69">
                  <a:moveTo>
                    <a:pt x="40" y="529"/>
                  </a:moveTo>
                  <a:lnTo>
                    <a:pt x="40" y="0"/>
                  </a:lnTo>
                  <a:lnTo>
                    <a:pt x="0" y="0"/>
                  </a:lnTo>
                  <a:lnTo>
                    <a:pt x="0" y="569"/>
                  </a:lnTo>
                  <a:lnTo>
                    <a:pt x="40" y="5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未知"/>
            <p:cNvSpPr>
              <a:spLocks/>
            </p:cNvSpPr>
            <p:nvPr/>
          </p:nvSpPr>
          <p:spPr bwMode="auto">
            <a:xfrm>
              <a:off x="1268" y="609"/>
              <a:ext cx="16" cy="211"/>
            </a:xfrm>
            <a:custGeom>
              <a:avLst/>
              <a:gdLst>
                <a:gd name="T0" fmla="*/ 0 w 40"/>
                <a:gd name="T1" fmla="*/ 0 h 529"/>
                <a:gd name="T2" fmla="*/ 0 w 40"/>
                <a:gd name="T3" fmla="*/ 0 h 529"/>
                <a:gd name="T4" fmla="*/ 0 w 40"/>
                <a:gd name="T5" fmla="*/ 0 h 529"/>
                <a:gd name="T6" fmla="*/ 0 w 40"/>
                <a:gd name="T7" fmla="*/ 0 h 529"/>
                <a:gd name="T8" fmla="*/ 0 w 40"/>
                <a:gd name="T9" fmla="*/ 0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29">
                  <a:moveTo>
                    <a:pt x="40" y="489"/>
                  </a:moveTo>
                  <a:lnTo>
                    <a:pt x="40" y="0"/>
                  </a:lnTo>
                  <a:lnTo>
                    <a:pt x="0" y="0"/>
                  </a:lnTo>
                  <a:lnTo>
                    <a:pt x="0" y="529"/>
                  </a:lnTo>
                  <a:lnTo>
                    <a:pt x="40"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未知"/>
            <p:cNvSpPr>
              <a:spLocks/>
            </p:cNvSpPr>
            <p:nvPr/>
          </p:nvSpPr>
          <p:spPr bwMode="auto">
            <a:xfrm>
              <a:off x="1289" y="609"/>
              <a:ext cx="0" cy="190"/>
            </a:xfrm>
            <a:custGeom>
              <a:avLst/>
              <a:gdLst>
                <a:gd name="T0" fmla="*/ 0 h 476"/>
                <a:gd name="T1" fmla="*/ 0 h 476"/>
                <a:gd name="T2" fmla="*/ 0 60000 65536"/>
                <a:gd name="T3" fmla="*/ 0 60000 65536"/>
              </a:gdLst>
              <a:ahLst/>
              <a:cxnLst>
                <a:cxn ang="T2">
                  <a:pos x="0" y="T0"/>
                </a:cxn>
                <a:cxn ang="T3">
                  <a:pos x="0" y="T1"/>
                </a:cxn>
              </a:cxnLst>
              <a:rect l="0" t="0" r="r" b="b"/>
              <a:pathLst>
                <a:path h="476">
                  <a:moveTo>
                    <a:pt x="0" y="0"/>
                  </a:moveTo>
                  <a:lnTo>
                    <a:pt x="0" y="476"/>
                  </a:lnTo>
                </a:path>
              </a:pathLst>
            </a:custGeom>
            <a:noFill/>
            <a:ln w="16471"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1" name="未知"/>
            <p:cNvSpPr>
              <a:spLocks/>
            </p:cNvSpPr>
            <p:nvPr/>
          </p:nvSpPr>
          <p:spPr bwMode="auto">
            <a:xfrm>
              <a:off x="1299" y="609"/>
              <a:ext cx="0" cy="180"/>
            </a:xfrm>
            <a:custGeom>
              <a:avLst/>
              <a:gdLst>
                <a:gd name="T0" fmla="*/ 0 h 451"/>
                <a:gd name="T1" fmla="*/ 0 h 451"/>
                <a:gd name="T2" fmla="*/ 0 60000 65536"/>
                <a:gd name="T3" fmla="*/ 0 60000 65536"/>
              </a:gdLst>
              <a:ahLst/>
              <a:cxnLst>
                <a:cxn ang="T2">
                  <a:pos x="0" y="T0"/>
                </a:cxn>
                <a:cxn ang="T3">
                  <a:pos x="0" y="T1"/>
                </a:cxn>
              </a:cxnLst>
              <a:rect l="0" t="0" r="r" b="b"/>
              <a:pathLst>
                <a:path h="451">
                  <a:moveTo>
                    <a:pt x="0" y="0"/>
                  </a:moveTo>
                  <a:lnTo>
                    <a:pt x="0" y="451"/>
                  </a:lnTo>
                </a:path>
              </a:pathLst>
            </a:custGeom>
            <a:noFill/>
            <a:ln w="16471"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2" name="未知"/>
            <p:cNvSpPr>
              <a:spLocks/>
            </p:cNvSpPr>
            <p:nvPr/>
          </p:nvSpPr>
          <p:spPr bwMode="auto">
            <a:xfrm>
              <a:off x="1238" y="609"/>
              <a:ext cx="64" cy="241"/>
            </a:xfrm>
            <a:custGeom>
              <a:avLst/>
              <a:gdLst>
                <a:gd name="T0" fmla="*/ 0 w 160"/>
                <a:gd name="T1" fmla="*/ 0 h 604"/>
                <a:gd name="T2" fmla="*/ 0 w 160"/>
                <a:gd name="T3" fmla="*/ 0 h 604"/>
                <a:gd name="T4" fmla="*/ 0 w 160"/>
                <a:gd name="T5" fmla="*/ 0 h 604"/>
                <a:gd name="T6" fmla="*/ 0 w 160"/>
                <a:gd name="T7" fmla="*/ 0 h 604"/>
                <a:gd name="T8" fmla="*/ 0 w 160"/>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0" h="604">
                  <a:moveTo>
                    <a:pt x="160" y="0"/>
                  </a:moveTo>
                  <a:lnTo>
                    <a:pt x="160" y="445"/>
                  </a:lnTo>
                  <a:lnTo>
                    <a:pt x="0" y="604"/>
                  </a:lnTo>
                  <a:lnTo>
                    <a:pt x="0" y="0"/>
                  </a:lnTo>
                  <a:lnTo>
                    <a:pt x="160"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3" name="未知"/>
            <p:cNvSpPr>
              <a:spLocks/>
            </p:cNvSpPr>
            <p:nvPr/>
          </p:nvSpPr>
          <p:spPr bwMode="auto">
            <a:xfrm>
              <a:off x="1223" y="592"/>
              <a:ext cx="93"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31" y="22"/>
                  </a:moveTo>
                  <a:lnTo>
                    <a:pt x="208" y="0"/>
                  </a:lnTo>
                  <a:lnTo>
                    <a:pt x="24" y="0"/>
                  </a:lnTo>
                  <a:lnTo>
                    <a:pt x="0" y="23"/>
                  </a:lnTo>
                  <a:lnTo>
                    <a:pt x="231" y="23"/>
                  </a:lnTo>
                  <a:lnTo>
                    <a:pt x="23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未知"/>
            <p:cNvSpPr>
              <a:spLocks/>
            </p:cNvSpPr>
            <p:nvPr/>
          </p:nvSpPr>
          <p:spPr bwMode="auto">
            <a:xfrm>
              <a:off x="1226" y="607"/>
              <a:ext cx="88" cy="0"/>
            </a:xfrm>
            <a:custGeom>
              <a:avLst/>
              <a:gdLst>
                <a:gd name="T0" fmla="*/ 0 w 220"/>
                <a:gd name="T1" fmla="*/ 0 w 220"/>
                <a:gd name="T2" fmla="*/ 0 60000 65536"/>
                <a:gd name="T3" fmla="*/ 0 60000 65536"/>
              </a:gdLst>
              <a:ahLst/>
              <a:cxnLst>
                <a:cxn ang="T2">
                  <a:pos x="T0" y="0"/>
                </a:cxn>
                <a:cxn ang="T3">
                  <a:pos x="T1" y="0"/>
                </a:cxn>
              </a:cxnLst>
              <a:rect l="0" t="0" r="r" b="b"/>
              <a:pathLst>
                <a:path w="220">
                  <a:moveTo>
                    <a:pt x="220" y="0"/>
                  </a:moveTo>
                  <a:lnTo>
                    <a:pt x="0" y="0"/>
                  </a:lnTo>
                </a:path>
              </a:pathLst>
            </a:custGeom>
            <a:noFill/>
            <a:ln w="19570"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5" name="未知"/>
            <p:cNvSpPr>
              <a:spLocks/>
            </p:cNvSpPr>
            <p:nvPr/>
          </p:nvSpPr>
          <p:spPr bwMode="auto">
            <a:xfrm>
              <a:off x="1223" y="592"/>
              <a:ext cx="93" cy="19"/>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8" y="47"/>
                  </a:moveTo>
                  <a:lnTo>
                    <a:pt x="231" y="23"/>
                  </a:lnTo>
                  <a:lnTo>
                    <a:pt x="231" y="22"/>
                  </a:lnTo>
                  <a:lnTo>
                    <a:pt x="208" y="0"/>
                  </a:lnTo>
                  <a:lnTo>
                    <a:pt x="24" y="0"/>
                  </a:lnTo>
                  <a:lnTo>
                    <a:pt x="0" y="23"/>
                  </a:lnTo>
                  <a:lnTo>
                    <a:pt x="0" y="25"/>
                  </a:lnTo>
                  <a:lnTo>
                    <a:pt x="24" y="47"/>
                  </a:lnTo>
                  <a:lnTo>
                    <a:pt x="208"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6" name="未知"/>
            <p:cNvSpPr>
              <a:spLocks/>
            </p:cNvSpPr>
            <p:nvPr/>
          </p:nvSpPr>
          <p:spPr bwMode="auto">
            <a:xfrm>
              <a:off x="1213" y="762"/>
              <a:ext cx="108" cy="109"/>
            </a:xfrm>
            <a:custGeom>
              <a:avLst/>
              <a:gdLst>
                <a:gd name="T0" fmla="*/ 0 w 271"/>
                <a:gd name="T1" fmla="*/ 0 h 272"/>
                <a:gd name="T2" fmla="*/ 0 w 271"/>
                <a:gd name="T3" fmla="*/ 0 h 272"/>
                <a:gd name="T4" fmla="*/ 0 w 271"/>
                <a:gd name="T5" fmla="*/ 0 h 272"/>
                <a:gd name="T6" fmla="*/ 0 w 271"/>
                <a:gd name="T7" fmla="*/ 0 h 272"/>
                <a:gd name="T8" fmla="*/ 0 w 271"/>
                <a:gd name="T9" fmla="*/ 0 h 272"/>
                <a:gd name="T10" fmla="*/ 0 w 271"/>
                <a:gd name="T11" fmla="*/ 0 h 272"/>
                <a:gd name="T12" fmla="*/ 0 w 271"/>
                <a:gd name="T13" fmla="*/ 0 h 272"/>
                <a:gd name="T14" fmla="*/ 0 w 271"/>
                <a:gd name="T15" fmla="*/ 0 h 272"/>
                <a:gd name="T16" fmla="*/ 0 w 271"/>
                <a:gd name="T17" fmla="*/ 0 h 272"/>
                <a:gd name="T18" fmla="*/ 0 w 271"/>
                <a:gd name="T19" fmla="*/ 0 h 272"/>
                <a:gd name="T20" fmla="*/ 0 w 271"/>
                <a:gd name="T21" fmla="*/ 0 h 272"/>
                <a:gd name="T22" fmla="*/ 0 w 271"/>
                <a:gd name="T23" fmla="*/ 0 h 272"/>
                <a:gd name="T24" fmla="*/ 0 w 271"/>
                <a:gd name="T25" fmla="*/ 0 h 272"/>
                <a:gd name="T26" fmla="*/ 0 w 271"/>
                <a:gd name="T27" fmla="*/ 0 h 272"/>
                <a:gd name="T28" fmla="*/ 0 w 271"/>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1" h="272">
                  <a:moveTo>
                    <a:pt x="54" y="248"/>
                  </a:moveTo>
                  <a:lnTo>
                    <a:pt x="247" y="59"/>
                  </a:lnTo>
                  <a:lnTo>
                    <a:pt x="248" y="52"/>
                  </a:lnTo>
                  <a:lnTo>
                    <a:pt x="271" y="272"/>
                  </a:lnTo>
                  <a:lnTo>
                    <a:pt x="248" y="52"/>
                  </a:lnTo>
                  <a:lnTo>
                    <a:pt x="247" y="51"/>
                  </a:lnTo>
                  <a:lnTo>
                    <a:pt x="234" y="39"/>
                  </a:lnTo>
                  <a:lnTo>
                    <a:pt x="232" y="39"/>
                  </a:lnTo>
                  <a:lnTo>
                    <a:pt x="50" y="210"/>
                  </a:lnTo>
                  <a:lnTo>
                    <a:pt x="38" y="234"/>
                  </a:lnTo>
                  <a:lnTo>
                    <a:pt x="0" y="0"/>
                  </a:lnTo>
                  <a:lnTo>
                    <a:pt x="38" y="234"/>
                  </a:lnTo>
                  <a:lnTo>
                    <a:pt x="38" y="236"/>
                  </a:lnTo>
                  <a:lnTo>
                    <a:pt x="52" y="248"/>
                  </a:lnTo>
                  <a:lnTo>
                    <a:pt x="54" y="248"/>
                  </a:lnTo>
                  <a:close/>
                </a:path>
              </a:pathLst>
            </a:custGeom>
            <a:blipFill dpi="0" rotWithShape="0">
              <a:blip r:embed="rId2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7" name="未知"/>
            <p:cNvSpPr>
              <a:spLocks/>
            </p:cNvSpPr>
            <p:nvPr/>
          </p:nvSpPr>
          <p:spPr bwMode="auto">
            <a:xfrm>
              <a:off x="1226" y="775"/>
              <a:ext cx="101" cy="101"/>
            </a:xfrm>
            <a:custGeom>
              <a:avLst/>
              <a:gdLst>
                <a:gd name="T0" fmla="*/ 0 w 252"/>
                <a:gd name="T1" fmla="*/ 0 h 252"/>
                <a:gd name="T2" fmla="*/ 0 w 252"/>
                <a:gd name="T3" fmla="*/ 0 h 252"/>
                <a:gd name="T4" fmla="*/ 0 w 252"/>
                <a:gd name="T5" fmla="*/ 0 h 252"/>
                <a:gd name="T6" fmla="*/ 0 w 252"/>
                <a:gd name="T7" fmla="*/ 0 h 252"/>
                <a:gd name="T8" fmla="*/ 0 w 252"/>
                <a:gd name="T9" fmla="*/ 0 h 252"/>
                <a:gd name="T10" fmla="*/ 0 w 252"/>
                <a:gd name="T11" fmla="*/ 0 h 252"/>
                <a:gd name="T12" fmla="*/ 0 w 252"/>
                <a:gd name="T13" fmla="*/ 0 h 252"/>
                <a:gd name="T14" fmla="*/ 0 w 252"/>
                <a:gd name="T15" fmla="*/ 0 h 252"/>
                <a:gd name="T16" fmla="*/ 0 w 252"/>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2" h="252">
                  <a:moveTo>
                    <a:pt x="25" y="213"/>
                  </a:moveTo>
                  <a:lnTo>
                    <a:pt x="202" y="42"/>
                  </a:lnTo>
                  <a:lnTo>
                    <a:pt x="213" y="25"/>
                  </a:lnTo>
                  <a:lnTo>
                    <a:pt x="252" y="252"/>
                  </a:lnTo>
                  <a:lnTo>
                    <a:pt x="213" y="25"/>
                  </a:lnTo>
                  <a:lnTo>
                    <a:pt x="25" y="213"/>
                  </a:lnTo>
                  <a:lnTo>
                    <a:pt x="0" y="0"/>
                  </a:lnTo>
                  <a:lnTo>
                    <a:pt x="25" y="213"/>
                  </a:lnTo>
                  <a:close/>
                </a:path>
              </a:pathLst>
            </a:custGeom>
            <a:blipFill dpi="0" rotWithShape="0">
              <a:blip r:embed="rId2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8" name="未知"/>
            <p:cNvSpPr>
              <a:spLocks/>
            </p:cNvSpPr>
            <p:nvPr/>
          </p:nvSpPr>
          <p:spPr bwMode="auto">
            <a:xfrm>
              <a:off x="1228" y="777"/>
              <a:ext cx="84" cy="84"/>
            </a:xfrm>
            <a:custGeom>
              <a:avLst/>
              <a:gdLst>
                <a:gd name="T0" fmla="*/ 0 w 210"/>
                <a:gd name="T1" fmla="*/ 0 h 209"/>
                <a:gd name="T2" fmla="*/ 0 w 210"/>
                <a:gd name="T3" fmla="*/ 0 h 209"/>
                <a:gd name="T4" fmla="*/ 0 w 210"/>
                <a:gd name="T5" fmla="*/ 0 h 209"/>
                <a:gd name="T6" fmla="*/ 0 w 210"/>
                <a:gd name="T7" fmla="*/ 0 h 209"/>
                <a:gd name="T8" fmla="*/ 0 w 210"/>
                <a:gd name="T9" fmla="*/ 0 h 209"/>
                <a:gd name="T10" fmla="*/ 0 w 210"/>
                <a:gd name="T11" fmla="*/ 0 h 209"/>
                <a:gd name="T12" fmla="*/ 0 w 210"/>
                <a:gd name="T13" fmla="*/ 0 h 209"/>
                <a:gd name="T14" fmla="*/ 0 w 210"/>
                <a:gd name="T15" fmla="*/ 0 h 209"/>
                <a:gd name="T16" fmla="*/ 0 w 210"/>
                <a:gd name="T17" fmla="*/ 0 h 209"/>
                <a:gd name="T18" fmla="*/ 0 w 210"/>
                <a:gd name="T19" fmla="*/ 0 h 209"/>
                <a:gd name="T20" fmla="*/ 0 w 210"/>
                <a:gd name="T21" fmla="*/ 0 h 2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0" h="209">
                  <a:moveTo>
                    <a:pt x="198" y="37"/>
                  </a:moveTo>
                  <a:lnTo>
                    <a:pt x="210" y="13"/>
                  </a:lnTo>
                  <a:lnTo>
                    <a:pt x="209" y="12"/>
                  </a:lnTo>
                  <a:lnTo>
                    <a:pt x="196" y="0"/>
                  </a:lnTo>
                  <a:lnTo>
                    <a:pt x="194" y="0"/>
                  </a:lnTo>
                  <a:lnTo>
                    <a:pt x="12" y="171"/>
                  </a:lnTo>
                  <a:lnTo>
                    <a:pt x="0" y="195"/>
                  </a:lnTo>
                  <a:lnTo>
                    <a:pt x="0" y="197"/>
                  </a:lnTo>
                  <a:lnTo>
                    <a:pt x="14" y="209"/>
                  </a:lnTo>
                  <a:lnTo>
                    <a:pt x="16" y="209"/>
                  </a:lnTo>
                  <a:lnTo>
                    <a:pt x="198"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79" name="未知"/>
            <p:cNvSpPr>
              <a:spLocks/>
            </p:cNvSpPr>
            <p:nvPr/>
          </p:nvSpPr>
          <p:spPr bwMode="auto">
            <a:xfrm>
              <a:off x="1243" y="7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8"/>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未知"/>
            <p:cNvSpPr>
              <a:spLocks/>
            </p:cNvSpPr>
            <p:nvPr/>
          </p:nvSpPr>
          <p:spPr bwMode="auto">
            <a:xfrm>
              <a:off x="1243" y="748"/>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8"/>
                  </a:lnTo>
                  <a:lnTo>
                    <a:pt x="39" y="0"/>
                  </a:lnTo>
                  <a:lnTo>
                    <a:pt x="47"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1" name="Rectangle 591"/>
            <p:cNvSpPr>
              <a:spLocks noChangeArrowheads="1"/>
            </p:cNvSpPr>
            <p:nvPr/>
          </p:nvSpPr>
          <p:spPr bwMode="auto">
            <a:xfrm>
              <a:off x="1235" y="739"/>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2" name="Rectangle 592"/>
            <p:cNvSpPr>
              <a:spLocks/>
            </p:cNvSpPr>
            <p:nvPr/>
          </p:nvSpPr>
          <p:spPr bwMode="auto">
            <a:xfrm>
              <a:off x="1235" y="739"/>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3" name="未知"/>
            <p:cNvSpPr>
              <a:spLocks/>
            </p:cNvSpPr>
            <p:nvPr/>
          </p:nvSpPr>
          <p:spPr bwMode="auto">
            <a:xfrm>
              <a:off x="1243" y="7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4" name="未知"/>
            <p:cNvSpPr>
              <a:spLocks/>
            </p:cNvSpPr>
            <p:nvPr/>
          </p:nvSpPr>
          <p:spPr bwMode="auto">
            <a:xfrm>
              <a:off x="1243" y="717"/>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85" name="Rectangle 595"/>
            <p:cNvSpPr>
              <a:spLocks noChangeArrowheads="1"/>
            </p:cNvSpPr>
            <p:nvPr/>
          </p:nvSpPr>
          <p:spPr bwMode="auto">
            <a:xfrm>
              <a:off x="1265" y="709"/>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6" name="Rectangle 596"/>
            <p:cNvSpPr>
              <a:spLocks/>
            </p:cNvSpPr>
            <p:nvPr/>
          </p:nvSpPr>
          <p:spPr bwMode="auto">
            <a:xfrm>
              <a:off x="1265" y="709"/>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7" name="Rectangle 597"/>
            <p:cNvSpPr>
              <a:spLocks noChangeArrowheads="1"/>
            </p:cNvSpPr>
            <p:nvPr/>
          </p:nvSpPr>
          <p:spPr bwMode="auto">
            <a:xfrm>
              <a:off x="1279" y="739"/>
              <a:ext cx="21"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8" name="Rectangle 598"/>
            <p:cNvSpPr>
              <a:spLocks/>
            </p:cNvSpPr>
            <p:nvPr/>
          </p:nvSpPr>
          <p:spPr bwMode="auto">
            <a:xfrm>
              <a:off x="1279" y="739"/>
              <a:ext cx="21"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089" name="未知"/>
            <p:cNvSpPr>
              <a:spLocks/>
            </p:cNvSpPr>
            <p:nvPr/>
          </p:nvSpPr>
          <p:spPr bwMode="auto">
            <a:xfrm>
              <a:off x="1274" y="748"/>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38"/>
                  </a:moveTo>
                  <a:lnTo>
                    <a:pt x="38" y="47"/>
                  </a:lnTo>
                  <a:lnTo>
                    <a:pt x="0" y="8"/>
                  </a:lnTo>
                  <a:lnTo>
                    <a:pt x="8" y="0"/>
                  </a:lnTo>
                  <a:lnTo>
                    <a:pt x="46" y="3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0" name="未知"/>
            <p:cNvSpPr>
              <a:spLocks/>
            </p:cNvSpPr>
            <p:nvPr/>
          </p:nvSpPr>
          <p:spPr bwMode="auto">
            <a:xfrm>
              <a:off x="1274" y="748"/>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8" y="0"/>
                  </a:moveTo>
                  <a:lnTo>
                    <a:pt x="46" y="38"/>
                  </a:lnTo>
                  <a:lnTo>
                    <a:pt x="38" y="47"/>
                  </a:lnTo>
                  <a:lnTo>
                    <a:pt x="0" y="8"/>
                  </a:lnTo>
                  <a:lnTo>
                    <a:pt x="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1" name="未知"/>
            <p:cNvSpPr>
              <a:spLocks/>
            </p:cNvSpPr>
            <p:nvPr/>
          </p:nvSpPr>
          <p:spPr bwMode="auto">
            <a:xfrm>
              <a:off x="1265" y="752"/>
              <a:ext cx="5" cy="23"/>
            </a:xfrm>
            <a:custGeom>
              <a:avLst/>
              <a:gdLst>
                <a:gd name="T0" fmla="*/ 0 w 11"/>
                <a:gd name="T1" fmla="*/ 0 h 56"/>
                <a:gd name="T2" fmla="*/ 0 w 11"/>
                <a:gd name="T3" fmla="*/ 0 h 56"/>
                <a:gd name="T4" fmla="*/ 0 w 11"/>
                <a:gd name="T5" fmla="*/ 0 h 56"/>
                <a:gd name="T6" fmla="*/ 0 w 11"/>
                <a:gd name="T7" fmla="*/ 0 h 56"/>
                <a:gd name="T8" fmla="*/ 0 w 11"/>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6">
                  <a:moveTo>
                    <a:pt x="11" y="56"/>
                  </a:moveTo>
                  <a:lnTo>
                    <a:pt x="0" y="56"/>
                  </a:lnTo>
                  <a:lnTo>
                    <a:pt x="0" y="0"/>
                  </a:lnTo>
                  <a:lnTo>
                    <a:pt x="11" y="0"/>
                  </a:lnTo>
                  <a:lnTo>
                    <a:pt x="11" y="56"/>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2" name="未知"/>
            <p:cNvSpPr>
              <a:spLocks/>
            </p:cNvSpPr>
            <p:nvPr/>
          </p:nvSpPr>
          <p:spPr bwMode="auto">
            <a:xfrm>
              <a:off x="1265" y="752"/>
              <a:ext cx="5" cy="23"/>
            </a:xfrm>
            <a:custGeom>
              <a:avLst/>
              <a:gdLst>
                <a:gd name="T0" fmla="*/ 0 w 11"/>
                <a:gd name="T1" fmla="*/ 0 h 56"/>
                <a:gd name="T2" fmla="*/ 0 w 11"/>
                <a:gd name="T3" fmla="*/ 0 h 56"/>
                <a:gd name="T4" fmla="*/ 0 w 11"/>
                <a:gd name="T5" fmla="*/ 0 h 56"/>
                <a:gd name="T6" fmla="*/ 0 w 11"/>
                <a:gd name="T7" fmla="*/ 0 h 56"/>
                <a:gd name="T8" fmla="*/ 0 w 11"/>
                <a:gd name="T9" fmla="*/ 0 h 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6">
                  <a:moveTo>
                    <a:pt x="11" y="0"/>
                  </a:moveTo>
                  <a:lnTo>
                    <a:pt x="11" y="56"/>
                  </a:lnTo>
                  <a:lnTo>
                    <a:pt x="0" y="56"/>
                  </a:lnTo>
                  <a:lnTo>
                    <a:pt x="0" y="0"/>
                  </a:lnTo>
                  <a:lnTo>
                    <a:pt x="11"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3" name="未知"/>
            <p:cNvSpPr>
              <a:spLocks/>
            </p:cNvSpPr>
            <p:nvPr/>
          </p:nvSpPr>
          <p:spPr bwMode="auto">
            <a:xfrm>
              <a:off x="1274" y="717"/>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46" y="8"/>
                  </a:moveTo>
                  <a:lnTo>
                    <a:pt x="8" y="46"/>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4" name="未知"/>
            <p:cNvSpPr>
              <a:spLocks/>
            </p:cNvSpPr>
            <p:nvPr/>
          </p:nvSpPr>
          <p:spPr bwMode="auto">
            <a:xfrm>
              <a:off x="1274" y="717"/>
              <a:ext cx="18" cy="19"/>
            </a:xfrm>
            <a:custGeom>
              <a:avLst/>
              <a:gdLst>
                <a:gd name="T0" fmla="*/ 0 w 46"/>
                <a:gd name="T1" fmla="*/ 0 h 46"/>
                <a:gd name="T2" fmla="*/ 0 w 46"/>
                <a:gd name="T3" fmla="*/ 0 h 46"/>
                <a:gd name="T4" fmla="*/ 0 w 46"/>
                <a:gd name="T5" fmla="*/ 0 h 46"/>
                <a:gd name="T6" fmla="*/ 0 w 46"/>
                <a:gd name="T7" fmla="*/ 0 h 46"/>
                <a:gd name="T8" fmla="*/ 0 w 46"/>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0" y="38"/>
                  </a:moveTo>
                  <a:lnTo>
                    <a:pt x="38" y="0"/>
                  </a:lnTo>
                  <a:lnTo>
                    <a:pt x="46" y="8"/>
                  </a:lnTo>
                  <a:lnTo>
                    <a:pt x="8" y="46"/>
                  </a:lnTo>
                  <a:lnTo>
                    <a:pt x="0"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95" name="未知"/>
            <p:cNvSpPr>
              <a:spLocks/>
            </p:cNvSpPr>
            <p:nvPr/>
          </p:nvSpPr>
          <p:spPr bwMode="auto">
            <a:xfrm>
              <a:off x="1247" y="771"/>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5" h="17">
                  <a:moveTo>
                    <a:pt x="53" y="17"/>
                  </a:moveTo>
                  <a:lnTo>
                    <a:pt x="22" y="12"/>
                  </a:lnTo>
                  <a:lnTo>
                    <a:pt x="19" y="11"/>
                  </a:lnTo>
                  <a:lnTo>
                    <a:pt x="15" y="9"/>
                  </a:lnTo>
                  <a:lnTo>
                    <a:pt x="12" y="8"/>
                  </a:lnTo>
                  <a:lnTo>
                    <a:pt x="9" y="6"/>
                  </a:lnTo>
                  <a:lnTo>
                    <a:pt x="6" y="4"/>
                  </a:lnTo>
                  <a:lnTo>
                    <a:pt x="3" y="3"/>
                  </a:lnTo>
                  <a:lnTo>
                    <a:pt x="1" y="1"/>
                  </a:lnTo>
                  <a:lnTo>
                    <a:pt x="0" y="0"/>
                  </a:lnTo>
                  <a:lnTo>
                    <a:pt x="105" y="0"/>
                  </a:lnTo>
                  <a:lnTo>
                    <a:pt x="105" y="1"/>
                  </a:lnTo>
                  <a:lnTo>
                    <a:pt x="102" y="3"/>
                  </a:lnTo>
                  <a:lnTo>
                    <a:pt x="99" y="4"/>
                  </a:lnTo>
                  <a:lnTo>
                    <a:pt x="96" y="6"/>
                  </a:lnTo>
                  <a:lnTo>
                    <a:pt x="93" y="8"/>
                  </a:lnTo>
                  <a:lnTo>
                    <a:pt x="90" y="9"/>
                  </a:lnTo>
                  <a:lnTo>
                    <a:pt x="87" y="11"/>
                  </a:lnTo>
                  <a:lnTo>
                    <a:pt x="83" y="12"/>
                  </a:lnTo>
                  <a:lnTo>
                    <a:pt x="80" y="13"/>
                  </a:lnTo>
                  <a:lnTo>
                    <a:pt x="67" y="16"/>
                  </a:lnTo>
                  <a:lnTo>
                    <a:pt x="63" y="17"/>
                  </a:lnTo>
                  <a:lnTo>
                    <a:pt x="60" y="17"/>
                  </a:lnTo>
                  <a:lnTo>
                    <a:pt x="56" y="17"/>
                  </a:lnTo>
                  <a:lnTo>
                    <a:pt x="53"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6" name="未知"/>
            <p:cNvSpPr>
              <a:spLocks/>
            </p:cNvSpPr>
            <p:nvPr/>
          </p:nvSpPr>
          <p:spPr bwMode="auto">
            <a:xfrm>
              <a:off x="1232" y="713"/>
              <a:ext cx="36" cy="58"/>
            </a:xfrm>
            <a:custGeom>
              <a:avLst/>
              <a:gdLst>
                <a:gd name="T0" fmla="*/ 0 w 89"/>
                <a:gd name="T1" fmla="*/ 0 h 143"/>
                <a:gd name="T2" fmla="*/ 0 w 89"/>
                <a:gd name="T3" fmla="*/ 0 h 143"/>
                <a:gd name="T4" fmla="*/ 0 w 89"/>
                <a:gd name="T5" fmla="*/ 0 h 143"/>
                <a:gd name="T6" fmla="*/ 0 w 89"/>
                <a:gd name="T7" fmla="*/ 0 h 143"/>
                <a:gd name="T8" fmla="*/ 0 w 89"/>
                <a:gd name="T9" fmla="*/ 0 h 143"/>
                <a:gd name="T10" fmla="*/ 0 w 89"/>
                <a:gd name="T11" fmla="*/ 0 h 143"/>
                <a:gd name="T12" fmla="*/ 0 w 89"/>
                <a:gd name="T13" fmla="*/ 0 h 143"/>
                <a:gd name="T14" fmla="*/ 0 w 89"/>
                <a:gd name="T15" fmla="*/ 0 h 143"/>
                <a:gd name="T16" fmla="*/ 0 w 89"/>
                <a:gd name="T17" fmla="*/ 0 h 143"/>
                <a:gd name="T18" fmla="*/ 0 w 89"/>
                <a:gd name="T19" fmla="*/ 0 h 143"/>
                <a:gd name="T20" fmla="*/ 0 w 89"/>
                <a:gd name="T21" fmla="*/ 0 h 143"/>
                <a:gd name="T22" fmla="*/ 0 w 89"/>
                <a:gd name="T23" fmla="*/ 0 h 143"/>
                <a:gd name="T24" fmla="*/ 0 w 89"/>
                <a:gd name="T25" fmla="*/ 0 h 143"/>
                <a:gd name="T26" fmla="*/ 0 w 89"/>
                <a:gd name="T27" fmla="*/ 0 h 143"/>
                <a:gd name="T28" fmla="*/ 0 w 89"/>
                <a:gd name="T29" fmla="*/ 0 h 143"/>
                <a:gd name="T30" fmla="*/ 0 w 89"/>
                <a:gd name="T31" fmla="*/ 0 h 143"/>
                <a:gd name="T32" fmla="*/ 0 w 89"/>
                <a:gd name="T33" fmla="*/ 0 h 143"/>
                <a:gd name="T34" fmla="*/ 0 w 89"/>
                <a:gd name="T35" fmla="*/ 0 h 143"/>
                <a:gd name="T36" fmla="*/ 0 w 89"/>
                <a:gd name="T37" fmla="*/ 0 h 143"/>
                <a:gd name="T38" fmla="*/ 0 w 89"/>
                <a:gd name="T39" fmla="*/ 0 h 143"/>
                <a:gd name="T40" fmla="*/ 0 w 89"/>
                <a:gd name="T41" fmla="*/ 0 h 143"/>
                <a:gd name="T42" fmla="*/ 0 w 89"/>
                <a:gd name="T43" fmla="*/ 0 h 143"/>
                <a:gd name="T44" fmla="*/ 0 w 89"/>
                <a:gd name="T45" fmla="*/ 0 h 143"/>
                <a:gd name="T46" fmla="*/ 0 w 89"/>
                <a:gd name="T47" fmla="*/ 0 h 143"/>
                <a:gd name="T48" fmla="*/ 0 w 89"/>
                <a:gd name="T49" fmla="*/ 0 h 143"/>
                <a:gd name="T50" fmla="*/ 0 w 89"/>
                <a:gd name="T51" fmla="*/ 0 h 143"/>
                <a:gd name="T52" fmla="*/ 0 w 89"/>
                <a:gd name="T53" fmla="*/ 0 h 143"/>
                <a:gd name="T54" fmla="*/ 0 w 89"/>
                <a:gd name="T55" fmla="*/ 0 h 143"/>
                <a:gd name="T56" fmla="*/ 0 w 89"/>
                <a:gd name="T57" fmla="*/ 0 h 143"/>
                <a:gd name="T58" fmla="*/ 0 w 89"/>
                <a:gd name="T59" fmla="*/ 0 h 143"/>
                <a:gd name="T60" fmla="*/ 0 w 89"/>
                <a:gd name="T61" fmla="*/ 0 h 143"/>
                <a:gd name="T62" fmla="*/ 0 w 89"/>
                <a:gd name="T63" fmla="*/ 0 h 143"/>
                <a:gd name="T64" fmla="*/ 0 w 89"/>
                <a:gd name="T65" fmla="*/ 0 h 143"/>
                <a:gd name="T66" fmla="*/ 0 w 89"/>
                <a:gd name="T67" fmla="*/ 0 h 143"/>
                <a:gd name="T68" fmla="*/ 0 w 89"/>
                <a:gd name="T69" fmla="*/ 0 h 143"/>
                <a:gd name="T70" fmla="*/ 0 w 89"/>
                <a:gd name="T71" fmla="*/ 0 h 143"/>
                <a:gd name="T72" fmla="*/ 0 w 89"/>
                <a:gd name="T73" fmla="*/ 0 h 143"/>
                <a:gd name="T74" fmla="*/ 0 w 89"/>
                <a:gd name="T75" fmla="*/ 0 h 143"/>
                <a:gd name="T76" fmla="*/ 0 w 89"/>
                <a:gd name="T77" fmla="*/ 0 h 143"/>
                <a:gd name="T78" fmla="*/ 0 w 89"/>
                <a:gd name="T79" fmla="*/ 0 h 143"/>
                <a:gd name="T80" fmla="*/ 0 w 89"/>
                <a:gd name="T81" fmla="*/ 0 h 143"/>
                <a:gd name="T82" fmla="*/ 0 w 89"/>
                <a:gd name="T83" fmla="*/ 0 h 143"/>
                <a:gd name="T84" fmla="*/ 0 w 89"/>
                <a:gd name="T85" fmla="*/ 0 h 143"/>
                <a:gd name="T86" fmla="*/ 0 w 89"/>
                <a:gd name="T87" fmla="*/ 0 h 143"/>
                <a:gd name="T88" fmla="*/ 0 w 89"/>
                <a:gd name="T89" fmla="*/ 0 h 143"/>
                <a:gd name="T90" fmla="*/ 0 w 89"/>
                <a:gd name="T91" fmla="*/ 0 h 143"/>
                <a:gd name="T92" fmla="*/ 0 w 89"/>
                <a:gd name="T93" fmla="*/ 0 h 143"/>
                <a:gd name="T94" fmla="*/ 0 w 89"/>
                <a:gd name="T95" fmla="*/ 0 h 143"/>
                <a:gd name="T96" fmla="*/ 0 w 89"/>
                <a:gd name="T97" fmla="*/ 0 h 143"/>
                <a:gd name="T98" fmla="*/ 0 w 89"/>
                <a:gd name="T99" fmla="*/ 0 h 143"/>
                <a:gd name="T100" fmla="*/ 0 w 89"/>
                <a:gd name="T101" fmla="*/ 0 h 143"/>
                <a:gd name="T102" fmla="*/ 0 w 89"/>
                <a:gd name="T103" fmla="*/ 0 h 143"/>
                <a:gd name="T104" fmla="*/ 0 w 89"/>
                <a:gd name="T105" fmla="*/ 0 h 143"/>
                <a:gd name="T106" fmla="*/ 0 w 89"/>
                <a:gd name="T107" fmla="*/ 0 h 143"/>
                <a:gd name="T108" fmla="*/ 0 w 89"/>
                <a:gd name="T109" fmla="*/ 0 h 143"/>
                <a:gd name="T110" fmla="*/ 0 w 89"/>
                <a:gd name="T111" fmla="*/ 0 h 143"/>
                <a:gd name="T112" fmla="*/ 0 w 89"/>
                <a:gd name="T113" fmla="*/ 0 h 143"/>
                <a:gd name="T114" fmla="*/ 0 w 89"/>
                <a:gd name="T115" fmla="*/ 0 h 1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9" h="143">
                  <a:moveTo>
                    <a:pt x="36" y="143"/>
                  </a:moveTo>
                  <a:lnTo>
                    <a:pt x="36" y="143"/>
                  </a:lnTo>
                  <a:lnTo>
                    <a:pt x="35" y="142"/>
                  </a:lnTo>
                  <a:lnTo>
                    <a:pt x="34" y="141"/>
                  </a:lnTo>
                  <a:lnTo>
                    <a:pt x="33" y="141"/>
                  </a:lnTo>
                  <a:lnTo>
                    <a:pt x="32" y="140"/>
                  </a:lnTo>
                  <a:lnTo>
                    <a:pt x="31" y="139"/>
                  </a:lnTo>
                  <a:lnTo>
                    <a:pt x="30" y="138"/>
                  </a:lnTo>
                  <a:lnTo>
                    <a:pt x="28" y="137"/>
                  </a:lnTo>
                  <a:lnTo>
                    <a:pt x="27" y="136"/>
                  </a:lnTo>
                  <a:lnTo>
                    <a:pt x="26" y="134"/>
                  </a:lnTo>
                  <a:lnTo>
                    <a:pt x="24" y="133"/>
                  </a:lnTo>
                  <a:lnTo>
                    <a:pt x="23" y="132"/>
                  </a:lnTo>
                  <a:lnTo>
                    <a:pt x="23" y="131"/>
                  </a:lnTo>
                  <a:lnTo>
                    <a:pt x="22" y="130"/>
                  </a:lnTo>
                  <a:lnTo>
                    <a:pt x="21" y="129"/>
                  </a:lnTo>
                  <a:lnTo>
                    <a:pt x="20" y="128"/>
                  </a:lnTo>
                  <a:lnTo>
                    <a:pt x="19" y="127"/>
                  </a:lnTo>
                  <a:lnTo>
                    <a:pt x="19" y="126"/>
                  </a:lnTo>
                  <a:lnTo>
                    <a:pt x="17" y="124"/>
                  </a:lnTo>
                  <a:lnTo>
                    <a:pt x="16" y="122"/>
                  </a:lnTo>
                  <a:lnTo>
                    <a:pt x="15" y="121"/>
                  </a:lnTo>
                  <a:lnTo>
                    <a:pt x="13" y="118"/>
                  </a:lnTo>
                  <a:lnTo>
                    <a:pt x="11" y="115"/>
                  </a:lnTo>
                  <a:lnTo>
                    <a:pt x="10" y="114"/>
                  </a:lnTo>
                  <a:lnTo>
                    <a:pt x="9" y="112"/>
                  </a:lnTo>
                  <a:lnTo>
                    <a:pt x="8" y="109"/>
                  </a:lnTo>
                  <a:lnTo>
                    <a:pt x="7" y="106"/>
                  </a:lnTo>
                  <a:lnTo>
                    <a:pt x="3" y="93"/>
                  </a:lnTo>
                  <a:lnTo>
                    <a:pt x="2" y="93"/>
                  </a:lnTo>
                  <a:lnTo>
                    <a:pt x="0" y="72"/>
                  </a:lnTo>
                  <a:lnTo>
                    <a:pt x="0" y="68"/>
                  </a:lnTo>
                  <a:lnTo>
                    <a:pt x="20" y="15"/>
                  </a:lnTo>
                  <a:lnTo>
                    <a:pt x="21" y="14"/>
                  </a:lnTo>
                  <a:lnTo>
                    <a:pt x="22" y="14"/>
                  </a:lnTo>
                  <a:lnTo>
                    <a:pt x="23" y="12"/>
                  </a:lnTo>
                  <a:lnTo>
                    <a:pt x="24" y="10"/>
                  </a:lnTo>
                  <a:lnTo>
                    <a:pt x="26" y="9"/>
                  </a:lnTo>
                  <a:lnTo>
                    <a:pt x="27" y="8"/>
                  </a:lnTo>
                  <a:lnTo>
                    <a:pt x="28" y="7"/>
                  </a:lnTo>
                  <a:lnTo>
                    <a:pt x="30" y="5"/>
                  </a:lnTo>
                  <a:lnTo>
                    <a:pt x="31" y="4"/>
                  </a:lnTo>
                  <a:lnTo>
                    <a:pt x="32" y="4"/>
                  </a:lnTo>
                  <a:lnTo>
                    <a:pt x="33" y="3"/>
                  </a:lnTo>
                  <a:lnTo>
                    <a:pt x="34" y="2"/>
                  </a:lnTo>
                  <a:lnTo>
                    <a:pt x="35" y="1"/>
                  </a:lnTo>
                  <a:lnTo>
                    <a:pt x="36" y="1"/>
                  </a:lnTo>
                  <a:lnTo>
                    <a:pt x="36" y="0"/>
                  </a:lnTo>
                  <a:lnTo>
                    <a:pt x="89" y="0"/>
                  </a:lnTo>
                  <a:lnTo>
                    <a:pt x="86" y="0"/>
                  </a:lnTo>
                  <a:lnTo>
                    <a:pt x="83" y="0"/>
                  </a:lnTo>
                  <a:lnTo>
                    <a:pt x="64" y="4"/>
                  </a:lnTo>
                  <a:lnTo>
                    <a:pt x="61" y="5"/>
                  </a:lnTo>
                  <a:lnTo>
                    <a:pt x="59" y="7"/>
                  </a:lnTo>
                  <a:lnTo>
                    <a:pt x="50" y="12"/>
                  </a:lnTo>
                  <a:lnTo>
                    <a:pt x="49" y="12"/>
                  </a:lnTo>
                  <a:lnTo>
                    <a:pt x="47" y="14"/>
                  </a:lnTo>
                  <a:lnTo>
                    <a:pt x="46" y="14"/>
                  </a:lnTo>
                  <a:lnTo>
                    <a:pt x="44" y="15"/>
                  </a:lnTo>
                  <a:lnTo>
                    <a:pt x="42" y="17"/>
                  </a:lnTo>
                  <a:lnTo>
                    <a:pt x="40" y="19"/>
                  </a:lnTo>
                  <a:lnTo>
                    <a:pt x="34" y="25"/>
                  </a:lnTo>
                  <a:lnTo>
                    <a:pt x="31" y="28"/>
                  </a:lnTo>
                  <a:lnTo>
                    <a:pt x="26" y="38"/>
                  </a:lnTo>
                  <a:lnTo>
                    <a:pt x="24" y="40"/>
                  </a:lnTo>
                  <a:lnTo>
                    <a:pt x="24" y="41"/>
                  </a:lnTo>
                  <a:lnTo>
                    <a:pt x="22" y="44"/>
                  </a:lnTo>
                  <a:lnTo>
                    <a:pt x="22" y="45"/>
                  </a:lnTo>
                  <a:lnTo>
                    <a:pt x="21" y="48"/>
                  </a:lnTo>
                  <a:lnTo>
                    <a:pt x="20" y="50"/>
                  </a:lnTo>
                  <a:lnTo>
                    <a:pt x="20" y="51"/>
                  </a:lnTo>
                  <a:lnTo>
                    <a:pt x="19" y="54"/>
                  </a:lnTo>
                  <a:lnTo>
                    <a:pt x="19" y="55"/>
                  </a:lnTo>
                  <a:lnTo>
                    <a:pt x="18" y="58"/>
                  </a:lnTo>
                  <a:lnTo>
                    <a:pt x="18" y="61"/>
                  </a:lnTo>
                  <a:lnTo>
                    <a:pt x="17" y="72"/>
                  </a:lnTo>
                  <a:lnTo>
                    <a:pt x="17" y="75"/>
                  </a:lnTo>
                  <a:lnTo>
                    <a:pt x="17" y="77"/>
                  </a:lnTo>
                  <a:lnTo>
                    <a:pt x="17" y="79"/>
                  </a:lnTo>
                  <a:lnTo>
                    <a:pt x="18" y="82"/>
                  </a:lnTo>
                  <a:lnTo>
                    <a:pt x="18" y="83"/>
                  </a:lnTo>
                  <a:lnTo>
                    <a:pt x="18" y="86"/>
                  </a:lnTo>
                  <a:lnTo>
                    <a:pt x="19" y="88"/>
                  </a:lnTo>
                  <a:lnTo>
                    <a:pt x="19" y="89"/>
                  </a:lnTo>
                  <a:lnTo>
                    <a:pt x="20" y="93"/>
                  </a:lnTo>
                  <a:lnTo>
                    <a:pt x="21" y="96"/>
                  </a:lnTo>
                  <a:lnTo>
                    <a:pt x="22" y="99"/>
                  </a:lnTo>
                  <a:lnTo>
                    <a:pt x="24" y="102"/>
                  </a:lnTo>
                  <a:lnTo>
                    <a:pt x="24" y="104"/>
                  </a:lnTo>
                  <a:lnTo>
                    <a:pt x="26" y="106"/>
                  </a:lnTo>
                  <a:lnTo>
                    <a:pt x="27" y="109"/>
                  </a:lnTo>
                  <a:lnTo>
                    <a:pt x="37" y="121"/>
                  </a:lnTo>
                  <a:lnTo>
                    <a:pt x="38" y="122"/>
                  </a:lnTo>
                  <a:lnTo>
                    <a:pt x="39" y="124"/>
                  </a:lnTo>
                  <a:lnTo>
                    <a:pt x="40" y="124"/>
                  </a:lnTo>
                  <a:lnTo>
                    <a:pt x="42" y="126"/>
                  </a:lnTo>
                  <a:lnTo>
                    <a:pt x="42" y="127"/>
                  </a:lnTo>
                  <a:lnTo>
                    <a:pt x="44" y="128"/>
                  </a:lnTo>
                  <a:lnTo>
                    <a:pt x="54" y="134"/>
                  </a:lnTo>
                  <a:lnTo>
                    <a:pt x="56" y="136"/>
                  </a:lnTo>
                  <a:lnTo>
                    <a:pt x="64" y="139"/>
                  </a:lnTo>
                  <a:lnTo>
                    <a:pt x="66" y="140"/>
                  </a:lnTo>
                  <a:lnTo>
                    <a:pt x="86" y="143"/>
                  </a:lnTo>
                  <a:lnTo>
                    <a:pt x="89"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7" name="未知"/>
            <p:cNvSpPr>
              <a:spLocks/>
            </p:cNvSpPr>
            <p:nvPr/>
          </p:nvSpPr>
          <p:spPr bwMode="auto">
            <a:xfrm>
              <a:off x="1268" y="713"/>
              <a:ext cx="35" cy="58"/>
            </a:xfrm>
            <a:custGeom>
              <a:avLst/>
              <a:gdLst>
                <a:gd name="T0" fmla="*/ 0 w 88"/>
                <a:gd name="T1" fmla="*/ 0 h 143"/>
                <a:gd name="T2" fmla="*/ 0 w 88"/>
                <a:gd name="T3" fmla="*/ 0 h 143"/>
                <a:gd name="T4" fmla="*/ 0 w 88"/>
                <a:gd name="T5" fmla="*/ 0 h 143"/>
                <a:gd name="T6" fmla="*/ 0 w 88"/>
                <a:gd name="T7" fmla="*/ 0 h 143"/>
                <a:gd name="T8" fmla="*/ 0 w 88"/>
                <a:gd name="T9" fmla="*/ 0 h 143"/>
                <a:gd name="T10" fmla="*/ 0 w 88"/>
                <a:gd name="T11" fmla="*/ 0 h 143"/>
                <a:gd name="T12" fmla="*/ 0 w 88"/>
                <a:gd name="T13" fmla="*/ 0 h 143"/>
                <a:gd name="T14" fmla="*/ 0 w 88"/>
                <a:gd name="T15" fmla="*/ 0 h 143"/>
                <a:gd name="T16" fmla="*/ 0 w 88"/>
                <a:gd name="T17" fmla="*/ 0 h 143"/>
                <a:gd name="T18" fmla="*/ 0 w 88"/>
                <a:gd name="T19" fmla="*/ 0 h 143"/>
                <a:gd name="T20" fmla="*/ 0 w 88"/>
                <a:gd name="T21" fmla="*/ 0 h 143"/>
                <a:gd name="T22" fmla="*/ 0 w 88"/>
                <a:gd name="T23" fmla="*/ 0 h 143"/>
                <a:gd name="T24" fmla="*/ 0 w 88"/>
                <a:gd name="T25" fmla="*/ 0 h 143"/>
                <a:gd name="T26" fmla="*/ 0 w 88"/>
                <a:gd name="T27" fmla="*/ 0 h 143"/>
                <a:gd name="T28" fmla="*/ 0 w 88"/>
                <a:gd name="T29" fmla="*/ 0 h 143"/>
                <a:gd name="T30" fmla="*/ 0 w 88"/>
                <a:gd name="T31" fmla="*/ 0 h 143"/>
                <a:gd name="T32" fmla="*/ 0 w 88"/>
                <a:gd name="T33" fmla="*/ 0 h 143"/>
                <a:gd name="T34" fmla="*/ 0 w 88"/>
                <a:gd name="T35" fmla="*/ 0 h 143"/>
                <a:gd name="T36" fmla="*/ 0 w 88"/>
                <a:gd name="T37" fmla="*/ 0 h 143"/>
                <a:gd name="T38" fmla="*/ 0 w 88"/>
                <a:gd name="T39" fmla="*/ 0 h 143"/>
                <a:gd name="T40" fmla="*/ 0 w 88"/>
                <a:gd name="T41" fmla="*/ 0 h 143"/>
                <a:gd name="T42" fmla="*/ 0 w 88"/>
                <a:gd name="T43" fmla="*/ 0 h 143"/>
                <a:gd name="T44" fmla="*/ 0 w 88"/>
                <a:gd name="T45" fmla="*/ 0 h 143"/>
                <a:gd name="T46" fmla="*/ 0 w 88"/>
                <a:gd name="T47" fmla="*/ 0 h 143"/>
                <a:gd name="T48" fmla="*/ 0 w 88"/>
                <a:gd name="T49" fmla="*/ 0 h 143"/>
                <a:gd name="T50" fmla="*/ 0 w 88"/>
                <a:gd name="T51" fmla="*/ 0 h 143"/>
                <a:gd name="T52" fmla="*/ 0 w 88"/>
                <a:gd name="T53" fmla="*/ 0 h 143"/>
                <a:gd name="T54" fmla="*/ 0 w 88"/>
                <a:gd name="T55" fmla="*/ 0 h 143"/>
                <a:gd name="T56" fmla="*/ 0 w 88"/>
                <a:gd name="T57" fmla="*/ 0 h 143"/>
                <a:gd name="T58" fmla="*/ 0 w 88"/>
                <a:gd name="T59" fmla="*/ 0 h 143"/>
                <a:gd name="T60" fmla="*/ 0 w 88"/>
                <a:gd name="T61" fmla="*/ 0 h 143"/>
                <a:gd name="T62" fmla="*/ 0 w 88"/>
                <a:gd name="T63" fmla="*/ 0 h 143"/>
                <a:gd name="T64" fmla="*/ 0 w 88"/>
                <a:gd name="T65" fmla="*/ 0 h 143"/>
                <a:gd name="T66" fmla="*/ 0 w 88"/>
                <a:gd name="T67" fmla="*/ 0 h 143"/>
                <a:gd name="T68" fmla="*/ 0 w 88"/>
                <a:gd name="T69" fmla="*/ 0 h 143"/>
                <a:gd name="T70" fmla="*/ 0 w 88"/>
                <a:gd name="T71" fmla="*/ 0 h 143"/>
                <a:gd name="T72" fmla="*/ 0 w 88"/>
                <a:gd name="T73" fmla="*/ 0 h 143"/>
                <a:gd name="T74" fmla="*/ 0 w 88"/>
                <a:gd name="T75" fmla="*/ 0 h 143"/>
                <a:gd name="T76" fmla="*/ 0 w 88"/>
                <a:gd name="T77" fmla="*/ 0 h 143"/>
                <a:gd name="T78" fmla="*/ 0 w 88"/>
                <a:gd name="T79" fmla="*/ 0 h 143"/>
                <a:gd name="T80" fmla="*/ 0 w 88"/>
                <a:gd name="T81" fmla="*/ 0 h 143"/>
                <a:gd name="T82" fmla="*/ 0 w 88"/>
                <a:gd name="T83" fmla="*/ 0 h 143"/>
                <a:gd name="T84" fmla="*/ 0 w 88"/>
                <a:gd name="T85" fmla="*/ 0 h 143"/>
                <a:gd name="T86" fmla="*/ 0 w 88"/>
                <a:gd name="T87" fmla="*/ 0 h 143"/>
                <a:gd name="T88" fmla="*/ 0 w 88"/>
                <a:gd name="T89" fmla="*/ 0 h 143"/>
                <a:gd name="T90" fmla="*/ 0 w 88"/>
                <a:gd name="T91" fmla="*/ 0 h 143"/>
                <a:gd name="T92" fmla="*/ 0 w 88"/>
                <a:gd name="T93" fmla="*/ 0 h 143"/>
                <a:gd name="T94" fmla="*/ 0 w 88"/>
                <a:gd name="T95" fmla="*/ 0 h 143"/>
                <a:gd name="T96" fmla="*/ 0 w 88"/>
                <a:gd name="T97" fmla="*/ 0 h 143"/>
                <a:gd name="T98" fmla="*/ 0 w 88"/>
                <a:gd name="T99" fmla="*/ 0 h 143"/>
                <a:gd name="T100" fmla="*/ 0 w 88"/>
                <a:gd name="T101" fmla="*/ 0 h 143"/>
                <a:gd name="T102" fmla="*/ 0 w 88"/>
                <a:gd name="T103" fmla="*/ 0 h 143"/>
                <a:gd name="T104" fmla="*/ 0 w 88"/>
                <a:gd name="T105" fmla="*/ 0 h 143"/>
                <a:gd name="T106" fmla="*/ 0 w 88"/>
                <a:gd name="T107" fmla="*/ 0 h 143"/>
                <a:gd name="T108" fmla="*/ 0 w 88"/>
                <a:gd name="T109" fmla="*/ 0 h 143"/>
                <a:gd name="T110" fmla="*/ 0 w 88"/>
                <a:gd name="T111" fmla="*/ 0 h 143"/>
                <a:gd name="T112" fmla="*/ 0 w 88"/>
                <a:gd name="T113" fmla="*/ 0 h 143"/>
                <a:gd name="T114" fmla="*/ 0 w 88"/>
                <a:gd name="T115" fmla="*/ 0 h 143"/>
                <a:gd name="T116" fmla="*/ 0 w 88"/>
                <a:gd name="T117" fmla="*/ 0 h 143"/>
                <a:gd name="T118" fmla="*/ 0 w 88"/>
                <a:gd name="T119" fmla="*/ 0 h 143"/>
                <a:gd name="T120" fmla="*/ 0 w 88"/>
                <a:gd name="T121" fmla="*/ 0 h 143"/>
                <a:gd name="T122" fmla="*/ 0 w 88"/>
                <a:gd name="T123" fmla="*/ 0 h 143"/>
                <a:gd name="T124" fmla="*/ 0 w 88"/>
                <a:gd name="T125" fmla="*/ 0 h 14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8" h="143">
                  <a:moveTo>
                    <a:pt x="0" y="143"/>
                  </a:moveTo>
                  <a:lnTo>
                    <a:pt x="43" y="129"/>
                  </a:lnTo>
                  <a:lnTo>
                    <a:pt x="44" y="128"/>
                  </a:lnTo>
                  <a:lnTo>
                    <a:pt x="55" y="118"/>
                  </a:lnTo>
                  <a:lnTo>
                    <a:pt x="56" y="116"/>
                  </a:lnTo>
                  <a:lnTo>
                    <a:pt x="66" y="99"/>
                  </a:lnTo>
                  <a:lnTo>
                    <a:pt x="67" y="97"/>
                  </a:lnTo>
                  <a:lnTo>
                    <a:pt x="71" y="78"/>
                  </a:lnTo>
                  <a:lnTo>
                    <a:pt x="71" y="77"/>
                  </a:lnTo>
                  <a:lnTo>
                    <a:pt x="71" y="75"/>
                  </a:lnTo>
                  <a:lnTo>
                    <a:pt x="71" y="72"/>
                  </a:lnTo>
                  <a:lnTo>
                    <a:pt x="68" y="51"/>
                  </a:lnTo>
                  <a:lnTo>
                    <a:pt x="68" y="49"/>
                  </a:lnTo>
                  <a:lnTo>
                    <a:pt x="63" y="38"/>
                  </a:lnTo>
                  <a:lnTo>
                    <a:pt x="62" y="37"/>
                  </a:lnTo>
                  <a:lnTo>
                    <a:pt x="61" y="34"/>
                  </a:lnTo>
                  <a:lnTo>
                    <a:pt x="59" y="32"/>
                  </a:lnTo>
                  <a:lnTo>
                    <a:pt x="58" y="30"/>
                  </a:lnTo>
                  <a:lnTo>
                    <a:pt x="56" y="27"/>
                  </a:lnTo>
                  <a:lnTo>
                    <a:pt x="55" y="26"/>
                  </a:lnTo>
                  <a:lnTo>
                    <a:pt x="54" y="25"/>
                  </a:lnTo>
                  <a:lnTo>
                    <a:pt x="52" y="23"/>
                  </a:lnTo>
                  <a:lnTo>
                    <a:pt x="50" y="21"/>
                  </a:lnTo>
                  <a:lnTo>
                    <a:pt x="49" y="20"/>
                  </a:lnTo>
                  <a:lnTo>
                    <a:pt x="48" y="19"/>
                  </a:lnTo>
                  <a:lnTo>
                    <a:pt x="46" y="17"/>
                  </a:lnTo>
                  <a:lnTo>
                    <a:pt x="44" y="15"/>
                  </a:lnTo>
                  <a:lnTo>
                    <a:pt x="43" y="14"/>
                  </a:lnTo>
                  <a:lnTo>
                    <a:pt x="42" y="14"/>
                  </a:lnTo>
                  <a:lnTo>
                    <a:pt x="39" y="12"/>
                  </a:lnTo>
                  <a:lnTo>
                    <a:pt x="37" y="10"/>
                  </a:lnTo>
                  <a:lnTo>
                    <a:pt x="35" y="9"/>
                  </a:lnTo>
                  <a:lnTo>
                    <a:pt x="32" y="8"/>
                  </a:lnTo>
                  <a:lnTo>
                    <a:pt x="24" y="4"/>
                  </a:lnTo>
                  <a:lnTo>
                    <a:pt x="22" y="4"/>
                  </a:lnTo>
                  <a:lnTo>
                    <a:pt x="19" y="3"/>
                  </a:lnTo>
                  <a:lnTo>
                    <a:pt x="16" y="2"/>
                  </a:lnTo>
                  <a:lnTo>
                    <a:pt x="14" y="1"/>
                  </a:lnTo>
                  <a:lnTo>
                    <a:pt x="0" y="0"/>
                  </a:lnTo>
                  <a:lnTo>
                    <a:pt x="52" y="0"/>
                  </a:lnTo>
                  <a:lnTo>
                    <a:pt x="53" y="1"/>
                  </a:lnTo>
                  <a:lnTo>
                    <a:pt x="54" y="1"/>
                  </a:lnTo>
                  <a:lnTo>
                    <a:pt x="54" y="2"/>
                  </a:lnTo>
                  <a:lnTo>
                    <a:pt x="55" y="3"/>
                  </a:lnTo>
                  <a:lnTo>
                    <a:pt x="56" y="4"/>
                  </a:lnTo>
                  <a:lnTo>
                    <a:pt x="57" y="4"/>
                  </a:lnTo>
                  <a:lnTo>
                    <a:pt x="59" y="5"/>
                  </a:lnTo>
                  <a:lnTo>
                    <a:pt x="60" y="7"/>
                  </a:lnTo>
                  <a:lnTo>
                    <a:pt x="61" y="8"/>
                  </a:lnTo>
                  <a:lnTo>
                    <a:pt x="62" y="9"/>
                  </a:lnTo>
                  <a:lnTo>
                    <a:pt x="64" y="10"/>
                  </a:lnTo>
                  <a:lnTo>
                    <a:pt x="65" y="12"/>
                  </a:lnTo>
                  <a:lnTo>
                    <a:pt x="67" y="14"/>
                  </a:lnTo>
                  <a:lnTo>
                    <a:pt x="68" y="15"/>
                  </a:lnTo>
                  <a:lnTo>
                    <a:pt x="69" y="17"/>
                  </a:lnTo>
                  <a:lnTo>
                    <a:pt x="71" y="19"/>
                  </a:lnTo>
                  <a:lnTo>
                    <a:pt x="72" y="20"/>
                  </a:lnTo>
                  <a:lnTo>
                    <a:pt x="72" y="21"/>
                  </a:lnTo>
                  <a:lnTo>
                    <a:pt x="74" y="23"/>
                  </a:lnTo>
                  <a:lnTo>
                    <a:pt x="75" y="25"/>
                  </a:lnTo>
                  <a:lnTo>
                    <a:pt x="76" y="26"/>
                  </a:lnTo>
                  <a:lnTo>
                    <a:pt x="76" y="27"/>
                  </a:lnTo>
                  <a:lnTo>
                    <a:pt x="78" y="30"/>
                  </a:lnTo>
                  <a:lnTo>
                    <a:pt x="79" y="32"/>
                  </a:lnTo>
                  <a:lnTo>
                    <a:pt x="80" y="34"/>
                  </a:lnTo>
                  <a:lnTo>
                    <a:pt x="81" y="37"/>
                  </a:lnTo>
                  <a:lnTo>
                    <a:pt x="85" y="47"/>
                  </a:lnTo>
                  <a:lnTo>
                    <a:pt x="85" y="49"/>
                  </a:lnTo>
                  <a:lnTo>
                    <a:pt x="86" y="51"/>
                  </a:lnTo>
                  <a:lnTo>
                    <a:pt x="86" y="52"/>
                  </a:lnTo>
                  <a:lnTo>
                    <a:pt x="87" y="55"/>
                  </a:lnTo>
                  <a:lnTo>
                    <a:pt x="87" y="58"/>
                  </a:lnTo>
                  <a:lnTo>
                    <a:pt x="87" y="60"/>
                  </a:lnTo>
                  <a:lnTo>
                    <a:pt x="88" y="63"/>
                  </a:lnTo>
                  <a:lnTo>
                    <a:pt x="88" y="65"/>
                  </a:lnTo>
                  <a:lnTo>
                    <a:pt x="88" y="66"/>
                  </a:lnTo>
                  <a:lnTo>
                    <a:pt x="88" y="69"/>
                  </a:lnTo>
                  <a:lnTo>
                    <a:pt x="88" y="72"/>
                  </a:lnTo>
                  <a:lnTo>
                    <a:pt x="88" y="75"/>
                  </a:lnTo>
                  <a:lnTo>
                    <a:pt x="88" y="77"/>
                  </a:lnTo>
                  <a:lnTo>
                    <a:pt x="88" y="78"/>
                  </a:lnTo>
                  <a:lnTo>
                    <a:pt x="88" y="80"/>
                  </a:lnTo>
                  <a:lnTo>
                    <a:pt x="87" y="83"/>
                  </a:lnTo>
                  <a:lnTo>
                    <a:pt x="87" y="85"/>
                  </a:lnTo>
                  <a:lnTo>
                    <a:pt x="85" y="97"/>
                  </a:lnTo>
                  <a:lnTo>
                    <a:pt x="84" y="99"/>
                  </a:lnTo>
                  <a:lnTo>
                    <a:pt x="83" y="102"/>
                  </a:lnTo>
                  <a:lnTo>
                    <a:pt x="82" y="104"/>
                  </a:lnTo>
                  <a:lnTo>
                    <a:pt x="82" y="105"/>
                  </a:lnTo>
                  <a:lnTo>
                    <a:pt x="81" y="107"/>
                  </a:lnTo>
                  <a:lnTo>
                    <a:pt x="80" y="109"/>
                  </a:lnTo>
                  <a:lnTo>
                    <a:pt x="79" y="111"/>
                  </a:lnTo>
                  <a:lnTo>
                    <a:pt x="78" y="114"/>
                  </a:lnTo>
                  <a:lnTo>
                    <a:pt x="76" y="116"/>
                  </a:lnTo>
                  <a:lnTo>
                    <a:pt x="76" y="118"/>
                  </a:lnTo>
                  <a:lnTo>
                    <a:pt x="75" y="118"/>
                  </a:lnTo>
                  <a:lnTo>
                    <a:pt x="74" y="120"/>
                  </a:lnTo>
                  <a:lnTo>
                    <a:pt x="72" y="122"/>
                  </a:lnTo>
                  <a:lnTo>
                    <a:pt x="72" y="123"/>
                  </a:lnTo>
                  <a:lnTo>
                    <a:pt x="71" y="124"/>
                  </a:lnTo>
                  <a:lnTo>
                    <a:pt x="69" y="126"/>
                  </a:lnTo>
                  <a:lnTo>
                    <a:pt x="68" y="128"/>
                  </a:lnTo>
                  <a:lnTo>
                    <a:pt x="67" y="129"/>
                  </a:lnTo>
                  <a:lnTo>
                    <a:pt x="67" y="130"/>
                  </a:lnTo>
                  <a:lnTo>
                    <a:pt x="65" y="131"/>
                  </a:lnTo>
                  <a:lnTo>
                    <a:pt x="64" y="133"/>
                  </a:lnTo>
                  <a:lnTo>
                    <a:pt x="62" y="134"/>
                  </a:lnTo>
                  <a:lnTo>
                    <a:pt x="61" y="136"/>
                  </a:lnTo>
                  <a:lnTo>
                    <a:pt x="60" y="137"/>
                  </a:lnTo>
                  <a:lnTo>
                    <a:pt x="59" y="138"/>
                  </a:lnTo>
                  <a:lnTo>
                    <a:pt x="57" y="139"/>
                  </a:lnTo>
                  <a:lnTo>
                    <a:pt x="56" y="140"/>
                  </a:lnTo>
                  <a:lnTo>
                    <a:pt x="55" y="141"/>
                  </a:lnTo>
                  <a:lnTo>
                    <a:pt x="54" y="141"/>
                  </a:lnTo>
                  <a:lnTo>
                    <a:pt x="54" y="142"/>
                  </a:lnTo>
                  <a:lnTo>
                    <a:pt x="53" y="142"/>
                  </a:lnTo>
                  <a:lnTo>
                    <a:pt x="53" y="143"/>
                  </a:lnTo>
                  <a:lnTo>
                    <a:pt x="52" y="1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8" name="未知"/>
            <p:cNvSpPr>
              <a:spLocks/>
            </p:cNvSpPr>
            <p:nvPr/>
          </p:nvSpPr>
          <p:spPr bwMode="auto">
            <a:xfrm>
              <a:off x="1247" y="707"/>
              <a:ext cx="42" cy="6"/>
            </a:xfrm>
            <a:custGeom>
              <a:avLst/>
              <a:gdLst>
                <a:gd name="T0" fmla="*/ 0 w 105"/>
                <a:gd name="T1" fmla="*/ 0 h 17"/>
                <a:gd name="T2" fmla="*/ 0 w 105"/>
                <a:gd name="T3" fmla="*/ 0 h 17"/>
                <a:gd name="T4" fmla="*/ 0 w 105"/>
                <a:gd name="T5" fmla="*/ 0 h 17"/>
                <a:gd name="T6" fmla="*/ 0 w 105"/>
                <a:gd name="T7" fmla="*/ 0 h 17"/>
                <a:gd name="T8" fmla="*/ 0 w 105"/>
                <a:gd name="T9" fmla="*/ 0 h 17"/>
                <a:gd name="T10" fmla="*/ 0 w 105"/>
                <a:gd name="T11" fmla="*/ 0 h 17"/>
                <a:gd name="T12" fmla="*/ 0 w 105"/>
                <a:gd name="T13" fmla="*/ 0 h 17"/>
                <a:gd name="T14" fmla="*/ 0 w 105"/>
                <a:gd name="T15" fmla="*/ 0 h 17"/>
                <a:gd name="T16" fmla="*/ 0 w 105"/>
                <a:gd name="T17" fmla="*/ 0 h 17"/>
                <a:gd name="T18" fmla="*/ 0 w 105"/>
                <a:gd name="T19" fmla="*/ 0 h 17"/>
                <a:gd name="T20" fmla="*/ 0 w 105"/>
                <a:gd name="T21" fmla="*/ 0 h 17"/>
                <a:gd name="T22" fmla="*/ 0 w 105"/>
                <a:gd name="T23" fmla="*/ 0 h 17"/>
                <a:gd name="T24" fmla="*/ 0 w 105"/>
                <a:gd name="T25" fmla="*/ 0 h 17"/>
                <a:gd name="T26" fmla="*/ 0 w 105"/>
                <a:gd name="T27" fmla="*/ 0 h 17"/>
                <a:gd name="T28" fmla="*/ 0 w 105"/>
                <a:gd name="T29" fmla="*/ 0 h 17"/>
                <a:gd name="T30" fmla="*/ 0 w 105"/>
                <a:gd name="T31" fmla="*/ 0 h 17"/>
                <a:gd name="T32" fmla="*/ 0 w 105"/>
                <a:gd name="T33" fmla="*/ 0 h 17"/>
                <a:gd name="T34" fmla="*/ 0 w 105"/>
                <a:gd name="T35" fmla="*/ 0 h 17"/>
                <a:gd name="T36" fmla="*/ 0 w 105"/>
                <a:gd name="T37" fmla="*/ 0 h 17"/>
                <a:gd name="T38" fmla="*/ 0 w 105"/>
                <a:gd name="T39" fmla="*/ 0 h 17"/>
                <a:gd name="T40" fmla="*/ 0 w 105"/>
                <a:gd name="T41" fmla="*/ 0 h 17"/>
                <a:gd name="T42" fmla="*/ 0 w 105"/>
                <a:gd name="T43" fmla="*/ 0 h 17"/>
                <a:gd name="T44" fmla="*/ 0 w 105"/>
                <a:gd name="T45" fmla="*/ 0 h 17"/>
                <a:gd name="T46" fmla="*/ 0 w 105"/>
                <a:gd name="T47" fmla="*/ 0 h 17"/>
                <a:gd name="T48" fmla="*/ 0 w 105"/>
                <a:gd name="T49" fmla="*/ 0 h 17"/>
                <a:gd name="T50" fmla="*/ 0 w 105"/>
                <a:gd name="T51" fmla="*/ 0 h 17"/>
                <a:gd name="T52" fmla="*/ 0 w 105"/>
                <a:gd name="T53" fmla="*/ 0 h 17"/>
                <a:gd name="T54" fmla="*/ 0 w 105"/>
                <a:gd name="T55" fmla="*/ 0 h 17"/>
                <a:gd name="T56" fmla="*/ 0 w 105"/>
                <a:gd name="T57" fmla="*/ 0 h 17"/>
                <a:gd name="T58" fmla="*/ 0 w 105"/>
                <a:gd name="T59" fmla="*/ 0 h 17"/>
                <a:gd name="T60" fmla="*/ 0 w 105"/>
                <a:gd name="T61" fmla="*/ 0 h 17"/>
                <a:gd name="T62" fmla="*/ 0 w 105"/>
                <a:gd name="T63" fmla="*/ 0 h 17"/>
                <a:gd name="T64" fmla="*/ 0 w 105"/>
                <a:gd name="T65" fmla="*/ 0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17">
                  <a:moveTo>
                    <a:pt x="0" y="17"/>
                  </a:moveTo>
                  <a:lnTo>
                    <a:pt x="1" y="17"/>
                  </a:lnTo>
                  <a:lnTo>
                    <a:pt x="3" y="15"/>
                  </a:lnTo>
                  <a:lnTo>
                    <a:pt x="6" y="13"/>
                  </a:lnTo>
                  <a:lnTo>
                    <a:pt x="9" y="11"/>
                  </a:lnTo>
                  <a:lnTo>
                    <a:pt x="12" y="10"/>
                  </a:lnTo>
                  <a:lnTo>
                    <a:pt x="15" y="8"/>
                  </a:lnTo>
                  <a:lnTo>
                    <a:pt x="19" y="7"/>
                  </a:lnTo>
                  <a:lnTo>
                    <a:pt x="22" y="5"/>
                  </a:lnTo>
                  <a:lnTo>
                    <a:pt x="25" y="4"/>
                  </a:lnTo>
                  <a:lnTo>
                    <a:pt x="28" y="3"/>
                  </a:lnTo>
                  <a:lnTo>
                    <a:pt x="32" y="2"/>
                  </a:lnTo>
                  <a:lnTo>
                    <a:pt x="35" y="2"/>
                  </a:lnTo>
                  <a:lnTo>
                    <a:pt x="39" y="1"/>
                  </a:lnTo>
                  <a:lnTo>
                    <a:pt x="42" y="1"/>
                  </a:lnTo>
                  <a:lnTo>
                    <a:pt x="46" y="0"/>
                  </a:lnTo>
                  <a:lnTo>
                    <a:pt x="49" y="0"/>
                  </a:lnTo>
                  <a:lnTo>
                    <a:pt x="53" y="0"/>
                  </a:lnTo>
                  <a:lnTo>
                    <a:pt x="56" y="0"/>
                  </a:lnTo>
                  <a:lnTo>
                    <a:pt x="60" y="0"/>
                  </a:lnTo>
                  <a:lnTo>
                    <a:pt x="63" y="1"/>
                  </a:lnTo>
                  <a:lnTo>
                    <a:pt x="67" y="1"/>
                  </a:lnTo>
                  <a:lnTo>
                    <a:pt x="77" y="3"/>
                  </a:lnTo>
                  <a:lnTo>
                    <a:pt x="80" y="4"/>
                  </a:lnTo>
                  <a:lnTo>
                    <a:pt x="83" y="5"/>
                  </a:lnTo>
                  <a:lnTo>
                    <a:pt x="87" y="7"/>
                  </a:lnTo>
                  <a:lnTo>
                    <a:pt x="90" y="8"/>
                  </a:lnTo>
                  <a:lnTo>
                    <a:pt x="93" y="10"/>
                  </a:lnTo>
                  <a:lnTo>
                    <a:pt x="96" y="11"/>
                  </a:lnTo>
                  <a:lnTo>
                    <a:pt x="99" y="13"/>
                  </a:lnTo>
                  <a:lnTo>
                    <a:pt x="102" y="15"/>
                  </a:lnTo>
                  <a:lnTo>
                    <a:pt x="105"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9" name="未知"/>
            <p:cNvSpPr>
              <a:spLocks/>
            </p:cNvSpPr>
            <p:nvPr/>
          </p:nvSpPr>
          <p:spPr bwMode="auto">
            <a:xfrm>
              <a:off x="1239" y="713"/>
              <a:ext cx="57" cy="58"/>
            </a:xfrm>
            <a:custGeom>
              <a:avLst/>
              <a:gdLst>
                <a:gd name="T0" fmla="*/ 0 w 143"/>
                <a:gd name="T1" fmla="*/ 0 h 143"/>
                <a:gd name="T2" fmla="*/ 0 w 143"/>
                <a:gd name="T3" fmla="*/ 0 h 143"/>
                <a:gd name="T4" fmla="*/ 0 w 143"/>
                <a:gd name="T5" fmla="*/ 0 h 143"/>
                <a:gd name="T6" fmla="*/ 0 w 143"/>
                <a:gd name="T7" fmla="*/ 0 h 143"/>
                <a:gd name="T8" fmla="*/ 0 w 143"/>
                <a:gd name="T9" fmla="*/ 0 h 143"/>
                <a:gd name="T10" fmla="*/ 0 w 143"/>
                <a:gd name="T11" fmla="*/ 0 h 143"/>
                <a:gd name="T12" fmla="*/ 0 w 143"/>
                <a:gd name="T13" fmla="*/ 0 h 143"/>
                <a:gd name="T14" fmla="*/ 0 w 143"/>
                <a:gd name="T15" fmla="*/ 0 h 143"/>
                <a:gd name="T16" fmla="*/ 0 w 143"/>
                <a:gd name="T17" fmla="*/ 0 h 143"/>
                <a:gd name="T18" fmla="*/ 0 w 143"/>
                <a:gd name="T19" fmla="*/ 0 h 143"/>
                <a:gd name="T20" fmla="*/ 0 w 143"/>
                <a:gd name="T21" fmla="*/ 0 h 143"/>
                <a:gd name="T22" fmla="*/ 0 w 143"/>
                <a:gd name="T23" fmla="*/ 0 h 143"/>
                <a:gd name="T24" fmla="*/ 0 w 143"/>
                <a:gd name="T25" fmla="*/ 0 h 1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3">
                  <a:moveTo>
                    <a:pt x="21" y="21"/>
                  </a:moveTo>
                  <a:lnTo>
                    <a:pt x="72" y="0"/>
                  </a:lnTo>
                  <a:lnTo>
                    <a:pt x="74" y="0"/>
                  </a:lnTo>
                  <a:lnTo>
                    <a:pt x="128" y="27"/>
                  </a:lnTo>
                  <a:lnTo>
                    <a:pt x="143" y="72"/>
                  </a:lnTo>
                  <a:lnTo>
                    <a:pt x="143" y="75"/>
                  </a:lnTo>
                  <a:lnTo>
                    <a:pt x="116" y="128"/>
                  </a:lnTo>
                  <a:lnTo>
                    <a:pt x="72" y="143"/>
                  </a:lnTo>
                  <a:lnTo>
                    <a:pt x="69" y="143"/>
                  </a:lnTo>
                  <a:lnTo>
                    <a:pt x="13" y="114"/>
                  </a:lnTo>
                  <a:lnTo>
                    <a:pt x="0" y="72"/>
                  </a:lnTo>
                  <a:lnTo>
                    <a:pt x="0" y="66"/>
                  </a:lnTo>
                  <a:lnTo>
                    <a:pt x="21" y="2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0" name="未知"/>
            <p:cNvSpPr>
              <a:spLocks/>
            </p:cNvSpPr>
            <p:nvPr/>
          </p:nvSpPr>
          <p:spPr bwMode="auto">
            <a:xfrm>
              <a:off x="1232" y="707"/>
              <a:ext cx="71" cy="70"/>
            </a:xfrm>
            <a:custGeom>
              <a:avLst/>
              <a:gdLst>
                <a:gd name="T0" fmla="*/ 0 w 177"/>
                <a:gd name="T1" fmla="*/ 0 h 177"/>
                <a:gd name="T2" fmla="*/ 0 w 177"/>
                <a:gd name="T3" fmla="*/ 0 h 177"/>
                <a:gd name="T4" fmla="*/ 0 w 177"/>
                <a:gd name="T5" fmla="*/ 0 h 177"/>
                <a:gd name="T6" fmla="*/ 0 w 177"/>
                <a:gd name="T7" fmla="*/ 0 h 177"/>
                <a:gd name="T8" fmla="*/ 0 w 177"/>
                <a:gd name="T9" fmla="*/ 0 h 177"/>
                <a:gd name="T10" fmla="*/ 0 w 177"/>
                <a:gd name="T11" fmla="*/ 0 h 177"/>
                <a:gd name="T12" fmla="*/ 0 w 177"/>
                <a:gd name="T13" fmla="*/ 0 h 177"/>
                <a:gd name="T14" fmla="*/ 0 w 177"/>
                <a:gd name="T15" fmla="*/ 0 h 177"/>
                <a:gd name="T16" fmla="*/ 0 w 177"/>
                <a:gd name="T17" fmla="*/ 0 h 177"/>
                <a:gd name="T18" fmla="*/ 0 w 177"/>
                <a:gd name="T19" fmla="*/ 0 h 177"/>
                <a:gd name="T20" fmla="*/ 0 w 177"/>
                <a:gd name="T21" fmla="*/ 0 h 177"/>
                <a:gd name="T22" fmla="*/ 0 w 177"/>
                <a:gd name="T23" fmla="*/ 0 h 177"/>
                <a:gd name="T24" fmla="*/ 0 w 177"/>
                <a:gd name="T25" fmla="*/ 0 h 177"/>
                <a:gd name="T26" fmla="*/ 0 w 177"/>
                <a:gd name="T27" fmla="*/ 0 h 177"/>
                <a:gd name="T28" fmla="*/ 0 w 177"/>
                <a:gd name="T29" fmla="*/ 0 h 177"/>
                <a:gd name="T30" fmla="*/ 0 w 177"/>
                <a:gd name="T31" fmla="*/ 0 h 17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7">
                  <a:moveTo>
                    <a:pt x="0" y="89"/>
                  </a:moveTo>
                  <a:lnTo>
                    <a:pt x="21" y="146"/>
                  </a:lnTo>
                  <a:lnTo>
                    <a:pt x="75" y="176"/>
                  </a:lnTo>
                  <a:lnTo>
                    <a:pt x="89" y="177"/>
                  </a:lnTo>
                  <a:lnTo>
                    <a:pt x="92" y="177"/>
                  </a:lnTo>
                  <a:lnTo>
                    <a:pt x="149" y="154"/>
                  </a:lnTo>
                  <a:lnTo>
                    <a:pt x="177" y="95"/>
                  </a:lnTo>
                  <a:lnTo>
                    <a:pt x="177" y="89"/>
                  </a:lnTo>
                  <a:lnTo>
                    <a:pt x="177" y="82"/>
                  </a:lnTo>
                  <a:lnTo>
                    <a:pt x="151" y="26"/>
                  </a:lnTo>
                  <a:lnTo>
                    <a:pt x="96" y="0"/>
                  </a:lnTo>
                  <a:lnTo>
                    <a:pt x="89" y="0"/>
                  </a:lnTo>
                  <a:lnTo>
                    <a:pt x="85" y="0"/>
                  </a:lnTo>
                  <a:lnTo>
                    <a:pt x="28" y="24"/>
                  </a:lnTo>
                  <a:lnTo>
                    <a:pt x="1" y="78"/>
                  </a:lnTo>
                  <a:lnTo>
                    <a:pt x="0" y="8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1" name="未知"/>
            <p:cNvSpPr>
              <a:spLocks/>
            </p:cNvSpPr>
            <p:nvPr/>
          </p:nvSpPr>
          <p:spPr bwMode="auto">
            <a:xfrm>
              <a:off x="1258" y="751"/>
              <a:ext cx="19" cy="4"/>
            </a:xfrm>
            <a:custGeom>
              <a:avLst/>
              <a:gdLst>
                <a:gd name="T0" fmla="*/ 0 w 49"/>
                <a:gd name="T1" fmla="*/ 0 h 12"/>
                <a:gd name="T2" fmla="*/ 0 w 49"/>
                <a:gd name="T3" fmla="*/ 0 h 12"/>
                <a:gd name="T4" fmla="*/ 0 w 49"/>
                <a:gd name="T5" fmla="*/ 0 h 12"/>
                <a:gd name="T6" fmla="*/ 0 w 49"/>
                <a:gd name="T7" fmla="*/ 0 h 12"/>
                <a:gd name="T8" fmla="*/ 0 w 49"/>
                <a:gd name="T9" fmla="*/ 0 h 12"/>
                <a:gd name="T10" fmla="*/ 0 w 49"/>
                <a:gd name="T11" fmla="*/ 0 h 12"/>
                <a:gd name="T12" fmla="*/ 0 w 49"/>
                <a:gd name="T13" fmla="*/ 0 h 12"/>
                <a:gd name="T14" fmla="*/ 0 w 49"/>
                <a:gd name="T15" fmla="*/ 0 h 12"/>
                <a:gd name="T16" fmla="*/ 0 w 49"/>
                <a:gd name="T17" fmla="*/ 0 h 12"/>
                <a:gd name="T18" fmla="*/ 0 w 49"/>
                <a:gd name="T19" fmla="*/ 0 h 12"/>
                <a:gd name="T20" fmla="*/ 0 w 49"/>
                <a:gd name="T21" fmla="*/ 0 h 12"/>
                <a:gd name="T22" fmla="*/ 0 w 49"/>
                <a:gd name="T23" fmla="*/ 0 h 12"/>
                <a:gd name="T24" fmla="*/ 0 w 49"/>
                <a:gd name="T25" fmla="*/ 0 h 12"/>
                <a:gd name="T26" fmla="*/ 0 w 49"/>
                <a:gd name="T27" fmla="*/ 0 h 12"/>
                <a:gd name="T28" fmla="*/ 0 w 49"/>
                <a:gd name="T29" fmla="*/ 0 h 12"/>
                <a:gd name="T30" fmla="*/ 0 w 49"/>
                <a:gd name="T31" fmla="*/ 0 h 12"/>
                <a:gd name="T32" fmla="*/ 0 w 49"/>
                <a:gd name="T33" fmla="*/ 0 h 12"/>
                <a:gd name="T34" fmla="*/ 0 w 49"/>
                <a:gd name="T35" fmla="*/ 0 h 12"/>
                <a:gd name="T36" fmla="*/ 0 w 49"/>
                <a:gd name="T37" fmla="*/ 0 h 12"/>
                <a:gd name="T38" fmla="*/ 0 w 49"/>
                <a:gd name="T39" fmla="*/ 0 h 12"/>
                <a:gd name="T40" fmla="*/ 0 w 49"/>
                <a:gd name="T41" fmla="*/ 0 h 12"/>
                <a:gd name="T42" fmla="*/ 0 w 49"/>
                <a:gd name="T43" fmla="*/ 0 h 12"/>
                <a:gd name="T44" fmla="*/ 0 w 49"/>
                <a:gd name="T45" fmla="*/ 0 h 12"/>
                <a:gd name="T46" fmla="*/ 0 w 49"/>
                <a:gd name="T47" fmla="*/ 0 h 12"/>
                <a:gd name="T48" fmla="*/ 0 w 49"/>
                <a:gd name="T49" fmla="*/ 0 h 12"/>
                <a:gd name="T50" fmla="*/ 0 w 49"/>
                <a:gd name="T51" fmla="*/ 0 h 12"/>
                <a:gd name="T52" fmla="*/ 0 w 49"/>
                <a:gd name="T53" fmla="*/ 0 h 12"/>
                <a:gd name="T54" fmla="*/ 0 w 49"/>
                <a:gd name="T55" fmla="*/ 0 h 12"/>
                <a:gd name="T56" fmla="*/ 0 w 49"/>
                <a:gd name="T57" fmla="*/ 0 h 12"/>
                <a:gd name="T58" fmla="*/ 0 w 49"/>
                <a:gd name="T59" fmla="*/ 0 h 12"/>
                <a:gd name="T60" fmla="*/ 0 w 49"/>
                <a:gd name="T61" fmla="*/ 0 h 12"/>
                <a:gd name="T62" fmla="*/ 0 w 49"/>
                <a:gd name="T63" fmla="*/ 0 h 12"/>
                <a:gd name="T64" fmla="*/ 0 w 49"/>
                <a:gd name="T65" fmla="*/ 0 h 12"/>
                <a:gd name="T66" fmla="*/ 0 w 49"/>
                <a:gd name="T67" fmla="*/ 0 h 12"/>
                <a:gd name="T68" fmla="*/ 0 w 49"/>
                <a:gd name="T69" fmla="*/ 0 h 12"/>
                <a:gd name="T70" fmla="*/ 0 w 49"/>
                <a:gd name="T71" fmla="*/ 0 h 12"/>
                <a:gd name="T72" fmla="*/ 0 w 49"/>
                <a:gd name="T73" fmla="*/ 0 h 12"/>
                <a:gd name="T74" fmla="*/ 0 w 49"/>
                <a:gd name="T75" fmla="*/ 0 h 12"/>
                <a:gd name="T76" fmla="*/ 0 w 49"/>
                <a:gd name="T77" fmla="*/ 0 h 12"/>
                <a:gd name="T78" fmla="*/ 0 w 49"/>
                <a:gd name="T79" fmla="*/ 0 h 12"/>
                <a:gd name="T80" fmla="*/ 0 w 49"/>
                <a:gd name="T81" fmla="*/ 0 h 12"/>
                <a:gd name="T82" fmla="*/ 0 w 49"/>
                <a:gd name="T83" fmla="*/ 0 h 1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9" h="12">
                  <a:moveTo>
                    <a:pt x="25" y="12"/>
                  </a:moveTo>
                  <a:lnTo>
                    <a:pt x="23" y="12"/>
                  </a:lnTo>
                  <a:lnTo>
                    <a:pt x="22" y="12"/>
                  </a:lnTo>
                  <a:lnTo>
                    <a:pt x="21" y="12"/>
                  </a:lnTo>
                  <a:lnTo>
                    <a:pt x="19" y="11"/>
                  </a:lnTo>
                  <a:lnTo>
                    <a:pt x="18" y="11"/>
                  </a:lnTo>
                  <a:lnTo>
                    <a:pt x="17" y="11"/>
                  </a:lnTo>
                  <a:lnTo>
                    <a:pt x="16" y="11"/>
                  </a:lnTo>
                  <a:lnTo>
                    <a:pt x="12" y="9"/>
                  </a:lnTo>
                  <a:lnTo>
                    <a:pt x="11" y="9"/>
                  </a:lnTo>
                  <a:lnTo>
                    <a:pt x="10" y="8"/>
                  </a:lnTo>
                  <a:lnTo>
                    <a:pt x="8" y="8"/>
                  </a:lnTo>
                  <a:lnTo>
                    <a:pt x="7" y="7"/>
                  </a:lnTo>
                  <a:lnTo>
                    <a:pt x="6" y="6"/>
                  </a:lnTo>
                  <a:lnTo>
                    <a:pt x="5" y="5"/>
                  </a:lnTo>
                  <a:lnTo>
                    <a:pt x="4" y="5"/>
                  </a:lnTo>
                  <a:lnTo>
                    <a:pt x="3" y="4"/>
                  </a:lnTo>
                  <a:lnTo>
                    <a:pt x="2" y="3"/>
                  </a:lnTo>
                  <a:lnTo>
                    <a:pt x="1" y="2"/>
                  </a:lnTo>
                  <a:lnTo>
                    <a:pt x="0" y="1"/>
                  </a:lnTo>
                  <a:lnTo>
                    <a:pt x="0" y="0"/>
                  </a:lnTo>
                  <a:lnTo>
                    <a:pt x="49" y="0"/>
                  </a:lnTo>
                  <a:lnTo>
                    <a:pt x="49" y="1"/>
                  </a:lnTo>
                  <a:lnTo>
                    <a:pt x="48" y="2"/>
                  </a:lnTo>
                  <a:lnTo>
                    <a:pt x="47" y="3"/>
                  </a:lnTo>
                  <a:lnTo>
                    <a:pt x="46" y="4"/>
                  </a:lnTo>
                  <a:lnTo>
                    <a:pt x="45" y="5"/>
                  </a:lnTo>
                  <a:lnTo>
                    <a:pt x="44" y="5"/>
                  </a:lnTo>
                  <a:lnTo>
                    <a:pt x="43" y="6"/>
                  </a:lnTo>
                  <a:lnTo>
                    <a:pt x="42" y="7"/>
                  </a:lnTo>
                  <a:lnTo>
                    <a:pt x="41" y="8"/>
                  </a:lnTo>
                  <a:lnTo>
                    <a:pt x="40" y="8"/>
                  </a:lnTo>
                  <a:lnTo>
                    <a:pt x="38" y="9"/>
                  </a:lnTo>
                  <a:lnTo>
                    <a:pt x="37" y="9"/>
                  </a:lnTo>
                  <a:lnTo>
                    <a:pt x="36" y="10"/>
                  </a:lnTo>
                  <a:lnTo>
                    <a:pt x="35" y="10"/>
                  </a:lnTo>
                  <a:lnTo>
                    <a:pt x="34" y="11"/>
                  </a:lnTo>
                  <a:lnTo>
                    <a:pt x="30" y="11"/>
                  </a:lnTo>
                  <a:lnTo>
                    <a:pt x="29" y="12"/>
                  </a:lnTo>
                  <a:lnTo>
                    <a:pt x="27" y="12"/>
                  </a:lnTo>
                  <a:lnTo>
                    <a:pt x="26" y="12"/>
                  </a:lnTo>
                  <a:lnTo>
                    <a:pt x="25" y="12"/>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2" name="未知"/>
            <p:cNvSpPr>
              <a:spLocks/>
            </p:cNvSpPr>
            <p:nvPr/>
          </p:nvSpPr>
          <p:spPr bwMode="auto">
            <a:xfrm>
              <a:off x="1255" y="733"/>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w 33"/>
                <a:gd name="T95" fmla="*/ 0 h 43"/>
                <a:gd name="T96" fmla="*/ 0 w 33"/>
                <a:gd name="T97" fmla="*/ 0 h 43"/>
                <a:gd name="T98" fmla="*/ 0 w 33"/>
                <a:gd name="T99" fmla="*/ 0 h 43"/>
                <a:gd name="T100" fmla="*/ 0 w 33"/>
                <a:gd name="T101" fmla="*/ 0 h 43"/>
                <a:gd name="T102" fmla="*/ 0 w 33"/>
                <a:gd name="T103" fmla="*/ 0 h 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3" h="43">
                  <a:moveTo>
                    <a:pt x="8" y="43"/>
                  </a:moveTo>
                  <a:lnTo>
                    <a:pt x="7" y="43"/>
                  </a:lnTo>
                  <a:lnTo>
                    <a:pt x="7" y="42"/>
                  </a:lnTo>
                  <a:lnTo>
                    <a:pt x="6" y="42"/>
                  </a:lnTo>
                  <a:lnTo>
                    <a:pt x="6" y="41"/>
                  </a:lnTo>
                  <a:lnTo>
                    <a:pt x="5" y="40"/>
                  </a:lnTo>
                  <a:lnTo>
                    <a:pt x="5" y="39"/>
                  </a:lnTo>
                  <a:lnTo>
                    <a:pt x="4" y="39"/>
                  </a:lnTo>
                  <a:lnTo>
                    <a:pt x="4" y="38"/>
                  </a:lnTo>
                  <a:lnTo>
                    <a:pt x="3" y="37"/>
                  </a:lnTo>
                  <a:lnTo>
                    <a:pt x="0" y="27"/>
                  </a:lnTo>
                  <a:lnTo>
                    <a:pt x="0" y="26"/>
                  </a:lnTo>
                  <a:lnTo>
                    <a:pt x="0" y="25"/>
                  </a:lnTo>
                  <a:lnTo>
                    <a:pt x="0" y="24"/>
                  </a:lnTo>
                  <a:lnTo>
                    <a:pt x="0" y="23"/>
                  </a:lnTo>
                  <a:lnTo>
                    <a:pt x="0" y="22"/>
                  </a:lnTo>
                  <a:lnTo>
                    <a:pt x="0" y="20"/>
                  </a:lnTo>
                  <a:lnTo>
                    <a:pt x="0" y="19"/>
                  </a:lnTo>
                  <a:lnTo>
                    <a:pt x="1" y="12"/>
                  </a:lnTo>
                  <a:lnTo>
                    <a:pt x="1" y="11"/>
                  </a:lnTo>
                  <a:lnTo>
                    <a:pt x="1" y="10"/>
                  </a:lnTo>
                  <a:lnTo>
                    <a:pt x="2" y="10"/>
                  </a:lnTo>
                  <a:lnTo>
                    <a:pt x="2" y="9"/>
                  </a:lnTo>
                  <a:lnTo>
                    <a:pt x="4" y="5"/>
                  </a:lnTo>
                  <a:lnTo>
                    <a:pt x="5" y="4"/>
                  </a:lnTo>
                  <a:lnTo>
                    <a:pt x="5" y="3"/>
                  </a:lnTo>
                  <a:lnTo>
                    <a:pt x="6" y="3"/>
                  </a:lnTo>
                  <a:lnTo>
                    <a:pt x="6" y="2"/>
                  </a:lnTo>
                  <a:lnTo>
                    <a:pt x="7" y="1"/>
                  </a:lnTo>
                  <a:lnTo>
                    <a:pt x="7" y="0"/>
                  </a:lnTo>
                  <a:lnTo>
                    <a:pt x="8" y="0"/>
                  </a:lnTo>
                  <a:lnTo>
                    <a:pt x="33" y="0"/>
                  </a:lnTo>
                  <a:lnTo>
                    <a:pt x="32" y="0"/>
                  </a:lnTo>
                  <a:lnTo>
                    <a:pt x="31" y="0"/>
                  </a:lnTo>
                  <a:lnTo>
                    <a:pt x="25" y="1"/>
                  </a:lnTo>
                  <a:lnTo>
                    <a:pt x="24" y="2"/>
                  </a:lnTo>
                  <a:lnTo>
                    <a:pt x="23" y="2"/>
                  </a:lnTo>
                  <a:lnTo>
                    <a:pt x="22" y="3"/>
                  </a:lnTo>
                  <a:lnTo>
                    <a:pt x="21" y="3"/>
                  </a:lnTo>
                  <a:lnTo>
                    <a:pt x="21" y="4"/>
                  </a:lnTo>
                  <a:lnTo>
                    <a:pt x="17" y="7"/>
                  </a:lnTo>
                  <a:lnTo>
                    <a:pt x="16" y="8"/>
                  </a:lnTo>
                  <a:lnTo>
                    <a:pt x="15" y="9"/>
                  </a:lnTo>
                  <a:lnTo>
                    <a:pt x="14" y="10"/>
                  </a:lnTo>
                  <a:lnTo>
                    <a:pt x="13" y="11"/>
                  </a:lnTo>
                  <a:lnTo>
                    <a:pt x="13" y="12"/>
                  </a:lnTo>
                  <a:lnTo>
                    <a:pt x="13" y="13"/>
                  </a:lnTo>
                  <a:lnTo>
                    <a:pt x="12" y="14"/>
                  </a:lnTo>
                  <a:lnTo>
                    <a:pt x="12" y="15"/>
                  </a:lnTo>
                  <a:lnTo>
                    <a:pt x="12" y="16"/>
                  </a:lnTo>
                  <a:lnTo>
                    <a:pt x="11" y="17"/>
                  </a:lnTo>
                  <a:lnTo>
                    <a:pt x="11" y="18"/>
                  </a:lnTo>
                  <a:lnTo>
                    <a:pt x="11" y="19"/>
                  </a:lnTo>
                  <a:lnTo>
                    <a:pt x="11" y="20"/>
                  </a:lnTo>
                  <a:lnTo>
                    <a:pt x="11" y="22"/>
                  </a:lnTo>
                  <a:lnTo>
                    <a:pt x="11" y="23"/>
                  </a:lnTo>
                  <a:lnTo>
                    <a:pt x="11" y="24"/>
                  </a:lnTo>
                  <a:lnTo>
                    <a:pt x="11" y="25"/>
                  </a:lnTo>
                  <a:lnTo>
                    <a:pt x="11" y="26"/>
                  </a:lnTo>
                  <a:lnTo>
                    <a:pt x="11" y="27"/>
                  </a:lnTo>
                  <a:lnTo>
                    <a:pt x="12" y="27"/>
                  </a:lnTo>
                  <a:lnTo>
                    <a:pt x="12" y="28"/>
                  </a:lnTo>
                  <a:lnTo>
                    <a:pt x="12" y="29"/>
                  </a:lnTo>
                  <a:lnTo>
                    <a:pt x="12" y="30"/>
                  </a:lnTo>
                  <a:lnTo>
                    <a:pt x="13" y="31"/>
                  </a:lnTo>
                  <a:lnTo>
                    <a:pt x="13" y="32"/>
                  </a:lnTo>
                  <a:lnTo>
                    <a:pt x="14" y="33"/>
                  </a:lnTo>
                  <a:lnTo>
                    <a:pt x="15" y="34"/>
                  </a:lnTo>
                  <a:lnTo>
                    <a:pt x="16" y="36"/>
                  </a:lnTo>
                  <a:lnTo>
                    <a:pt x="17" y="37"/>
                  </a:lnTo>
                  <a:lnTo>
                    <a:pt x="18" y="38"/>
                  </a:lnTo>
                  <a:lnTo>
                    <a:pt x="19" y="39"/>
                  </a:lnTo>
                  <a:lnTo>
                    <a:pt x="20" y="39"/>
                  </a:lnTo>
                  <a:lnTo>
                    <a:pt x="32" y="43"/>
                  </a:lnTo>
                  <a:lnTo>
                    <a:pt x="33"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3" name="未知"/>
            <p:cNvSpPr>
              <a:spLocks/>
            </p:cNvSpPr>
            <p:nvPr/>
          </p:nvSpPr>
          <p:spPr bwMode="auto">
            <a:xfrm>
              <a:off x="1268" y="733"/>
              <a:ext cx="13" cy="18"/>
            </a:xfrm>
            <a:custGeom>
              <a:avLst/>
              <a:gdLst>
                <a:gd name="T0" fmla="*/ 0 w 33"/>
                <a:gd name="T1" fmla="*/ 0 h 43"/>
                <a:gd name="T2" fmla="*/ 0 w 33"/>
                <a:gd name="T3" fmla="*/ 0 h 43"/>
                <a:gd name="T4" fmla="*/ 0 w 33"/>
                <a:gd name="T5" fmla="*/ 0 h 43"/>
                <a:gd name="T6" fmla="*/ 0 w 33"/>
                <a:gd name="T7" fmla="*/ 0 h 43"/>
                <a:gd name="T8" fmla="*/ 0 w 33"/>
                <a:gd name="T9" fmla="*/ 0 h 43"/>
                <a:gd name="T10" fmla="*/ 0 w 33"/>
                <a:gd name="T11" fmla="*/ 0 h 43"/>
                <a:gd name="T12" fmla="*/ 0 w 33"/>
                <a:gd name="T13" fmla="*/ 0 h 43"/>
                <a:gd name="T14" fmla="*/ 0 w 33"/>
                <a:gd name="T15" fmla="*/ 0 h 43"/>
                <a:gd name="T16" fmla="*/ 0 w 33"/>
                <a:gd name="T17" fmla="*/ 0 h 43"/>
                <a:gd name="T18" fmla="*/ 0 w 33"/>
                <a:gd name="T19" fmla="*/ 0 h 43"/>
                <a:gd name="T20" fmla="*/ 0 w 33"/>
                <a:gd name="T21" fmla="*/ 0 h 43"/>
                <a:gd name="T22" fmla="*/ 0 w 33"/>
                <a:gd name="T23" fmla="*/ 0 h 43"/>
                <a:gd name="T24" fmla="*/ 0 w 33"/>
                <a:gd name="T25" fmla="*/ 0 h 43"/>
                <a:gd name="T26" fmla="*/ 0 w 33"/>
                <a:gd name="T27" fmla="*/ 0 h 43"/>
                <a:gd name="T28" fmla="*/ 0 w 33"/>
                <a:gd name="T29" fmla="*/ 0 h 43"/>
                <a:gd name="T30" fmla="*/ 0 w 33"/>
                <a:gd name="T31" fmla="*/ 0 h 43"/>
                <a:gd name="T32" fmla="*/ 0 w 33"/>
                <a:gd name="T33" fmla="*/ 0 h 43"/>
                <a:gd name="T34" fmla="*/ 0 w 33"/>
                <a:gd name="T35" fmla="*/ 0 h 43"/>
                <a:gd name="T36" fmla="*/ 0 w 33"/>
                <a:gd name="T37" fmla="*/ 0 h 43"/>
                <a:gd name="T38" fmla="*/ 0 w 33"/>
                <a:gd name="T39" fmla="*/ 0 h 43"/>
                <a:gd name="T40" fmla="*/ 0 w 33"/>
                <a:gd name="T41" fmla="*/ 0 h 43"/>
                <a:gd name="T42" fmla="*/ 0 w 33"/>
                <a:gd name="T43" fmla="*/ 0 h 43"/>
                <a:gd name="T44" fmla="*/ 0 w 33"/>
                <a:gd name="T45" fmla="*/ 0 h 43"/>
                <a:gd name="T46" fmla="*/ 0 w 33"/>
                <a:gd name="T47" fmla="*/ 0 h 43"/>
                <a:gd name="T48" fmla="*/ 0 w 33"/>
                <a:gd name="T49" fmla="*/ 0 h 43"/>
                <a:gd name="T50" fmla="*/ 0 w 33"/>
                <a:gd name="T51" fmla="*/ 0 h 43"/>
                <a:gd name="T52" fmla="*/ 0 w 33"/>
                <a:gd name="T53" fmla="*/ 0 h 43"/>
                <a:gd name="T54" fmla="*/ 0 w 33"/>
                <a:gd name="T55" fmla="*/ 0 h 43"/>
                <a:gd name="T56" fmla="*/ 0 w 33"/>
                <a:gd name="T57" fmla="*/ 0 h 43"/>
                <a:gd name="T58" fmla="*/ 0 w 33"/>
                <a:gd name="T59" fmla="*/ 0 h 43"/>
                <a:gd name="T60" fmla="*/ 0 w 33"/>
                <a:gd name="T61" fmla="*/ 0 h 43"/>
                <a:gd name="T62" fmla="*/ 0 w 33"/>
                <a:gd name="T63" fmla="*/ 0 h 43"/>
                <a:gd name="T64" fmla="*/ 0 w 33"/>
                <a:gd name="T65" fmla="*/ 0 h 43"/>
                <a:gd name="T66" fmla="*/ 0 w 33"/>
                <a:gd name="T67" fmla="*/ 0 h 43"/>
                <a:gd name="T68" fmla="*/ 0 w 33"/>
                <a:gd name="T69" fmla="*/ 0 h 43"/>
                <a:gd name="T70" fmla="*/ 0 w 33"/>
                <a:gd name="T71" fmla="*/ 0 h 43"/>
                <a:gd name="T72" fmla="*/ 0 w 33"/>
                <a:gd name="T73" fmla="*/ 0 h 43"/>
                <a:gd name="T74" fmla="*/ 0 w 33"/>
                <a:gd name="T75" fmla="*/ 0 h 43"/>
                <a:gd name="T76" fmla="*/ 0 w 33"/>
                <a:gd name="T77" fmla="*/ 0 h 43"/>
                <a:gd name="T78" fmla="*/ 0 w 33"/>
                <a:gd name="T79" fmla="*/ 0 h 43"/>
                <a:gd name="T80" fmla="*/ 0 w 33"/>
                <a:gd name="T81" fmla="*/ 0 h 43"/>
                <a:gd name="T82" fmla="*/ 0 w 33"/>
                <a:gd name="T83" fmla="*/ 0 h 43"/>
                <a:gd name="T84" fmla="*/ 0 w 33"/>
                <a:gd name="T85" fmla="*/ 0 h 43"/>
                <a:gd name="T86" fmla="*/ 0 w 33"/>
                <a:gd name="T87" fmla="*/ 0 h 43"/>
                <a:gd name="T88" fmla="*/ 0 w 33"/>
                <a:gd name="T89" fmla="*/ 0 h 43"/>
                <a:gd name="T90" fmla="*/ 0 w 33"/>
                <a:gd name="T91" fmla="*/ 0 h 43"/>
                <a:gd name="T92" fmla="*/ 0 w 33"/>
                <a:gd name="T93" fmla="*/ 0 h 4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 h="43">
                  <a:moveTo>
                    <a:pt x="0" y="43"/>
                  </a:moveTo>
                  <a:lnTo>
                    <a:pt x="15" y="36"/>
                  </a:lnTo>
                  <a:lnTo>
                    <a:pt x="16" y="36"/>
                  </a:lnTo>
                  <a:lnTo>
                    <a:pt x="17" y="35"/>
                  </a:lnTo>
                  <a:lnTo>
                    <a:pt x="17" y="34"/>
                  </a:lnTo>
                  <a:lnTo>
                    <a:pt x="18" y="34"/>
                  </a:lnTo>
                  <a:lnTo>
                    <a:pt x="18" y="33"/>
                  </a:lnTo>
                  <a:lnTo>
                    <a:pt x="19" y="32"/>
                  </a:lnTo>
                  <a:lnTo>
                    <a:pt x="19" y="31"/>
                  </a:lnTo>
                  <a:lnTo>
                    <a:pt x="20" y="30"/>
                  </a:lnTo>
                  <a:lnTo>
                    <a:pt x="20" y="29"/>
                  </a:lnTo>
                  <a:lnTo>
                    <a:pt x="21" y="22"/>
                  </a:lnTo>
                  <a:lnTo>
                    <a:pt x="21" y="21"/>
                  </a:lnTo>
                  <a:lnTo>
                    <a:pt x="21" y="20"/>
                  </a:lnTo>
                  <a:lnTo>
                    <a:pt x="21" y="19"/>
                  </a:lnTo>
                  <a:lnTo>
                    <a:pt x="21" y="18"/>
                  </a:lnTo>
                  <a:lnTo>
                    <a:pt x="21" y="17"/>
                  </a:lnTo>
                  <a:lnTo>
                    <a:pt x="19" y="12"/>
                  </a:lnTo>
                  <a:lnTo>
                    <a:pt x="19" y="11"/>
                  </a:lnTo>
                  <a:lnTo>
                    <a:pt x="0" y="0"/>
                  </a:lnTo>
                  <a:lnTo>
                    <a:pt x="24" y="0"/>
                  </a:lnTo>
                  <a:lnTo>
                    <a:pt x="25" y="0"/>
                  </a:lnTo>
                  <a:lnTo>
                    <a:pt x="25" y="1"/>
                  </a:lnTo>
                  <a:lnTo>
                    <a:pt x="26" y="1"/>
                  </a:lnTo>
                  <a:lnTo>
                    <a:pt x="26" y="2"/>
                  </a:lnTo>
                  <a:lnTo>
                    <a:pt x="27" y="3"/>
                  </a:lnTo>
                  <a:lnTo>
                    <a:pt x="27" y="4"/>
                  </a:lnTo>
                  <a:lnTo>
                    <a:pt x="28" y="4"/>
                  </a:lnTo>
                  <a:lnTo>
                    <a:pt x="28" y="5"/>
                  </a:lnTo>
                  <a:lnTo>
                    <a:pt x="29" y="6"/>
                  </a:lnTo>
                  <a:lnTo>
                    <a:pt x="29" y="7"/>
                  </a:lnTo>
                  <a:lnTo>
                    <a:pt x="29" y="8"/>
                  </a:lnTo>
                  <a:lnTo>
                    <a:pt x="30" y="8"/>
                  </a:lnTo>
                  <a:lnTo>
                    <a:pt x="30" y="9"/>
                  </a:lnTo>
                  <a:lnTo>
                    <a:pt x="30" y="10"/>
                  </a:lnTo>
                  <a:lnTo>
                    <a:pt x="31" y="10"/>
                  </a:lnTo>
                  <a:lnTo>
                    <a:pt x="31" y="11"/>
                  </a:lnTo>
                  <a:lnTo>
                    <a:pt x="31" y="12"/>
                  </a:lnTo>
                  <a:lnTo>
                    <a:pt x="31" y="13"/>
                  </a:lnTo>
                  <a:lnTo>
                    <a:pt x="32" y="13"/>
                  </a:lnTo>
                  <a:lnTo>
                    <a:pt x="32" y="14"/>
                  </a:lnTo>
                  <a:lnTo>
                    <a:pt x="32" y="15"/>
                  </a:lnTo>
                  <a:lnTo>
                    <a:pt x="32" y="16"/>
                  </a:lnTo>
                  <a:lnTo>
                    <a:pt x="32" y="17"/>
                  </a:lnTo>
                  <a:lnTo>
                    <a:pt x="32" y="18"/>
                  </a:lnTo>
                  <a:lnTo>
                    <a:pt x="33" y="19"/>
                  </a:lnTo>
                  <a:lnTo>
                    <a:pt x="33" y="20"/>
                  </a:lnTo>
                  <a:lnTo>
                    <a:pt x="33" y="21"/>
                  </a:lnTo>
                  <a:lnTo>
                    <a:pt x="33" y="22"/>
                  </a:lnTo>
                  <a:lnTo>
                    <a:pt x="33" y="23"/>
                  </a:lnTo>
                  <a:lnTo>
                    <a:pt x="33" y="24"/>
                  </a:lnTo>
                  <a:lnTo>
                    <a:pt x="32" y="25"/>
                  </a:lnTo>
                  <a:lnTo>
                    <a:pt x="32" y="26"/>
                  </a:lnTo>
                  <a:lnTo>
                    <a:pt x="32" y="27"/>
                  </a:lnTo>
                  <a:lnTo>
                    <a:pt x="32" y="28"/>
                  </a:lnTo>
                  <a:lnTo>
                    <a:pt x="32" y="29"/>
                  </a:lnTo>
                  <a:lnTo>
                    <a:pt x="32" y="30"/>
                  </a:lnTo>
                  <a:lnTo>
                    <a:pt x="31" y="31"/>
                  </a:lnTo>
                  <a:lnTo>
                    <a:pt x="31" y="32"/>
                  </a:lnTo>
                  <a:lnTo>
                    <a:pt x="31" y="33"/>
                  </a:lnTo>
                  <a:lnTo>
                    <a:pt x="30" y="34"/>
                  </a:lnTo>
                  <a:lnTo>
                    <a:pt x="30" y="35"/>
                  </a:lnTo>
                  <a:lnTo>
                    <a:pt x="29" y="36"/>
                  </a:lnTo>
                  <a:lnTo>
                    <a:pt x="29" y="37"/>
                  </a:lnTo>
                  <a:lnTo>
                    <a:pt x="28" y="39"/>
                  </a:lnTo>
                  <a:lnTo>
                    <a:pt x="27" y="40"/>
                  </a:lnTo>
                  <a:lnTo>
                    <a:pt x="27" y="41"/>
                  </a:lnTo>
                  <a:lnTo>
                    <a:pt x="26" y="41"/>
                  </a:lnTo>
                  <a:lnTo>
                    <a:pt x="26" y="42"/>
                  </a:lnTo>
                  <a:lnTo>
                    <a:pt x="25" y="42"/>
                  </a:lnTo>
                  <a:lnTo>
                    <a:pt x="25" y="43"/>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4" name="未知"/>
            <p:cNvSpPr>
              <a:spLocks/>
            </p:cNvSpPr>
            <p:nvPr/>
          </p:nvSpPr>
          <p:spPr bwMode="auto">
            <a:xfrm>
              <a:off x="1258" y="729"/>
              <a:ext cx="19" cy="4"/>
            </a:xfrm>
            <a:custGeom>
              <a:avLst/>
              <a:gdLst>
                <a:gd name="T0" fmla="*/ 0 w 49"/>
                <a:gd name="T1" fmla="*/ 0 h 11"/>
                <a:gd name="T2" fmla="*/ 0 w 49"/>
                <a:gd name="T3" fmla="*/ 0 h 11"/>
                <a:gd name="T4" fmla="*/ 0 w 49"/>
                <a:gd name="T5" fmla="*/ 0 h 11"/>
                <a:gd name="T6" fmla="*/ 0 w 49"/>
                <a:gd name="T7" fmla="*/ 0 h 11"/>
                <a:gd name="T8" fmla="*/ 0 w 49"/>
                <a:gd name="T9" fmla="*/ 0 h 11"/>
                <a:gd name="T10" fmla="*/ 0 w 49"/>
                <a:gd name="T11" fmla="*/ 0 h 11"/>
                <a:gd name="T12" fmla="*/ 0 w 49"/>
                <a:gd name="T13" fmla="*/ 0 h 11"/>
                <a:gd name="T14" fmla="*/ 0 w 49"/>
                <a:gd name="T15" fmla="*/ 0 h 11"/>
                <a:gd name="T16" fmla="*/ 0 w 49"/>
                <a:gd name="T17" fmla="*/ 0 h 11"/>
                <a:gd name="T18" fmla="*/ 0 w 49"/>
                <a:gd name="T19" fmla="*/ 0 h 11"/>
                <a:gd name="T20" fmla="*/ 0 w 49"/>
                <a:gd name="T21" fmla="*/ 0 h 11"/>
                <a:gd name="T22" fmla="*/ 0 w 49"/>
                <a:gd name="T23" fmla="*/ 0 h 11"/>
                <a:gd name="T24" fmla="*/ 0 w 49"/>
                <a:gd name="T25" fmla="*/ 0 h 11"/>
                <a:gd name="T26" fmla="*/ 0 w 49"/>
                <a:gd name="T27" fmla="*/ 0 h 11"/>
                <a:gd name="T28" fmla="*/ 0 w 49"/>
                <a:gd name="T29" fmla="*/ 0 h 11"/>
                <a:gd name="T30" fmla="*/ 0 w 49"/>
                <a:gd name="T31" fmla="*/ 0 h 11"/>
                <a:gd name="T32" fmla="*/ 0 w 49"/>
                <a:gd name="T33" fmla="*/ 0 h 11"/>
                <a:gd name="T34" fmla="*/ 0 w 49"/>
                <a:gd name="T35" fmla="*/ 0 h 11"/>
                <a:gd name="T36" fmla="*/ 0 w 49"/>
                <a:gd name="T37" fmla="*/ 0 h 11"/>
                <a:gd name="T38" fmla="*/ 0 w 49"/>
                <a:gd name="T39" fmla="*/ 0 h 11"/>
                <a:gd name="T40" fmla="*/ 0 w 49"/>
                <a:gd name="T41" fmla="*/ 0 h 11"/>
                <a:gd name="T42" fmla="*/ 0 w 49"/>
                <a:gd name="T43" fmla="*/ 0 h 11"/>
                <a:gd name="T44" fmla="*/ 0 w 49"/>
                <a:gd name="T45" fmla="*/ 0 h 11"/>
                <a:gd name="T46" fmla="*/ 0 w 49"/>
                <a:gd name="T47" fmla="*/ 0 h 11"/>
                <a:gd name="T48" fmla="*/ 0 w 49"/>
                <a:gd name="T49" fmla="*/ 0 h 11"/>
                <a:gd name="T50" fmla="*/ 0 w 49"/>
                <a:gd name="T51" fmla="*/ 0 h 11"/>
                <a:gd name="T52" fmla="*/ 0 w 49"/>
                <a:gd name="T53" fmla="*/ 0 h 11"/>
                <a:gd name="T54" fmla="*/ 0 w 49"/>
                <a:gd name="T55" fmla="*/ 0 h 11"/>
                <a:gd name="T56" fmla="*/ 0 w 49"/>
                <a:gd name="T57" fmla="*/ 0 h 11"/>
                <a:gd name="T58" fmla="*/ 0 w 49"/>
                <a:gd name="T59" fmla="*/ 0 h 11"/>
                <a:gd name="T60" fmla="*/ 0 w 49"/>
                <a:gd name="T61" fmla="*/ 0 h 11"/>
                <a:gd name="T62" fmla="*/ 0 w 49"/>
                <a:gd name="T63" fmla="*/ 0 h 11"/>
                <a:gd name="T64" fmla="*/ 0 w 49"/>
                <a:gd name="T65" fmla="*/ 0 h 11"/>
                <a:gd name="T66" fmla="*/ 0 w 49"/>
                <a:gd name="T67" fmla="*/ 0 h 11"/>
                <a:gd name="T68" fmla="*/ 0 w 49"/>
                <a:gd name="T69" fmla="*/ 0 h 11"/>
                <a:gd name="T70" fmla="*/ 0 w 49"/>
                <a:gd name="T71" fmla="*/ 0 h 11"/>
                <a:gd name="T72" fmla="*/ 0 w 49"/>
                <a:gd name="T73" fmla="*/ 0 h 11"/>
                <a:gd name="T74" fmla="*/ 0 w 49"/>
                <a:gd name="T75" fmla="*/ 0 h 11"/>
                <a:gd name="T76" fmla="*/ 0 w 49"/>
                <a:gd name="T77" fmla="*/ 0 h 11"/>
                <a:gd name="T78" fmla="*/ 0 w 49"/>
                <a:gd name="T79" fmla="*/ 0 h 11"/>
                <a:gd name="T80" fmla="*/ 0 w 49"/>
                <a:gd name="T81" fmla="*/ 0 h 11"/>
                <a:gd name="T82" fmla="*/ 0 w 49"/>
                <a:gd name="T83" fmla="*/ 0 h 11"/>
                <a:gd name="T84" fmla="*/ 0 w 49"/>
                <a:gd name="T85" fmla="*/ 0 h 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9" h="11">
                  <a:moveTo>
                    <a:pt x="0" y="11"/>
                  </a:moveTo>
                  <a:lnTo>
                    <a:pt x="0" y="10"/>
                  </a:lnTo>
                  <a:lnTo>
                    <a:pt x="1" y="9"/>
                  </a:lnTo>
                  <a:lnTo>
                    <a:pt x="2" y="8"/>
                  </a:lnTo>
                  <a:lnTo>
                    <a:pt x="3" y="8"/>
                  </a:lnTo>
                  <a:lnTo>
                    <a:pt x="4" y="7"/>
                  </a:lnTo>
                  <a:lnTo>
                    <a:pt x="5" y="6"/>
                  </a:lnTo>
                  <a:lnTo>
                    <a:pt x="6" y="5"/>
                  </a:lnTo>
                  <a:lnTo>
                    <a:pt x="7" y="4"/>
                  </a:lnTo>
                  <a:lnTo>
                    <a:pt x="8" y="4"/>
                  </a:lnTo>
                  <a:lnTo>
                    <a:pt x="10" y="3"/>
                  </a:lnTo>
                  <a:lnTo>
                    <a:pt x="11" y="3"/>
                  </a:lnTo>
                  <a:lnTo>
                    <a:pt x="12" y="2"/>
                  </a:lnTo>
                  <a:lnTo>
                    <a:pt x="13" y="2"/>
                  </a:lnTo>
                  <a:lnTo>
                    <a:pt x="14" y="1"/>
                  </a:lnTo>
                  <a:lnTo>
                    <a:pt x="16" y="1"/>
                  </a:lnTo>
                  <a:lnTo>
                    <a:pt x="17" y="1"/>
                  </a:lnTo>
                  <a:lnTo>
                    <a:pt x="18" y="0"/>
                  </a:lnTo>
                  <a:lnTo>
                    <a:pt x="19" y="0"/>
                  </a:lnTo>
                  <a:lnTo>
                    <a:pt x="21" y="0"/>
                  </a:lnTo>
                  <a:lnTo>
                    <a:pt x="22" y="0"/>
                  </a:lnTo>
                  <a:lnTo>
                    <a:pt x="23" y="0"/>
                  </a:lnTo>
                  <a:lnTo>
                    <a:pt x="25" y="0"/>
                  </a:lnTo>
                  <a:lnTo>
                    <a:pt x="26" y="0"/>
                  </a:lnTo>
                  <a:lnTo>
                    <a:pt x="27" y="0"/>
                  </a:lnTo>
                  <a:lnTo>
                    <a:pt x="29" y="0"/>
                  </a:lnTo>
                  <a:lnTo>
                    <a:pt x="30" y="0"/>
                  </a:lnTo>
                  <a:lnTo>
                    <a:pt x="34" y="1"/>
                  </a:lnTo>
                  <a:lnTo>
                    <a:pt x="35" y="1"/>
                  </a:lnTo>
                  <a:lnTo>
                    <a:pt x="36" y="2"/>
                  </a:lnTo>
                  <a:lnTo>
                    <a:pt x="37" y="2"/>
                  </a:lnTo>
                  <a:lnTo>
                    <a:pt x="38" y="3"/>
                  </a:lnTo>
                  <a:lnTo>
                    <a:pt x="40" y="3"/>
                  </a:lnTo>
                  <a:lnTo>
                    <a:pt x="41" y="4"/>
                  </a:lnTo>
                  <a:lnTo>
                    <a:pt x="42" y="4"/>
                  </a:lnTo>
                  <a:lnTo>
                    <a:pt x="43" y="5"/>
                  </a:lnTo>
                  <a:lnTo>
                    <a:pt x="44" y="6"/>
                  </a:lnTo>
                  <a:lnTo>
                    <a:pt x="45" y="7"/>
                  </a:lnTo>
                  <a:lnTo>
                    <a:pt x="46" y="8"/>
                  </a:lnTo>
                  <a:lnTo>
                    <a:pt x="47" y="8"/>
                  </a:lnTo>
                  <a:lnTo>
                    <a:pt x="48" y="9"/>
                  </a:lnTo>
                  <a:lnTo>
                    <a:pt x="49" y="10"/>
                  </a:lnTo>
                  <a:lnTo>
                    <a:pt x="49"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5" name="未知"/>
            <p:cNvSpPr>
              <a:spLocks/>
            </p:cNvSpPr>
            <p:nvPr/>
          </p:nvSpPr>
          <p:spPr bwMode="auto">
            <a:xfrm>
              <a:off x="1259" y="733"/>
              <a:ext cx="17" cy="18"/>
            </a:xfrm>
            <a:custGeom>
              <a:avLst/>
              <a:gdLst>
                <a:gd name="T0" fmla="*/ 0 w 43"/>
                <a:gd name="T1" fmla="*/ 0 h 43"/>
                <a:gd name="T2" fmla="*/ 0 w 43"/>
                <a:gd name="T3" fmla="*/ 0 h 43"/>
                <a:gd name="T4" fmla="*/ 0 w 43"/>
                <a:gd name="T5" fmla="*/ 0 h 43"/>
                <a:gd name="T6" fmla="*/ 0 w 43"/>
                <a:gd name="T7" fmla="*/ 0 h 43"/>
                <a:gd name="T8" fmla="*/ 0 w 43"/>
                <a:gd name="T9" fmla="*/ 0 h 43"/>
                <a:gd name="T10" fmla="*/ 0 w 43"/>
                <a:gd name="T11" fmla="*/ 0 h 43"/>
                <a:gd name="T12" fmla="*/ 0 w 43"/>
                <a:gd name="T13" fmla="*/ 0 h 43"/>
                <a:gd name="T14" fmla="*/ 0 w 43"/>
                <a:gd name="T15" fmla="*/ 0 h 43"/>
                <a:gd name="T16" fmla="*/ 0 w 43"/>
                <a:gd name="T17" fmla="*/ 0 h 43"/>
                <a:gd name="T18" fmla="*/ 0 w 43"/>
                <a:gd name="T19" fmla="*/ 0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3">
                  <a:moveTo>
                    <a:pt x="6" y="6"/>
                  </a:moveTo>
                  <a:lnTo>
                    <a:pt x="22" y="0"/>
                  </a:lnTo>
                  <a:lnTo>
                    <a:pt x="43" y="22"/>
                  </a:lnTo>
                  <a:lnTo>
                    <a:pt x="43" y="23"/>
                  </a:lnTo>
                  <a:lnTo>
                    <a:pt x="22" y="43"/>
                  </a:lnTo>
                  <a:lnTo>
                    <a:pt x="21" y="43"/>
                  </a:lnTo>
                  <a:lnTo>
                    <a:pt x="0" y="22"/>
                  </a:lnTo>
                  <a:lnTo>
                    <a:pt x="0" y="20"/>
                  </a:lnTo>
                  <a:lnTo>
                    <a:pt x="6" y="6"/>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6" name="未知"/>
            <p:cNvSpPr>
              <a:spLocks/>
            </p:cNvSpPr>
            <p:nvPr/>
          </p:nvSpPr>
          <p:spPr bwMode="auto">
            <a:xfrm>
              <a:off x="1255" y="729"/>
              <a:ext cx="26"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4" y="66"/>
                  </a:lnTo>
                  <a:lnTo>
                    <a:pt x="66" y="33"/>
                  </a:lnTo>
                  <a:lnTo>
                    <a:pt x="66" y="30"/>
                  </a:lnTo>
                  <a:lnTo>
                    <a:pt x="33" y="0"/>
                  </a:lnTo>
                  <a:lnTo>
                    <a:pt x="31" y="0"/>
                  </a:lnTo>
                  <a:lnTo>
                    <a:pt x="0" y="3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07" name="未知"/>
            <p:cNvSpPr>
              <a:spLocks/>
            </p:cNvSpPr>
            <p:nvPr/>
          </p:nvSpPr>
          <p:spPr bwMode="auto">
            <a:xfrm>
              <a:off x="1199" y="668"/>
              <a:ext cx="43" cy="45"/>
            </a:xfrm>
            <a:custGeom>
              <a:avLst/>
              <a:gdLst>
                <a:gd name="T0" fmla="*/ 0 w 108"/>
                <a:gd name="T1" fmla="*/ 0 h 112"/>
                <a:gd name="T2" fmla="*/ 0 w 108"/>
                <a:gd name="T3" fmla="*/ 0 h 112"/>
                <a:gd name="T4" fmla="*/ 0 w 108"/>
                <a:gd name="T5" fmla="*/ 0 h 112"/>
                <a:gd name="T6" fmla="*/ 0 w 108"/>
                <a:gd name="T7" fmla="*/ 0 h 112"/>
                <a:gd name="T8" fmla="*/ 0 w 108"/>
                <a:gd name="T9" fmla="*/ 0 h 112"/>
                <a:gd name="T10" fmla="*/ 0 w 108"/>
                <a:gd name="T11" fmla="*/ 0 h 112"/>
                <a:gd name="T12" fmla="*/ 0 w 108"/>
                <a:gd name="T13" fmla="*/ 0 h 112"/>
                <a:gd name="T14" fmla="*/ 0 w 108"/>
                <a:gd name="T15" fmla="*/ 0 h 112"/>
                <a:gd name="T16" fmla="*/ 0 w 108"/>
                <a:gd name="T17" fmla="*/ 0 h 112"/>
                <a:gd name="T18" fmla="*/ 0 w 108"/>
                <a:gd name="T19" fmla="*/ 0 h 112"/>
                <a:gd name="T20" fmla="*/ 0 w 108"/>
                <a:gd name="T21" fmla="*/ 0 h 112"/>
                <a:gd name="T22" fmla="*/ 0 w 108"/>
                <a:gd name="T23" fmla="*/ 0 h 112"/>
                <a:gd name="T24" fmla="*/ 0 w 108"/>
                <a:gd name="T25" fmla="*/ 0 h 112"/>
                <a:gd name="T26" fmla="*/ 0 w 108"/>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8" h="112">
                  <a:moveTo>
                    <a:pt x="90" y="74"/>
                  </a:moveTo>
                  <a:lnTo>
                    <a:pt x="108" y="112"/>
                  </a:lnTo>
                  <a:lnTo>
                    <a:pt x="90" y="74"/>
                  </a:lnTo>
                  <a:lnTo>
                    <a:pt x="44" y="35"/>
                  </a:lnTo>
                  <a:lnTo>
                    <a:pt x="43" y="35"/>
                  </a:lnTo>
                  <a:lnTo>
                    <a:pt x="42" y="35"/>
                  </a:lnTo>
                  <a:lnTo>
                    <a:pt x="42" y="36"/>
                  </a:lnTo>
                  <a:lnTo>
                    <a:pt x="42" y="37"/>
                  </a:lnTo>
                  <a:lnTo>
                    <a:pt x="0" y="0"/>
                  </a:lnTo>
                  <a:lnTo>
                    <a:pt x="42" y="37"/>
                  </a:lnTo>
                  <a:lnTo>
                    <a:pt x="42" y="38"/>
                  </a:lnTo>
                  <a:lnTo>
                    <a:pt x="83" y="84"/>
                  </a:lnTo>
                  <a:lnTo>
                    <a:pt x="85" y="86"/>
                  </a:lnTo>
                  <a:lnTo>
                    <a:pt x="90" y="74"/>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8" name="未知"/>
            <p:cNvSpPr>
              <a:spLocks/>
            </p:cNvSpPr>
            <p:nvPr/>
          </p:nvSpPr>
          <p:spPr bwMode="auto">
            <a:xfrm>
              <a:off x="1229" y="681"/>
              <a:ext cx="26" cy="37"/>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w 66"/>
                <a:gd name="T15" fmla="*/ 0 h 93"/>
                <a:gd name="T16" fmla="*/ 0 w 66"/>
                <a:gd name="T17" fmla="*/ 0 h 93"/>
                <a:gd name="T18" fmla="*/ 0 w 66"/>
                <a:gd name="T19" fmla="*/ 0 h 93"/>
                <a:gd name="T20" fmla="*/ 0 w 66"/>
                <a:gd name="T21" fmla="*/ 0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3">
                  <a:moveTo>
                    <a:pt x="21" y="58"/>
                  </a:moveTo>
                  <a:lnTo>
                    <a:pt x="23" y="56"/>
                  </a:lnTo>
                  <a:lnTo>
                    <a:pt x="66" y="93"/>
                  </a:lnTo>
                  <a:lnTo>
                    <a:pt x="23" y="56"/>
                  </a:lnTo>
                  <a:lnTo>
                    <a:pt x="23" y="55"/>
                  </a:lnTo>
                  <a:lnTo>
                    <a:pt x="16" y="42"/>
                  </a:lnTo>
                  <a:lnTo>
                    <a:pt x="11" y="54"/>
                  </a:lnTo>
                  <a:lnTo>
                    <a:pt x="0" y="0"/>
                  </a:lnTo>
                  <a:lnTo>
                    <a:pt x="11" y="54"/>
                  </a:lnTo>
                  <a:lnTo>
                    <a:pt x="21" y="58"/>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09" name="未知"/>
            <p:cNvSpPr>
              <a:spLocks/>
            </p:cNvSpPr>
            <p:nvPr/>
          </p:nvSpPr>
          <p:spPr bwMode="auto">
            <a:xfrm>
              <a:off x="1216" y="682"/>
              <a:ext cx="22" cy="22"/>
            </a:xfrm>
            <a:custGeom>
              <a:avLst/>
              <a:gdLst>
                <a:gd name="T0" fmla="*/ 0 w 55"/>
                <a:gd name="T1" fmla="*/ 0 h 55"/>
                <a:gd name="T2" fmla="*/ 0 w 55"/>
                <a:gd name="T3" fmla="*/ 0 h 55"/>
                <a:gd name="T4" fmla="*/ 0 w 55"/>
                <a:gd name="T5" fmla="*/ 0 h 55"/>
                <a:gd name="T6" fmla="*/ 0 w 55"/>
                <a:gd name="T7" fmla="*/ 0 h 55"/>
                <a:gd name="T8" fmla="*/ 0 w 55"/>
                <a:gd name="T9" fmla="*/ 0 h 55"/>
                <a:gd name="T10" fmla="*/ 0 w 55"/>
                <a:gd name="T11" fmla="*/ 0 h 55"/>
                <a:gd name="T12" fmla="*/ 0 w 55"/>
                <a:gd name="T13" fmla="*/ 0 h 55"/>
                <a:gd name="T14" fmla="*/ 0 w 55"/>
                <a:gd name="T15" fmla="*/ 0 h 55"/>
                <a:gd name="T16" fmla="*/ 0 w 55"/>
                <a:gd name="T17" fmla="*/ 0 h 55"/>
                <a:gd name="T18" fmla="*/ 0 w 55"/>
                <a:gd name="T19" fmla="*/ 0 h 55"/>
                <a:gd name="T20" fmla="*/ 0 w 55"/>
                <a:gd name="T21" fmla="*/ 0 h 55"/>
                <a:gd name="T22" fmla="*/ 0 w 55"/>
                <a:gd name="T23" fmla="*/ 0 h 55"/>
                <a:gd name="T24" fmla="*/ 0 w 55"/>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 h="55">
                  <a:moveTo>
                    <a:pt x="26" y="37"/>
                  </a:moveTo>
                  <a:lnTo>
                    <a:pt x="53" y="55"/>
                  </a:lnTo>
                  <a:lnTo>
                    <a:pt x="55" y="53"/>
                  </a:lnTo>
                  <a:lnTo>
                    <a:pt x="55" y="52"/>
                  </a:lnTo>
                  <a:lnTo>
                    <a:pt x="15" y="7"/>
                  </a:lnTo>
                  <a:lnTo>
                    <a:pt x="2" y="0"/>
                  </a:lnTo>
                  <a:lnTo>
                    <a:pt x="1" y="0"/>
                  </a:lnTo>
                  <a:lnTo>
                    <a:pt x="0" y="0"/>
                  </a:lnTo>
                  <a:lnTo>
                    <a:pt x="0" y="1"/>
                  </a:lnTo>
                  <a:lnTo>
                    <a:pt x="0" y="2"/>
                  </a:lnTo>
                  <a:lnTo>
                    <a:pt x="0" y="3"/>
                  </a:lnTo>
                  <a:lnTo>
                    <a:pt x="26"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0" name="未知"/>
            <p:cNvSpPr>
              <a:spLocks/>
            </p:cNvSpPr>
            <p:nvPr/>
          </p:nvSpPr>
          <p:spPr bwMode="auto">
            <a:xfrm>
              <a:off x="1157" y="661"/>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3" y="54"/>
                  </a:lnTo>
                  <a:lnTo>
                    <a:pt x="243" y="34"/>
                  </a:lnTo>
                  <a:lnTo>
                    <a:pt x="276" y="276"/>
                  </a:lnTo>
                  <a:lnTo>
                    <a:pt x="243" y="34"/>
                  </a:lnTo>
                  <a:lnTo>
                    <a:pt x="243" y="33"/>
                  </a:lnTo>
                  <a:lnTo>
                    <a:pt x="231" y="19"/>
                  </a:lnTo>
                  <a:lnTo>
                    <a:pt x="19" y="231"/>
                  </a:lnTo>
                  <a:lnTo>
                    <a:pt x="0" y="0"/>
                  </a:lnTo>
                  <a:lnTo>
                    <a:pt x="19" y="231"/>
                  </a:lnTo>
                  <a:lnTo>
                    <a:pt x="34" y="243"/>
                  </a:lnTo>
                  <a:lnTo>
                    <a:pt x="36" y="243"/>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1" name="未知"/>
            <p:cNvSpPr>
              <a:spLocks/>
            </p:cNvSpPr>
            <p:nvPr/>
          </p:nvSpPr>
          <p:spPr bwMode="auto">
            <a:xfrm>
              <a:off x="1153" y="657"/>
              <a:ext cx="105" cy="105"/>
            </a:xfrm>
            <a:custGeom>
              <a:avLst/>
              <a:gdLst>
                <a:gd name="T0" fmla="*/ 0 w 262"/>
                <a:gd name="T1" fmla="*/ 0 h 262"/>
                <a:gd name="T2" fmla="*/ 0 w 262"/>
                <a:gd name="T3" fmla="*/ 0 h 262"/>
                <a:gd name="T4" fmla="*/ 0 w 262"/>
                <a:gd name="T5" fmla="*/ 0 h 262"/>
                <a:gd name="T6" fmla="*/ 0 w 262"/>
                <a:gd name="T7" fmla="*/ 0 h 262"/>
                <a:gd name="T8" fmla="*/ 0 w 262"/>
                <a:gd name="T9" fmla="*/ 0 h 262"/>
                <a:gd name="T10" fmla="*/ 0 w 262"/>
                <a:gd name="T11" fmla="*/ 0 h 262"/>
                <a:gd name="T12" fmla="*/ 0 w 262"/>
                <a:gd name="T13" fmla="*/ 0 h 262"/>
                <a:gd name="T14" fmla="*/ 0 w 262"/>
                <a:gd name="T15" fmla="*/ 0 h 262"/>
                <a:gd name="T16" fmla="*/ 0 w 262"/>
                <a:gd name="T17" fmla="*/ 0 h 262"/>
                <a:gd name="T18" fmla="*/ 0 w 262"/>
                <a:gd name="T19" fmla="*/ 0 h 262"/>
                <a:gd name="T20" fmla="*/ 0 w 262"/>
                <a:gd name="T21" fmla="*/ 0 h 262"/>
                <a:gd name="T22" fmla="*/ 0 w 262"/>
                <a:gd name="T23" fmla="*/ 0 h 262"/>
                <a:gd name="T24" fmla="*/ 0 w 262"/>
                <a:gd name="T25" fmla="*/ 0 h 262"/>
                <a:gd name="T26" fmla="*/ 0 w 262"/>
                <a:gd name="T27" fmla="*/ 0 h 262"/>
                <a:gd name="T28" fmla="*/ 0 w 262"/>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2">
                  <a:moveTo>
                    <a:pt x="242" y="30"/>
                  </a:moveTo>
                  <a:lnTo>
                    <a:pt x="262" y="262"/>
                  </a:lnTo>
                  <a:lnTo>
                    <a:pt x="242" y="30"/>
                  </a:lnTo>
                  <a:lnTo>
                    <a:pt x="240" y="30"/>
                  </a:lnTo>
                  <a:lnTo>
                    <a:pt x="239" y="30"/>
                  </a:lnTo>
                  <a:lnTo>
                    <a:pt x="237" y="30"/>
                  </a:lnTo>
                  <a:lnTo>
                    <a:pt x="39" y="219"/>
                  </a:lnTo>
                  <a:lnTo>
                    <a:pt x="30" y="239"/>
                  </a:lnTo>
                  <a:lnTo>
                    <a:pt x="0" y="0"/>
                  </a:lnTo>
                  <a:lnTo>
                    <a:pt x="30" y="239"/>
                  </a:lnTo>
                  <a:lnTo>
                    <a:pt x="30" y="240"/>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2" name="未知"/>
            <p:cNvSpPr>
              <a:spLocks/>
            </p:cNvSpPr>
            <p:nvPr/>
          </p:nvSpPr>
          <p:spPr bwMode="auto">
            <a:xfrm>
              <a:off x="1165" y="669"/>
              <a:ext cx="90" cy="90"/>
            </a:xfrm>
            <a:custGeom>
              <a:avLst/>
              <a:gdLst>
                <a:gd name="T0" fmla="*/ 0 w 224"/>
                <a:gd name="T1" fmla="*/ 0 h 224"/>
                <a:gd name="T2" fmla="*/ 0 w 224"/>
                <a:gd name="T3" fmla="*/ 0 h 224"/>
                <a:gd name="T4" fmla="*/ 0 w 224"/>
                <a:gd name="T5" fmla="*/ 0 h 224"/>
                <a:gd name="T6" fmla="*/ 0 w 224"/>
                <a:gd name="T7" fmla="*/ 0 h 224"/>
                <a:gd name="T8" fmla="*/ 0 w 224"/>
                <a:gd name="T9" fmla="*/ 0 h 224"/>
                <a:gd name="T10" fmla="*/ 0 w 224"/>
                <a:gd name="T11" fmla="*/ 0 h 224"/>
                <a:gd name="T12" fmla="*/ 0 w 224"/>
                <a:gd name="T13" fmla="*/ 0 h 224"/>
                <a:gd name="T14" fmla="*/ 0 w 224"/>
                <a:gd name="T15" fmla="*/ 0 h 224"/>
                <a:gd name="T16" fmla="*/ 0 w 224"/>
                <a:gd name="T17" fmla="*/ 0 h 224"/>
                <a:gd name="T18" fmla="*/ 0 w 224"/>
                <a:gd name="T19" fmla="*/ 0 h 224"/>
                <a:gd name="T20" fmla="*/ 0 w 224"/>
                <a:gd name="T21" fmla="*/ 0 h 224"/>
                <a:gd name="T22" fmla="*/ 0 w 224"/>
                <a:gd name="T23" fmla="*/ 0 h 2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224">
                  <a:moveTo>
                    <a:pt x="4" y="220"/>
                  </a:moveTo>
                  <a:lnTo>
                    <a:pt x="0" y="209"/>
                  </a:lnTo>
                  <a:lnTo>
                    <a:pt x="0" y="207"/>
                  </a:lnTo>
                  <a:lnTo>
                    <a:pt x="189" y="10"/>
                  </a:lnTo>
                  <a:lnTo>
                    <a:pt x="209" y="0"/>
                  </a:lnTo>
                  <a:lnTo>
                    <a:pt x="210" y="0"/>
                  </a:lnTo>
                  <a:lnTo>
                    <a:pt x="224" y="15"/>
                  </a:lnTo>
                  <a:lnTo>
                    <a:pt x="223" y="17"/>
                  </a:lnTo>
                  <a:lnTo>
                    <a:pt x="35" y="214"/>
                  </a:lnTo>
                  <a:lnTo>
                    <a:pt x="15" y="224"/>
                  </a:lnTo>
                  <a:lnTo>
                    <a:pt x="13" y="224"/>
                  </a:lnTo>
                  <a:lnTo>
                    <a:pt x="4" y="22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3" name="未知"/>
            <p:cNvSpPr>
              <a:spLocks/>
            </p:cNvSpPr>
            <p:nvPr/>
          </p:nvSpPr>
          <p:spPr bwMode="auto">
            <a:xfrm>
              <a:off x="1211" y="701"/>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4" name="未知"/>
            <p:cNvSpPr>
              <a:spLocks/>
            </p:cNvSpPr>
            <p:nvPr/>
          </p:nvSpPr>
          <p:spPr bwMode="auto">
            <a:xfrm>
              <a:off x="1212" y="701"/>
              <a:ext cx="2" cy="22"/>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5" name="未知"/>
            <p:cNvSpPr>
              <a:spLocks/>
            </p:cNvSpPr>
            <p:nvPr/>
          </p:nvSpPr>
          <p:spPr bwMode="auto">
            <a:xfrm>
              <a:off x="1191" y="721"/>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6" name="未知"/>
            <p:cNvSpPr>
              <a:spLocks/>
            </p:cNvSpPr>
            <p:nvPr/>
          </p:nvSpPr>
          <p:spPr bwMode="auto">
            <a:xfrm>
              <a:off x="1192" y="72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7" name="未知"/>
            <p:cNvSpPr>
              <a:spLocks/>
            </p:cNvSpPr>
            <p:nvPr/>
          </p:nvSpPr>
          <p:spPr bwMode="auto">
            <a:xfrm>
              <a:off x="1181" y="73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8" name="未知"/>
            <p:cNvSpPr>
              <a:spLocks/>
            </p:cNvSpPr>
            <p:nvPr/>
          </p:nvSpPr>
          <p:spPr bwMode="auto">
            <a:xfrm>
              <a:off x="1181" y="731"/>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19" name="未知"/>
            <p:cNvSpPr>
              <a:spLocks/>
            </p:cNvSpPr>
            <p:nvPr/>
          </p:nvSpPr>
          <p:spPr bwMode="auto">
            <a:xfrm>
              <a:off x="1201" y="711"/>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0" name="未知"/>
            <p:cNvSpPr>
              <a:spLocks/>
            </p:cNvSpPr>
            <p:nvPr/>
          </p:nvSpPr>
          <p:spPr bwMode="auto">
            <a:xfrm>
              <a:off x="1202" y="711"/>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1" name="未知"/>
            <p:cNvSpPr>
              <a:spLocks/>
            </p:cNvSpPr>
            <p:nvPr/>
          </p:nvSpPr>
          <p:spPr bwMode="auto">
            <a:xfrm>
              <a:off x="1220" y="69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2" name="未知"/>
            <p:cNvSpPr>
              <a:spLocks/>
            </p:cNvSpPr>
            <p:nvPr/>
          </p:nvSpPr>
          <p:spPr bwMode="auto">
            <a:xfrm>
              <a:off x="1221" y="691"/>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3" name="未知"/>
            <p:cNvSpPr>
              <a:spLocks/>
            </p:cNvSpPr>
            <p:nvPr/>
          </p:nvSpPr>
          <p:spPr bwMode="auto">
            <a:xfrm>
              <a:off x="971" y="729"/>
              <a:ext cx="251" cy="250"/>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6" y="109"/>
                  </a:lnTo>
                  <a:lnTo>
                    <a:pt x="549" y="82"/>
                  </a:lnTo>
                  <a:lnTo>
                    <a:pt x="627" y="627"/>
                  </a:lnTo>
                  <a:lnTo>
                    <a:pt x="549" y="82"/>
                  </a:lnTo>
                  <a:lnTo>
                    <a:pt x="549" y="80"/>
                  </a:lnTo>
                  <a:lnTo>
                    <a:pt x="509" y="33"/>
                  </a:lnTo>
                  <a:lnTo>
                    <a:pt x="499" y="32"/>
                  </a:lnTo>
                  <a:lnTo>
                    <a:pt x="496" y="32"/>
                  </a:lnTo>
                  <a:lnTo>
                    <a:pt x="427" y="88"/>
                  </a:lnTo>
                  <a:lnTo>
                    <a:pt x="35" y="480"/>
                  </a:lnTo>
                  <a:lnTo>
                    <a:pt x="34" y="490"/>
                  </a:lnTo>
                  <a:lnTo>
                    <a:pt x="0" y="0"/>
                  </a:lnTo>
                  <a:lnTo>
                    <a:pt x="34" y="490"/>
                  </a:lnTo>
                  <a:lnTo>
                    <a:pt x="34" y="494"/>
                  </a:lnTo>
                  <a:lnTo>
                    <a:pt x="69" y="545"/>
                  </a:lnTo>
                  <a:lnTo>
                    <a:pt x="91" y="547"/>
                  </a:lnTo>
                  <a:lnTo>
                    <a:pt x="94" y="547"/>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4" name="未知"/>
            <p:cNvSpPr>
              <a:spLocks/>
            </p:cNvSpPr>
            <p:nvPr/>
          </p:nvSpPr>
          <p:spPr bwMode="auto">
            <a:xfrm>
              <a:off x="952" y="709"/>
              <a:ext cx="225" cy="225"/>
            </a:xfrm>
            <a:custGeom>
              <a:avLst/>
              <a:gdLst>
                <a:gd name="T0" fmla="*/ 0 w 563"/>
                <a:gd name="T1" fmla="*/ 0 h 562"/>
                <a:gd name="T2" fmla="*/ 0 w 563"/>
                <a:gd name="T3" fmla="*/ 0 h 562"/>
                <a:gd name="T4" fmla="*/ 0 w 563"/>
                <a:gd name="T5" fmla="*/ 0 h 562"/>
                <a:gd name="T6" fmla="*/ 0 w 563"/>
                <a:gd name="T7" fmla="*/ 0 h 562"/>
                <a:gd name="T8" fmla="*/ 0 w 563"/>
                <a:gd name="T9" fmla="*/ 0 h 562"/>
                <a:gd name="T10" fmla="*/ 0 w 563"/>
                <a:gd name="T11" fmla="*/ 0 h 562"/>
                <a:gd name="T12" fmla="*/ 0 w 563"/>
                <a:gd name="T13" fmla="*/ 0 h 562"/>
                <a:gd name="T14" fmla="*/ 0 w 563"/>
                <a:gd name="T15" fmla="*/ 0 h 5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2">
                  <a:moveTo>
                    <a:pt x="474" y="137"/>
                  </a:moveTo>
                  <a:lnTo>
                    <a:pt x="563" y="562"/>
                  </a:lnTo>
                  <a:lnTo>
                    <a:pt x="474" y="137"/>
                  </a:lnTo>
                  <a:lnTo>
                    <a:pt x="95" y="500"/>
                  </a:lnTo>
                  <a:lnTo>
                    <a:pt x="83" y="528"/>
                  </a:lnTo>
                  <a:lnTo>
                    <a:pt x="0" y="0"/>
                  </a:lnTo>
                  <a:lnTo>
                    <a:pt x="83" y="528"/>
                  </a:lnTo>
                  <a:lnTo>
                    <a:pt x="474" y="137"/>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5" name="未知"/>
            <p:cNvSpPr>
              <a:spLocks/>
            </p:cNvSpPr>
            <p:nvPr/>
          </p:nvSpPr>
          <p:spPr bwMode="auto">
            <a:xfrm>
              <a:off x="1157" y="715"/>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3"/>
                  </a:moveTo>
                  <a:lnTo>
                    <a:pt x="253" y="253"/>
                  </a:lnTo>
                  <a:lnTo>
                    <a:pt x="233" y="153"/>
                  </a:lnTo>
                  <a:lnTo>
                    <a:pt x="95" y="21"/>
                  </a:lnTo>
                  <a:lnTo>
                    <a:pt x="19" y="97"/>
                  </a:lnTo>
                  <a:lnTo>
                    <a:pt x="0" y="0"/>
                  </a:lnTo>
                  <a:lnTo>
                    <a:pt x="19" y="97"/>
                  </a:lnTo>
                  <a:lnTo>
                    <a:pt x="58" y="139"/>
                  </a:lnTo>
                  <a:lnTo>
                    <a:pt x="110" y="125"/>
                  </a:lnTo>
                  <a:lnTo>
                    <a:pt x="206" y="171"/>
                  </a:lnTo>
                  <a:lnTo>
                    <a:pt x="233" y="153"/>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6" name="未知"/>
            <p:cNvSpPr>
              <a:spLocks/>
            </p:cNvSpPr>
            <p:nvPr/>
          </p:nvSpPr>
          <p:spPr bwMode="auto">
            <a:xfrm>
              <a:off x="1134" y="691"/>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4" h="174">
                  <a:moveTo>
                    <a:pt x="153" y="79"/>
                  </a:moveTo>
                  <a:lnTo>
                    <a:pt x="174" y="174"/>
                  </a:lnTo>
                  <a:lnTo>
                    <a:pt x="153" y="79"/>
                  </a:lnTo>
                  <a:lnTo>
                    <a:pt x="127" y="55"/>
                  </a:lnTo>
                  <a:lnTo>
                    <a:pt x="65" y="142"/>
                  </a:lnTo>
                  <a:lnTo>
                    <a:pt x="0" y="0"/>
                  </a:lnTo>
                  <a:lnTo>
                    <a:pt x="65" y="142"/>
                  </a:lnTo>
                  <a:lnTo>
                    <a:pt x="77" y="155"/>
                  </a:lnTo>
                  <a:lnTo>
                    <a:pt x="153" y="79"/>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7" name="未知"/>
            <p:cNvSpPr>
              <a:spLocks/>
            </p:cNvSpPr>
            <p:nvPr/>
          </p:nvSpPr>
          <p:spPr bwMode="auto">
            <a:xfrm>
              <a:off x="1160" y="713"/>
              <a:ext cx="90" cy="70"/>
            </a:xfrm>
            <a:custGeom>
              <a:avLst/>
              <a:gdLst>
                <a:gd name="T0" fmla="*/ 0 w 226"/>
                <a:gd name="T1" fmla="*/ 0 h 174"/>
                <a:gd name="T2" fmla="*/ 0 w 226"/>
                <a:gd name="T3" fmla="*/ 0 h 174"/>
                <a:gd name="T4" fmla="*/ 0 w 226"/>
                <a:gd name="T5" fmla="*/ 0 h 174"/>
                <a:gd name="T6" fmla="*/ 0 w 226"/>
                <a:gd name="T7" fmla="*/ 0 h 174"/>
                <a:gd name="T8" fmla="*/ 0 w 226"/>
                <a:gd name="T9" fmla="*/ 0 h 174"/>
                <a:gd name="T10" fmla="*/ 0 w 226"/>
                <a:gd name="T11" fmla="*/ 0 h 174"/>
                <a:gd name="T12" fmla="*/ 0 w 226"/>
                <a:gd name="T13" fmla="*/ 0 h 174"/>
                <a:gd name="T14" fmla="*/ 0 w 226"/>
                <a:gd name="T15" fmla="*/ 0 h 174"/>
                <a:gd name="T16" fmla="*/ 0 w 226"/>
                <a:gd name="T17" fmla="*/ 0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4">
                  <a:moveTo>
                    <a:pt x="0" y="87"/>
                  </a:moveTo>
                  <a:lnTo>
                    <a:pt x="51" y="142"/>
                  </a:lnTo>
                  <a:lnTo>
                    <a:pt x="56" y="141"/>
                  </a:lnTo>
                  <a:lnTo>
                    <a:pt x="61" y="140"/>
                  </a:lnTo>
                  <a:lnTo>
                    <a:pt x="103" y="128"/>
                  </a:lnTo>
                  <a:lnTo>
                    <a:pt x="199" y="174"/>
                  </a:lnTo>
                  <a:lnTo>
                    <a:pt x="226" y="156"/>
                  </a:lnTo>
                  <a:lnTo>
                    <a:pt x="62" y="0"/>
                  </a:lnTo>
                  <a:lnTo>
                    <a:pt x="0" y="8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28" name="未知"/>
            <p:cNvSpPr>
              <a:spLocks/>
            </p:cNvSpPr>
            <p:nvPr/>
          </p:nvSpPr>
          <p:spPr bwMode="auto">
            <a:xfrm>
              <a:off x="1300" y="717"/>
              <a:ext cx="7" cy="8"/>
            </a:xfrm>
            <a:custGeom>
              <a:avLst/>
              <a:gdLst>
                <a:gd name="T0" fmla="*/ 0 w 18"/>
                <a:gd name="T1" fmla="*/ 0 h 20"/>
                <a:gd name="T2" fmla="*/ 0 w 18"/>
                <a:gd name="T3" fmla="*/ 0 h 20"/>
                <a:gd name="T4" fmla="*/ 0 w 18"/>
                <a:gd name="T5" fmla="*/ 0 h 20"/>
                <a:gd name="T6" fmla="*/ 0 w 18"/>
                <a:gd name="T7" fmla="*/ 0 h 20"/>
                <a:gd name="T8" fmla="*/ 0 w 18"/>
                <a:gd name="T9" fmla="*/ 0 h 20"/>
                <a:gd name="T10" fmla="*/ 0 w 18"/>
                <a:gd name="T11" fmla="*/ 0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0">
                  <a:moveTo>
                    <a:pt x="5" y="17"/>
                  </a:moveTo>
                  <a:lnTo>
                    <a:pt x="18" y="0"/>
                  </a:lnTo>
                  <a:lnTo>
                    <a:pt x="0" y="18"/>
                  </a:lnTo>
                  <a:lnTo>
                    <a:pt x="1" y="20"/>
                  </a:lnTo>
                  <a:lnTo>
                    <a:pt x="2" y="20"/>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 name="未知"/>
            <p:cNvSpPr>
              <a:spLocks/>
            </p:cNvSpPr>
            <p:nvPr/>
          </p:nvSpPr>
          <p:spPr bwMode="auto">
            <a:xfrm>
              <a:off x="1217" y="642"/>
              <a:ext cx="112" cy="111"/>
            </a:xfrm>
            <a:custGeom>
              <a:avLst/>
              <a:gdLst>
                <a:gd name="T0" fmla="*/ 0 w 279"/>
                <a:gd name="T1" fmla="*/ 0 h 278"/>
                <a:gd name="T2" fmla="*/ 0 w 279"/>
                <a:gd name="T3" fmla="*/ 0 h 278"/>
                <a:gd name="T4" fmla="*/ 0 w 279"/>
                <a:gd name="T5" fmla="*/ 0 h 278"/>
                <a:gd name="T6" fmla="*/ 0 w 279"/>
                <a:gd name="T7" fmla="*/ 0 h 278"/>
                <a:gd name="T8" fmla="*/ 0 w 279"/>
                <a:gd name="T9" fmla="*/ 0 h 278"/>
                <a:gd name="T10" fmla="*/ 0 w 279"/>
                <a:gd name="T11" fmla="*/ 0 h 278"/>
                <a:gd name="T12" fmla="*/ 0 w 279"/>
                <a:gd name="T13" fmla="*/ 0 h 278"/>
                <a:gd name="T14" fmla="*/ 0 w 279"/>
                <a:gd name="T15" fmla="*/ 0 h 278"/>
                <a:gd name="T16" fmla="*/ 0 w 279"/>
                <a:gd name="T17" fmla="*/ 0 h 278"/>
                <a:gd name="T18" fmla="*/ 0 w 279"/>
                <a:gd name="T19" fmla="*/ 0 h 278"/>
                <a:gd name="T20" fmla="*/ 0 w 279"/>
                <a:gd name="T21" fmla="*/ 0 h 278"/>
                <a:gd name="T22" fmla="*/ 0 w 279"/>
                <a:gd name="T23" fmla="*/ 0 h 278"/>
                <a:gd name="T24" fmla="*/ 0 w 279"/>
                <a:gd name="T25" fmla="*/ 0 h 278"/>
                <a:gd name="T26" fmla="*/ 0 w 279"/>
                <a:gd name="T27" fmla="*/ 0 h 278"/>
                <a:gd name="T28" fmla="*/ 0 w 279"/>
                <a:gd name="T29" fmla="*/ 0 h 278"/>
                <a:gd name="T30" fmla="*/ 0 w 279"/>
                <a:gd name="T31" fmla="*/ 0 h 278"/>
                <a:gd name="T32" fmla="*/ 0 w 279"/>
                <a:gd name="T33" fmla="*/ 0 h 278"/>
                <a:gd name="T34" fmla="*/ 0 w 279"/>
                <a:gd name="T35" fmla="*/ 0 h 2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9" h="278">
                  <a:moveTo>
                    <a:pt x="225" y="188"/>
                  </a:moveTo>
                  <a:lnTo>
                    <a:pt x="230" y="176"/>
                  </a:lnTo>
                  <a:lnTo>
                    <a:pt x="279" y="278"/>
                  </a:lnTo>
                  <a:lnTo>
                    <a:pt x="230" y="176"/>
                  </a:lnTo>
                  <a:lnTo>
                    <a:pt x="230" y="175"/>
                  </a:lnTo>
                  <a:lnTo>
                    <a:pt x="199" y="116"/>
                  </a:lnTo>
                  <a:lnTo>
                    <a:pt x="160" y="69"/>
                  </a:lnTo>
                  <a:lnTo>
                    <a:pt x="115" y="29"/>
                  </a:lnTo>
                  <a:lnTo>
                    <a:pt x="19" y="125"/>
                  </a:lnTo>
                  <a:lnTo>
                    <a:pt x="0" y="0"/>
                  </a:lnTo>
                  <a:lnTo>
                    <a:pt x="19" y="125"/>
                  </a:lnTo>
                  <a:lnTo>
                    <a:pt x="49" y="157"/>
                  </a:lnTo>
                  <a:lnTo>
                    <a:pt x="99" y="108"/>
                  </a:lnTo>
                  <a:lnTo>
                    <a:pt x="103" y="109"/>
                  </a:lnTo>
                  <a:lnTo>
                    <a:pt x="158" y="152"/>
                  </a:lnTo>
                  <a:lnTo>
                    <a:pt x="200" y="198"/>
                  </a:lnTo>
                  <a:lnTo>
                    <a:pt x="207" y="206"/>
                  </a:lnTo>
                  <a:lnTo>
                    <a:pt x="225" y="18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 name="未知"/>
            <p:cNvSpPr>
              <a:spLocks/>
            </p:cNvSpPr>
            <p:nvPr/>
          </p:nvSpPr>
          <p:spPr bwMode="auto">
            <a:xfrm>
              <a:off x="1194" y="619"/>
              <a:ext cx="81" cy="80"/>
            </a:xfrm>
            <a:custGeom>
              <a:avLst/>
              <a:gdLst>
                <a:gd name="T0" fmla="*/ 0 w 202"/>
                <a:gd name="T1" fmla="*/ 0 h 201"/>
                <a:gd name="T2" fmla="*/ 0 w 202"/>
                <a:gd name="T3" fmla="*/ 0 h 201"/>
                <a:gd name="T4" fmla="*/ 0 w 202"/>
                <a:gd name="T5" fmla="*/ 0 h 201"/>
                <a:gd name="T6" fmla="*/ 0 w 202"/>
                <a:gd name="T7" fmla="*/ 0 h 201"/>
                <a:gd name="T8" fmla="*/ 0 w 202"/>
                <a:gd name="T9" fmla="*/ 0 h 201"/>
                <a:gd name="T10" fmla="*/ 0 w 202"/>
                <a:gd name="T11" fmla="*/ 0 h 201"/>
                <a:gd name="T12" fmla="*/ 0 w 202"/>
                <a:gd name="T13" fmla="*/ 0 h 201"/>
                <a:gd name="T14" fmla="*/ 0 w 202"/>
                <a:gd name="T15" fmla="*/ 0 h 201"/>
                <a:gd name="T16" fmla="*/ 0 w 202"/>
                <a:gd name="T17" fmla="*/ 0 h 201"/>
                <a:gd name="T18" fmla="*/ 0 w 202"/>
                <a:gd name="T19" fmla="*/ 0 h 201"/>
                <a:gd name="T20" fmla="*/ 0 w 202"/>
                <a:gd name="T21" fmla="*/ 0 h 2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1">
                  <a:moveTo>
                    <a:pt x="173" y="87"/>
                  </a:moveTo>
                  <a:lnTo>
                    <a:pt x="202" y="201"/>
                  </a:lnTo>
                  <a:lnTo>
                    <a:pt x="173" y="87"/>
                  </a:lnTo>
                  <a:lnTo>
                    <a:pt x="134" y="69"/>
                  </a:lnTo>
                  <a:lnTo>
                    <a:pt x="126" y="69"/>
                  </a:lnTo>
                  <a:lnTo>
                    <a:pt x="75" y="113"/>
                  </a:lnTo>
                  <a:lnTo>
                    <a:pt x="55" y="160"/>
                  </a:lnTo>
                  <a:lnTo>
                    <a:pt x="0" y="0"/>
                  </a:lnTo>
                  <a:lnTo>
                    <a:pt x="55" y="160"/>
                  </a:lnTo>
                  <a:lnTo>
                    <a:pt x="77" y="183"/>
                  </a:lnTo>
                  <a:lnTo>
                    <a:pt x="173" y="87"/>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 name="未知"/>
            <p:cNvSpPr>
              <a:spLocks/>
            </p:cNvSpPr>
            <p:nvPr/>
          </p:nvSpPr>
          <p:spPr bwMode="auto">
            <a:xfrm>
              <a:off x="1216" y="646"/>
              <a:ext cx="93" cy="79"/>
            </a:xfrm>
            <a:custGeom>
              <a:avLst/>
              <a:gdLst>
                <a:gd name="T0" fmla="*/ 0 w 233"/>
                <a:gd name="T1" fmla="*/ 0 h 197"/>
                <a:gd name="T2" fmla="*/ 0 w 233"/>
                <a:gd name="T3" fmla="*/ 0 h 197"/>
                <a:gd name="T4" fmla="*/ 0 w 233"/>
                <a:gd name="T5" fmla="*/ 0 h 197"/>
                <a:gd name="T6" fmla="*/ 0 w 233"/>
                <a:gd name="T7" fmla="*/ 0 h 197"/>
                <a:gd name="T8" fmla="*/ 0 w 233"/>
                <a:gd name="T9" fmla="*/ 0 h 197"/>
                <a:gd name="T10" fmla="*/ 0 w 233"/>
                <a:gd name="T11" fmla="*/ 0 h 197"/>
                <a:gd name="T12" fmla="*/ 0 w 233"/>
                <a:gd name="T13" fmla="*/ 0 h 197"/>
                <a:gd name="T14" fmla="*/ 0 w 233"/>
                <a:gd name="T15" fmla="*/ 0 h 197"/>
                <a:gd name="T16" fmla="*/ 0 w 233"/>
                <a:gd name="T17" fmla="*/ 0 h 197"/>
                <a:gd name="T18" fmla="*/ 0 w 233"/>
                <a:gd name="T19" fmla="*/ 0 h 197"/>
                <a:gd name="T20" fmla="*/ 0 w 233"/>
                <a:gd name="T21" fmla="*/ 0 h 197"/>
                <a:gd name="T22" fmla="*/ 0 w 233"/>
                <a:gd name="T23" fmla="*/ 0 h 197"/>
                <a:gd name="T24" fmla="*/ 0 w 233"/>
                <a:gd name="T25" fmla="*/ 0 h 197"/>
                <a:gd name="T26" fmla="*/ 0 w 233"/>
                <a:gd name="T27" fmla="*/ 0 h 197"/>
                <a:gd name="T28" fmla="*/ 0 w 233"/>
                <a:gd name="T29" fmla="*/ 0 h 197"/>
                <a:gd name="T30" fmla="*/ 0 w 233"/>
                <a:gd name="T31" fmla="*/ 0 h 1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7">
                  <a:moveTo>
                    <a:pt x="212" y="197"/>
                  </a:moveTo>
                  <a:lnTo>
                    <a:pt x="233" y="165"/>
                  </a:lnTo>
                  <a:lnTo>
                    <a:pt x="233" y="164"/>
                  </a:lnTo>
                  <a:lnTo>
                    <a:pt x="202" y="105"/>
                  </a:lnTo>
                  <a:lnTo>
                    <a:pt x="163" y="58"/>
                  </a:lnTo>
                  <a:lnTo>
                    <a:pt x="117" y="17"/>
                  </a:lnTo>
                  <a:lnTo>
                    <a:pt x="79" y="0"/>
                  </a:lnTo>
                  <a:lnTo>
                    <a:pt x="71" y="0"/>
                  </a:lnTo>
                  <a:lnTo>
                    <a:pt x="20" y="44"/>
                  </a:lnTo>
                  <a:lnTo>
                    <a:pt x="0" y="91"/>
                  </a:lnTo>
                  <a:lnTo>
                    <a:pt x="52" y="146"/>
                  </a:lnTo>
                  <a:lnTo>
                    <a:pt x="102" y="97"/>
                  </a:lnTo>
                  <a:lnTo>
                    <a:pt x="106" y="98"/>
                  </a:lnTo>
                  <a:lnTo>
                    <a:pt x="161" y="141"/>
                  </a:lnTo>
                  <a:lnTo>
                    <a:pt x="203" y="187"/>
                  </a:lnTo>
                  <a:lnTo>
                    <a:pt x="212"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2" name="未知"/>
            <p:cNvSpPr>
              <a:spLocks/>
            </p:cNvSpPr>
            <p:nvPr/>
          </p:nvSpPr>
          <p:spPr bwMode="auto">
            <a:xfrm>
              <a:off x="1147" y="724"/>
              <a:ext cx="69" cy="70"/>
            </a:xfrm>
            <a:custGeom>
              <a:avLst/>
              <a:gdLst>
                <a:gd name="T0" fmla="*/ 0 w 174"/>
                <a:gd name="T1" fmla="*/ 0 h 174"/>
                <a:gd name="T2" fmla="*/ 0 w 174"/>
                <a:gd name="T3" fmla="*/ 0 h 174"/>
                <a:gd name="T4" fmla="*/ 0 w 174"/>
                <a:gd name="T5" fmla="*/ 0 h 174"/>
                <a:gd name="T6" fmla="*/ 0 w 174"/>
                <a:gd name="T7" fmla="*/ 0 h 174"/>
                <a:gd name="T8" fmla="*/ 0 w 174"/>
                <a:gd name="T9" fmla="*/ 0 h 174"/>
                <a:gd name="T10" fmla="*/ 0 w 174"/>
                <a:gd name="T11" fmla="*/ 0 h 174"/>
                <a:gd name="T12" fmla="*/ 0 w 174"/>
                <a:gd name="T13" fmla="*/ 0 h 174"/>
                <a:gd name="T14" fmla="*/ 0 w 174"/>
                <a:gd name="T15" fmla="*/ 0 h 174"/>
                <a:gd name="T16" fmla="*/ 0 w 174"/>
                <a:gd name="T17" fmla="*/ 0 h 174"/>
                <a:gd name="T18" fmla="*/ 0 w 174"/>
                <a:gd name="T19" fmla="*/ 0 h 174"/>
                <a:gd name="T20" fmla="*/ 0 w 174"/>
                <a:gd name="T21" fmla="*/ 0 h 174"/>
                <a:gd name="T22" fmla="*/ 0 w 174"/>
                <a:gd name="T23" fmla="*/ 0 h 174"/>
                <a:gd name="T24" fmla="*/ 0 w 174"/>
                <a:gd name="T25" fmla="*/ 0 h 174"/>
                <a:gd name="T26" fmla="*/ 0 w 174"/>
                <a:gd name="T27" fmla="*/ 0 h 174"/>
                <a:gd name="T28" fmla="*/ 0 w 174"/>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4" h="174">
                  <a:moveTo>
                    <a:pt x="104" y="127"/>
                  </a:moveTo>
                  <a:lnTo>
                    <a:pt x="128" y="101"/>
                  </a:lnTo>
                  <a:lnTo>
                    <a:pt x="174" y="174"/>
                  </a:lnTo>
                  <a:lnTo>
                    <a:pt x="128" y="101"/>
                  </a:lnTo>
                  <a:lnTo>
                    <a:pt x="127" y="99"/>
                  </a:lnTo>
                  <a:lnTo>
                    <a:pt x="75" y="39"/>
                  </a:lnTo>
                  <a:lnTo>
                    <a:pt x="57" y="31"/>
                  </a:lnTo>
                  <a:lnTo>
                    <a:pt x="55" y="31"/>
                  </a:lnTo>
                  <a:lnTo>
                    <a:pt x="31" y="57"/>
                  </a:lnTo>
                  <a:lnTo>
                    <a:pt x="0" y="0"/>
                  </a:lnTo>
                  <a:lnTo>
                    <a:pt x="31" y="57"/>
                  </a:lnTo>
                  <a:lnTo>
                    <a:pt x="31" y="59"/>
                  </a:lnTo>
                  <a:lnTo>
                    <a:pt x="83" y="120"/>
                  </a:lnTo>
                  <a:lnTo>
                    <a:pt x="102" y="127"/>
                  </a:lnTo>
                  <a:lnTo>
                    <a:pt x="104" y="127"/>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 name="未知"/>
            <p:cNvSpPr>
              <a:spLocks/>
            </p:cNvSpPr>
            <p:nvPr/>
          </p:nvSpPr>
          <p:spPr bwMode="auto">
            <a:xfrm>
              <a:off x="1002" y="915"/>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2">
                  <a:moveTo>
                    <a:pt x="22" y="0"/>
                  </a:moveTo>
                  <a:lnTo>
                    <a:pt x="42" y="21"/>
                  </a:lnTo>
                  <a:lnTo>
                    <a:pt x="42" y="22"/>
                  </a:lnTo>
                  <a:lnTo>
                    <a:pt x="22" y="42"/>
                  </a:lnTo>
                  <a:lnTo>
                    <a:pt x="20" y="42"/>
                  </a:lnTo>
                  <a:lnTo>
                    <a:pt x="0" y="22"/>
                  </a:lnTo>
                  <a:lnTo>
                    <a:pt x="0" y="20"/>
                  </a:lnTo>
                  <a:lnTo>
                    <a:pt x="21"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4" name="未知"/>
            <p:cNvSpPr>
              <a:spLocks/>
            </p:cNvSpPr>
            <p:nvPr/>
          </p:nvSpPr>
          <p:spPr bwMode="auto">
            <a:xfrm>
              <a:off x="1002" y="915"/>
              <a:ext cx="17" cy="17"/>
            </a:xfrm>
            <a:custGeom>
              <a:avLst/>
              <a:gdLst>
                <a:gd name="T0" fmla="*/ 0 w 42"/>
                <a:gd name="T1" fmla="*/ 0 h 42"/>
                <a:gd name="T2" fmla="*/ 0 w 42"/>
                <a:gd name="T3" fmla="*/ 0 h 42"/>
                <a:gd name="T4" fmla="*/ 0 w 42"/>
                <a:gd name="T5" fmla="*/ 0 h 42"/>
                <a:gd name="T6" fmla="*/ 0 w 42"/>
                <a:gd name="T7" fmla="*/ 0 h 42"/>
                <a:gd name="T8" fmla="*/ 0 w 42"/>
                <a:gd name="T9" fmla="*/ 0 h 42"/>
                <a:gd name="T10" fmla="*/ 0 w 42"/>
                <a:gd name="T11" fmla="*/ 0 h 42"/>
                <a:gd name="T12" fmla="*/ 0 w 42"/>
                <a:gd name="T13" fmla="*/ 0 h 42"/>
                <a:gd name="T14" fmla="*/ 0 w 42"/>
                <a:gd name="T15" fmla="*/ 0 h 42"/>
                <a:gd name="T16" fmla="*/ 0 w 42"/>
                <a:gd name="T17" fmla="*/ 0 h 42"/>
                <a:gd name="T18" fmla="*/ 0 w 42"/>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2">
                  <a:moveTo>
                    <a:pt x="7" y="36"/>
                  </a:moveTo>
                  <a:lnTo>
                    <a:pt x="22" y="42"/>
                  </a:lnTo>
                  <a:lnTo>
                    <a:pt x="23" y="42"/>
                  </a:lnTo>
                  <a:lnTo>
                    <a:pt x="42" y="21"/>
                  </a:lnTo>
                  <a:lnTo>
                    <a:pt x="42" y="19"/>
                  </a:lnTo>
                  <a:lnTo>
                    <a:pt x="21" y="0"/>
                  </a:lnTo>
                  <a:lnTo>
                    <a:pt x="19" y="0"/>
                  </a:lnTo>
                  <a:lnTo>
                    <a:pt x="0" y="22"/>
                  </a:lnTo>
                  <a:lnTo>
                    <a:pt x="0" y="23"/>
                  </a:lnTo>
                  <a:lnTo>
                    <a:pt x="7"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5" name="未知"/>
            <p:cNvSpPr>
              <a:spLocks/>
            </p:cNvSpPr>
            <p:nvPr/>
          </p:nvSpPr>
          <p:spPr bwMode="auto">
            <a:xfrm>
              <a:off x="1675" y="172"/>
              <a:ext cx="14" cy="241"/>
            </a:xfrm>
            <a:custGeom>
              <a:avLst/>
              <a:gdLst>
                <a:gd name="T0" fmla="*/ 0 w 35"/>
                <a:gd name="T1" fmla="*/ 0 h 603"/>
                <a:gd name="T2" fmla="*/ 0 w 35"/>
                <a:gd name="T3" fmla="*/ 0 h 603"/>
                <a:gd name="T4" fmla="*/ 0 w 35"/>
                <a:gd name="T5" fmla="*/ 0 h 603"/>
                <a:gd name="T6" fmla="*/ 0 w 35"/>
                <a:gd name="T7" fmla="*/ 0 h 603"/>
                <a:gd name="T8" fmla="*/ 0 w 35"/>
                <a:gd name="T9" fmla="*/ 0 h 6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603">
                  <a:moveTo>
                    <a:pt x="35" y="601"/>
                  </a:moveTo>
                  <a:lnTo>
                    <a:pt x="35" y="0"/>
                  </a:lnTo>
                  <a:lnTo>
                    <a:pt x="0" y="0"/>
                  </a:lnTo>
                  <a:lnTo>
                    <a:pt x="0" y="603"/>
                  </a:lnTo>
                  <a:lnTo>
                    <a:pt x="35" y="6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6" name="未知"/>
            <p:cNvSpPr>
              <a:spLocks/>
            </p:cNvSpPr>
            <p:nvPr/>
          </p:nvSpPr>
          <p:spPr bwMode="auto">
            <a:xfrm>
              <a:off x="1689" y="172"/>
              <a:ext cx="16" cy="240"/>
            </a:xfrm>
            <a:custGeom>
              <a:avLst/>
              <a:gdLst>
                <a:gd name="T0" fmla="*/ 0 w 41"/>
                <a:gd name="T1" fmla="*/ 0 h 601"/>
                <a:gd name="T2" fmla="*/ 0 w 41"/>
                <a:gd name="T3" fmla="*/ 0 h 601"/>
                <a:gd name="T4" fmla="*/ 0 w 41"/>
                <a:gd name="T5" fmla="*/ 0 h 601"/>
                <a:gd name="T6" fmla="*/ 0 w 41"/>
                <a:gd name="T7" fmla="*/ 0 h 601"/>
                <a:gd name="T8" fmla="*/ 0 w 41"/>
                <a:gd name="T9" fmla="*/ 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01">
                  <a:moveTo>
                    <a:pt x="41" y="598"/>
                  </a:moveTo>
                  <a:lnTo>
                    <a:pt x="41" y="0"/>
                  </a:lnTo>
                  <a:lnTo>
                    <a:pt x="0" y="0"/>
                  </a:lnTo>
                  <a:lnTo>
                    <a:pt x="0" y="601"/>
                  </a:lnTo>
                  <a:lnTo>
                    <a:pt x="41" y="59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7" name="未知"/>
            <p:cNvSpPr>
              <a:spLocks/>
            </p:cNvSpPr>
            <p:nvPr/>
          </p:nvSpPr>
          <p:spPr bwMode="auto">
            <a:xfrm>
              <a:off x="1705" y="172"/>
              <a:ext cx="16" cy="239"/>
            </a:xfrm>
            <a:custGeom>
              <a:avLst/>
              <a:gdLst>
                <a:gd name="T0" fmla="*/ 0 w 40"/>
                <a:gd name="T1" fmla="*/ 0 h 598"/>
                <a:gd name="T2" fmla="*/ 0 w 40"/>
                <a:gd name="T3" fmla="*/ 0 h 598"/>
                <a:gd name="T4" fmla="*/ 0 w 40"/>
                <a:gd name="T5" fmla="*/ 0 h 598"/>
                <a:gd name="T6" fmla="*/ 0 w 40"/>
                <a:gd name="T7" fmla="*/ 0 h 598"/>
                <a:gd name="T8" fmla="*/ 0 w 40"/>
                <a:gd name="T9" fmla="*/ 0 h 5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598">
                  <a:moveTo>
                    <a:pt x="40" y="595"/>
                  </a:moveTo>
                  <a:lnTo>
                    <a:pt x="40" y="0"/>
                  </a:lnTo>
                  <a:lnTo>
                    <a:pt x="0" y="0"/>
                  </a:lnTo>
                  <a:lnTo>
                    <a:pt x="0" y="598"/>
                  </a:lnTo>
                  <a:lnTo>
                    <a:pt x="40" y="5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8" name="未知"/>
            <p:cNvSpPr>
              <a:spLocks/>
            </p:cNvSpPr>
            <p:nvPr/>
          </p:nvSpPr>
          <p:spPr bwMode="auto">
            <a:xfrm>
              <a:off x="1726" y="172"/>
              <a:ext cx="0" cy="238"/>
            </a:xfrm>
            <a:custGeom>
              <a:avLst/>
              <a:gdLst>
                <a:gd name="T0" fmla="*/ 0 h 595"/>
                <a:gd name="T1" fmla="*/ 0 h 595"/>
                <a:gd name="T2" fmla="*/ 0 60000 65536"/>
                <a:gd name="T3" fmla="*/ 0 60000 65536"/>
              </a:gdLst>
              <a:ahLst/>
              <a:cxnLst>
                <a:cxn ang="T2">
                  <a:pos x="0" y="T0"/>
                </a:cxn>
                <a:cxn ang="T3">
                  <a:pos x="0" y="T1"/>
                </a:cxn>
              </a:cxnLst>
              <a:rect l="0" t="0" r="r" b="b"/>
              <a:pathLst>
                <a:path h="595">
                  <a:moveTo>
                    <a:pt x="0" y="0"/>
                  </a:moveTo>
                  <a:lnTo>
                    <a:pt x="0" y="595"/>
                  </a:lnTo>
                </a:path>
              </a:pathLst>
            </a:custGeom>
            <a:noFill/>
            <a:ln w="16471"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9" name="未知"/>
            <p:cNvSpPr>
              <a:spLocks/>
            </p:cNvSpPr>
            <p:nvPr/>
          </p:nvSpPr>
          <p:spPr bwMode="auto">
            <a:xfrm>
              <a:off x="1737" y="171"/>
              <a:ext cx="0" cy="238"/>
            </a:xfrm>
            <a:custGeom>
              <a:avLst/>
              <a:gdLst>
                <a:gd name="T0" fmla="*/ 0 h 594"/>
                <a:gd name="T1" fmla="*/ 0 h 594"/>
                <a:gd name="T2" fmla="*/ 0 60000 65536"/>
                <a:gd name="T3" fmla="*/ 0 60000 65536"/>
              </a:gdLst>
              <a:ahLst/>
              <a:cxnLst>
                <a:cxn ang="T2">
                  <a:pos x="0" y="T0"/>
                </a:cxn>
                <a:cxn ang="T3">
                  <a:pos x="0" y="T1"/>
                </a:cxn>
              </a:cxnLst>
              <a:rect l="0" t="0" r="r" b="b"/>
              <a:pathLst>
                <a:path h="594">
                  <a:moveTo>
                    <a:pt x="0" y="0"/>
                  </a:moveTo>
                  <a:lnTo>
                    <a:pt x="0" y="594"/>
                  </a:lnTo>
                </a:path>
              </a:pathLst>
            </a:custGeom>
            <a:noFill/>
            <a:ln w="16471"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0" name="未知"/>
            <p:cNvSpPr>
              <a:spLocks/>
            </p:cNvSpPr>
            <p:nvPr/>
          </p:nvSpPr>
          <p:spPr bwMode="auto">
            <a:xfrm>
              <a:off x="1675" y="171"/>
              <a:ext cx="64" cy="242"/>
            </a:xfrm>
            <a:custGeom>
              <a:avLst/>
              <a:gdLst>
                <a:gd name="T0" fmla="*/ 0 w 161"/>
                <a:gd name="T1" fmla="*/ 0 h 604"/>
                <a:gd name="T2" fmla="*/ 0 w 161"/>
                <a:gd name="T3" fmla="*/ 0 h 604"/>
                <a:gd name="T4" fmla="*/ 0 w 161"/>
                <a:gd name="T5" fmla="*/ 0 h 604"/>
                <a:gd name="T6" fmla="*/ 0 w 161"/>
                <a:gd name="T7" fmla="*/ 0 h 604"/>
                <a:gd name="T8" fmla="*/ 0 w 161"/>
                <a:gd name="T9" fmla="*/ 0 h 6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604">
                  <a:moveTo>
                    <a:pt x="161" y="0"/>
                  </a:moveTo>
                  <a:lnTo>
                    <a:pt x="161" y="593"/>
                  </a:lnTo>
                  <a:lnTo>
                    <a:pt x="0" y="604"/>
                  </a:lnTo>
                  <a:lnTo>
                    <a:pt x="0" y="1"/>
                  </a:lnTo>
                  <a:lnTo>
                    <a:pt x="161"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1" name="未知"/>
            <p:cNvSpPr>
              <a:spLocks/>
            </p:cNvSpPr>
            <p:nvPr/>
          </p:nvSpPr>
          <p:spPr bwMode="auto">
            <a:xfrm>
              <a:off x="1663" y="158"/>
              <a:ext cx="88" cy="0"/>
            </a:xfrm>
            <a:custGeom>
              <a:avLst/>
              <a:gdLst>
                <a:gd name="T0" fmla="*/ 0 w 219"/>
                <a:gd name="T1" fmla="*/ 0 w 219"/>
                <a:gd name="T2" fmla="*/ 0 60000 65536"/>
                <a:gd name="T3" fmla="*/ 0 60000 65536"/>
              </a:gdLst>
              <a:ahLst/>
              <a:cxnLst>
                <a:cxn ang="T2">
                  <a:pos x="T0" y="0"/>
                </a:cxn>
                <a:cxn ang="T3">
                  <a:pos x="T1" y="0"/>
                </a:cxn>
              </a:cxnLst>
              <a:rect l="0" t="0" r="r" b="b"/>
              <a:pathLst>
                <a:path w="219">
                  <a:moveTo>
                    <a:pt x="219" y="0"/>
                  </a:moveTo>
                  <a:lnTo>
                    <a:pt x="0" y="0"/>
                  </a:lnTo>
                </a:path>
              </a:pathLst>
            </a:custGeom>
            <a:noFill/>
            <a:ln w="1957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2" name="未知"/>
            <p:cNvSpPr>
              <a:spLocks/>
            </p:cNvSpPr>
            <p:nvPr/>
          </p:nvSpPr>
          <p:spPr bwMode="auto">
            <a:xfrm>
              <a:off x="1661" y="164"/>
              <a:ext cx="92" cy="9"/>
            </a:xfrm>
            <a:custGeom>
              <a:avLst/>
              <a:gdLst>
                <a:gd name="T0" fmla="*/ 0 w 231"/>
                <a:gd name="T1" fmla="*/ 0 h 23"/>
                <a:gd name="T2" fmla="*/ 0 w 231"/>
                <a:gd name="T3" fmla="*/ 0 h 23"/>
                <a:gd name="T4" fmla="*/ 0 w 231"/>
                <a:gd name="T5" fmla="*/ 0 h 23"/>
                <a:gd name="T6" fmla="*/ 0 w 231"/>
                <a:gd name="T7" fmla="*/ 0 h 23"/>
                <a:gd name="T8" fmla="*/ 0 w 231"/>
                <a:gd name="T9" fmla="*/ 0 h 23"/>
                <a:gd name="T10" fmla="*/ 0 w 231"/>
                <a:gd name="T11" fmla="*/ 0 h 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1" h="23">
                  <a:moveTo>
                    <a:pt x="209" y="23"/>
                  </a:moveTo>
                  <a:lnTo>
                    <a:pt x="231" y="0"/>
                  </a:lnTo>
                  <a:lnTo>
                    <a:pt x="0" y="0"/>
                  </a:lnTo>
                  <a:lnTo>
                    <a:pt x="24" y="23"/>
                  </a:lnTo>
                  <a:lnTo>
                    <a:pt x="207" y="23"/>
                  </a:lnTo>
                  <a:lnTo>
                    <a:pt x="20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3" name="未知"/>
            <p:cNvSpPr>
              <a:spLocks/>
            </p:cNvSpPr>
            <p:nvPr/>
          </p:nvSpPr>
          <p:spPr bwMode="auto">
            <a:xfrm>
              <a:off x="1661" y="155"/>
              <a:ext cx="92" cy="18"/>
            </a:xfrm>
            <a:custGeom>
              <a:avLst/>
              <a:gdLst>
                <a:gd name="T0" fmla="*/ 0 w 231"/>
                <a:gd name="T1" fmla="*/ 0 h 47"/>
                <a:gd name="T2" fmla="*/ 0 w 231"/>
                <a:gd name="T3" fmla="*/ 0 h 47"/>
                <a:gd name="T4" fmla="*/ 0 w 231"/>
                <a:gd name="T5" fmla="*/ 0 h 47"/>
                <a:gd name="T6" fmla="*/ 0 w 231"/>
                <a:gd name="T7" fmla="*/ 0 h 47"/>
                <a:gd name="T8" fmla="*/ 0 w 231"/>
                <a:gd name="T9" fmla="*/ 0 h 47"/>
                <a:gd name="T10" fmla="*/ 0 w 231"/>
                <a:gd name="T11" fmla="*/ 0 h 47"/>
                <a:gd name="T12" fmla="*/ 0 w 231"/>
                <a:gd name="T13" fmla="*/ 0 h 47"/>
                <a:gd name="T14" fmla="*/ 0 w 231"/>
                <a:gd name="T15" fmla="*/ 0 h 47"/>
                <a:gd name="T16" fmla="*/ 0 w 231"/>
                <a:gd name="T17" fmla="*/ 0 h 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31" h="47">
                  <a:moveTo>
                    <a:pt x="207" y="47"/>
                  </a:moveTo>
                  <a:lnTo>
                    <a:pt x="231" y="24"/>
                  </a:lnTo>
                  <a:lnTo>
                    <a:pt x="231" y="22"/>
                  </a:lnTo>
                  <a:lnTo>
                    <a:pt x="207" y="0"/>
                  </a:lnTo>
                  <a:lnTo>
                    <a:pt x="24" y="0"/>
                  </a:lnTo>
                  <a:lnTo>
                    <a:pt x="0" y="24"/>
                  </a:lnTo>
                  <a:lnTo>
                    <a:pt x="0" y="26"/>
                  </a:lnTo>
                  <a:lnTo>
                    <a:pt x="24" y="47"/>
                  </a:lnTo>
                  <a:lnTo>
                    <a:pt x="207"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4" name="未知"/>
            <p:cNvSpPr>
              <a:spLocks/>
            </p:cNvSpPr>
            <p:nvPr/>
          </p:nvSpPr>
          <p:spPr bwMode="auto">
            <a:xfrm>
              <a:off x="1680" y="31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5" name="未知"/>
            <p:cNvSpPr>
              <a:spLocks/>
            </p:cNvSpPr>
            <p:nvPr/>
          </p:nvSpPr>
          <p:spPr bwMode="auto">
            <a:xfrm>
              <a:off x="1680" y="311"/>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8"/>
                  </a:moveTo>
                  <a:lnTo>
                    <a:pt x="8" y="47"/>
                  </a:lnTo>
                  <a:lnTo>
                    <a:pt x="0" y="39"/>
                  </a:lnTo>
                  <a:lnTo>
                    <a:pt x="39" y="0"/>
                  </a:lnTo>
                  <a:lnTo>
                    <a:pt x="47" y="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46" name="Rectangle 656"/>
            <p:cNvSpPr>
              <a:spLocks noChangeArrowheads="1"/>
            </p:cNvSpPr>
            <p:nvPr/>
          </p:nvSpPr>
          <p:spPr bwMode="auto">
            <a:xfrm>
              <a:off x="1672" y="30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47" name="Rectangle 657"/>
            <p:cNvSpPr>
              <a:spLocks/>
            </p:cNvSpPr>
            <p:nvPr/>
          </p:nvSpPr>
          <p:spPr bwMode="auto">
            <a:xfrm>
              <a:off x="1672" y="302"/>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48" name="未知"/>
            <p:cNvSpPr>
              <a:spLocks/>
            </p:cNvSpPr>
            <p:nvPr/>
          </p:nvSpPr>
          <p:spPr bwMode="auto">
            <a:xfrm>
              <a:off x="1680" y="28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9" name="未知"/>
            <p:cNvSpPr>
              <a:spLocks/>
            </p:cNvSpPr>
            <p:nvPr/>
          </p:nvSpPr>
          <p:spPr bwMode="auto">
            <a:xfrm>
              <a:off x="1680" y="280"/>
              <a:ext cx="19"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39" y="47"/>
                  </a:moveTo>
                  <a:lnTo>
                    <a:pt x="0" y="8"/>
                  </a:lnTo>
                  <a:lnTo>
                    <a:pt x="8" y="0"/>
                  </a:lnTo>
                  <a:lnTo>
                    <a:pt x="47" y="39"/>
                  </a:lnTo>
                  <a:lnTo>
                    <a:pt x="39" y="4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0" name="Rectangle 660"/>
            <p:cNvSpPr>
              <a:spLocks noChangeArrowheads="1"/>
            </p:cNvSpPr>
            <p:nvPr/>
          </p:nvSpPr>
          <p:spPr bwMode="auto">
            <a:xfrm>
              <a:off x="1702" y="272"/>
              <a:ext cx="6" cy="22"/>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1" name="Rectangle 661"/>
            <p:cNvSpPr>
              <a:spLocks/>
            </p:cNvSpPr>
            <p:nvPr/>
          </p:nvSpPr>
          <p:spPr bwMode="auto">
            <a:xfrm>
              <a:off x="1702" y="272"/>
              <a:ext cx="6" cy="22"/>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2" name="Rectangle 662"/>
            <p:cNvSpPr>
              <a:spLocks noChangeArrowheads="1"/>
            </p:cNvSpPr>
            <p:nvPr/>
          </p:nvSpPr>
          <p:spPr bwMode="auto">
            <a:xfrm>
              <a:off x="1715" y="302"/>
              <a:ext cx="22" cy="6"/>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3" name="Rectangle 663"/>
            <p:cNvSpPr>
              <a:spLocks/>
            </p:cNvSpPr>
            <p:nvPr/>
          </p:nvSpPr>
          <p:spPr bwMode="auto">
            <a:xfrm>
              <a:off x="1715" y="302"/>
              <a:ext cx="22" cy="6"/>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4" name="未知"/>
            <p:cNvSpPr>
              <a:spLocks/>
            </p:cNvSpPr>
            <p:nvPr/>
          </p:nvSpPr>
          <p:spPr bwMode="auto">
            <a:xfrm>
              <a:off x="1711" y="31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47" y="39"/>
                  </a:moveTo>
                  <a:lnTo>
                    <a:pt x="39" y="47"/>
                  </a:lnTo>
                  <a:lnTo>
                    <a:pt x="0" y="8"/>
                  </a:lnTo>
                  <a:lnTo>
                    <a:pt x="8" y="0"/>
                  </a:lnTo>
                  <a:lnTo>
                    <a:pt x="47" y="39"/>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5" name="未知"/>
            <p:cNvSpPr>
              <a:spLocks/>
            </p:cNvSpPr>
            <p:nvPr/>
          </p:nvSpPr>
          <p:spPr bwMode="auto">
            <a:xfrm>
              <a:off x="1711" y="311"/>
              <a:ext cx="18" cy="19"/>
            </a:xfrm>
            <a:custGeom>
              <a:avLst/>
              <a:gdLst>
                <a:gd name="T0" fmla="*/ 0 w 47"/>
                <a:gd name="T1" fmla="*/ 0 h 47"/>
                <a:gd name="T2" fmla="*/ 0 w 47"/>
                <a:gd name="T3" fmla="*/ 0 h 47"/>
                <a:gd name="T4" fmla="*/ 0 w 47"/>
                <a:gd name="T5" fmla="*/ 0 h 47"/>
                <a:gd name="T6" fmla="*/ 0 w 47"/>
                <a:gd name="T7" fmla="*/ 0 h 47"/>
                <a:gd name="T8" fmla="*/ 0 w 47"/>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47">
                  <a:moveTo>
                    <a:pt x="8" y="0"/>
                  </a:moveTo>
                  <a:lnTo>
                    <a:pt x="47" y="39"/>
                  </a:lnTo>
                  <a:lnTo>
                    <a:pt x="39" y="47"/>
                  </a:lnTo>
                  <a:lnTo>
                    <a:pt x="0" y="8"/>
                  </a:lnTo>
                  <a:lnTo>
                    <a:pt x="8"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56" name="Rectangle 666"/>
            <p:cNvSpPr>
              <a:spLocks noChangeArrowheads="1"/>
            </p:cNvSpPr>
            <p:nvPr/>
          </p:nvSpPr>
          <p:spPr bwMode="auto">
            <a:xfrm>
              <a:off x="1702" y="315"/>
              <a:ext cx="6" cy="23"/>
            </a:xfrm>
            <a:prstGeom prst="rect">
              <a:avLst/>
            </a:prstGeom>
            <a:solidFill>
              <a:srgbClr val="E866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7" name="Rectangle 667"/>
            <p:cNvSpPr>
              <a:spLocks/>
            </p:cNvSpPr>
            <p:nvPr/>
          </p:nvSpPr>
          <p:spPr bwMode="auto">
            <a:xfrm>
              <a:off x="1702" y="315"/>
              <a:ext cx="6" cy="23"/>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b="1" u="sng">
                  <a:solidFill>
                    <a:srgbClr val="FF3300"/>
                  </a:solidFill>
                  <a:latin typeface="Arial" panose="020B0604020202020204" pitchFamily="34" charset="0"/>
                  <a:ea typeface="华文新魏" panose="02010800040101010101" pitchFamily="2" charset="-122"/>
                </a:defRPr>
              </a:lvl1pPr>
              <a:lvl2pPr marL="742950" indent="-285750" eaLnBrk="0" hangingPunct="0">
                <a:defRPr sz="2400" b="1" u="sng">
                  <a:solidFill>
                    <a:srgbClr val="FF3300"/>
                  </a:solidFill>
                  <a:latin typeface="Arial" panose="020B0604020202020204" pitchFamily="34" charset="0"/>
                  <a:ea typeface="华文新魏" panose="02010800040101010101" pitchFamily="2" charset="-122"/>
                </a:defRPr>
              </a:lvl2pPr>
              <a:lvl3pPr marL="1143000" indent="-228600" eaLnBrk="0" hangingPunct="0">
                <a:defRPr sz="2400" b="1" u="sng">
                  <a:solidFill>
                    <a:srgbClr val="FF3300"/>
                  </a:solidFill>
                  <a:latin typeface="Arial" panose="020B0604020202020204" pitchFamily="34" charset="0"/>
                  <a:ea typeface="华文新魏" panose="02010800040101010101" pitchFamily="2" charset="-122"/>
                </a:defRPr>
              </a:lvl3pPr>
              <a:lvl4pPr marL="1600200" indent="-228600" eaLnBrk="0" hangingPunct="0">
                <a:defRPr sz="2400" b="1" u="sng">
                  <a:solidFill>
                    <a:srgbClr val="FF3300"/>
                  </a:solidFill>
                  <a:latin typeface="Arial" panose="020B0604020202020204" pitchFamily="34" charset="0"/>
                  <a:ea typeface="华文新魏" panose="02010800040101010101" pitchFamily="2" charset="-122"/>
                </a:defRPr>
              </a:lvl4pPr>
              <a:lvl5pPr marL="2057400" indent="-228600" eaLnBrk="0" hangingPunct="0">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spcBef>
                  <a:spcPct val="0"/>
                </a:spcBef>
                <a:spcAft>
                  <a:spcPct val="0"/>
                </a:spcAft>
                <a:defRPr sz="2400" b="1" u="sng">
                  <a:solidFill>
                    <a:srgbClr val="FF3300"/>
                  </a:solidFill>
                  <a:latin typeface="Arial" panose="020B0604020202020204" pitchFamily="34" charset="0"/>
                  <a:ea typeface="华文新魏" panose="02010800040101010101" pitchFamily="2" charset="-122"/>
                </a:defRPr>
              </a:lvl9pPr>
            </a:lstStyle>
            <a:p>
              <a:pPr eaLnBrk="1" hangingPunct="1"/>
              <a:endParaRPr lang="zh-CN" altLang="en-US"/>
            </a:p>
          </p:txBody>
        </p:sp>
        <p:sp>
          <p:nvSpPr>
            <p:cNvPr id="1158" name="未知"/>
            <p:cNvSpPr>
              <a:spLocks/>
            </p:cNvSpPr>
            <p:nvPr/>
          </p:nvSpPr>
          <p:spPr bwMode="auto">
            <a:xfrm>
              <a:off x="1711" y="28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46" y="8"/>
                  </a:moveTo>
                  <a:lnTo>
                    <a:pt x="8" y="47"/>
                  </a:lnTo>
                  <a:lnTo>
                    <a:pt x="0" y="38"/>
                  </a:lnTo>
                  <a:lnTo>
                    <a:pt x="38" y="0"/>
                  </a:lnTo>
                  <a:lnTo>
                    <a:pt x="46" y="8"/>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9" name="未知"/>
            <p:cNvSpPr>
              <a:spLocks/>
            </p:cNvSpPr>
            <p:nvPr/>
          </p:nvSpPr>
          <p:spPr bwMode="auto">
            <a:xfrm>
              <a:off x="1711" y="280"/>
              <a:ext cx="18" cy="19"/>
            </a:xfrm>
            <a:custGeom>
              <a:avLst/>
              <a:gdLst>
                <a:gd name="T0" fmla="*/ 0 w 46"/>
                <a:gd name="T1" fmla="*/ 0 h 47"/>
                <a:gd name="T2" fmla="*/ 0 w 46"/>
                <a:gd name="T3" fmla="*/ 0 h 47"/>
                <a:gd name="T4" fmla="*/ 0 w 46"/>
                <a:gd name="T5" fmla="*/ 0 h 47"/>
                <a:gd name="T6" fmla="*/ 0 w 46"/>
                <a:gd name="T7" fmla="*/ 0 h 47"/>
                <a:gd name="T8" fmla="*/ 0 w 46"/>
                <a:gd name="T9" fmla="*/ 0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0" y="38"/>
                  </a:moveTo>
                  <a:lnTo>
                    <a:pt x="38" y="0"/>
                  </a:lnTo>
                  <a:lnTo>
                    <a:pt x="46" y="8"/>
                  </a:lnTo>
                  <a:lnTo>
                    <a:pt x="8" y="47"/>
                  </a:lnTo>
                  <a:lnTo>
                    <a:pt x="0" y="3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0" name="未知"/>
            <p:cNvSpPr>
              <a:spLocks/>
            </p:cNvSpPr>
            <p:nvPr/>
          </p:nvSpPr>
          <p:spPr bwMode="auto">
            <a:xfrm>
              <a:off x="1684" y="334"/>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4" h="17">
                  <a:moveTo>
                    <a:pt x="52" y="17"/>
                  </a:moveTo>
                  <a:lnTo>
                    <a:pt x="49" y="17"/>
                  </a:lnTo>
                  <a:lnTo>
                    <a:pt x="45" y="16"/>
                  </a:lnTo>
                  <a:lnTo>
                    <a:pt x="42" y="16"/>
                  </a:lnTo>
                  <a:lnTo>
                    <a:pt x="38" y="16"/>
                  </a:lnTo>
                  <a:lnTo>
                    <a:pt x="35" y="15"/>
                  </a:lnTo>
                  <a:lnTo>
                    <a:pt x="21" y="11"/>
                  </a:lnTo>
                  <a:lnTo>
                    <a:pt x="18" y="10"/>
                  </a:lnTo>
                  <a:lnTo>
                    <a:pt x="15" y="9"/>
                  </a:lnTo>
                  <a:lnTo>
                    <a:pt x="12" y="7"/>
                  </a:lnTo>
                  <a:lnTo>
                    <a:pt x="9" y="6"/>
                  </a:lnTo>
                  <a:lnTo>
                    <a:pt x="6" y="4"/>
                  </a:lnTo>
                  <a:lnTo>
                    <a:pt x="3" y="2"/>
                  </a:lnTo>
                  <a:lnTo>
                    <a:pt x="0" y="0"/>
                  </a:lnTo>
                  <a:lnTo>
                    <a:pt x="104" y="0"/>
                  </a:lnTo>
                  <a:lnTo>
                    <a:pt x="101" y="2"/>
                  </a:lnTo>
                  <a:lnTo>
                    <a:pt x="98" y="4"/>
                  </a:lnTo>
                  <a:lnTo>
                    <a:pt x="95" y="6"/>
                  </a:lnTo>
                  <a:lnTo>
                    <a:pt x="92" y="7"/>
                  </a:lnTo>
                  <a:lnTo>
                    <a:pt x="89" y="9"/>
                  </a:lnTo>
                  <a:lnTo>
                    <a:pt x="86" y="10"/>
                  </a:lnTo>
                  <a:lnTo>
                    <a:pt x="83" y="11"/>
                  </a:lnTo>
                  <a:lnTo>
                    <a:pt x="80" y="12"/>
                  </a:lnTo>
                  <a:lnTo>
                    <a:pt x="76" y="13"/>
                  </a:lnTo>
                  <a:lnTo>
                    <a:pt x="56" y="17"/>
                  </a:lnTo>
                  <a:lnTo>
                    <a:pt x="52" y="17"/>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1" name="未知"/>
            <p:cNvSpPr>
              <a:spLocks/>
            </p:cNvSpPr>
            <p:nvPr/>
          </p:nvSpPr>
          <p:spPr bwMode="auto">
            <a:xfrm>
              <a:off x="1669" y="276"/>
              <a:ext cx="36" cy="58"/>
            </a:xfrm>
            <a:custGeom>
              <a:avLst/>
              <a:gdLst>
                <a:gd name="T0" fmla="*/ 0 w 88"/>
                <a:gd name="T1" fmla="*/ 0 h 144"/>
                <a:gd name="T2" fmla="*/ 0 w 88"/>
                <a:gd name="T3" fmla="*/ 0 h 144"/>
                <a:gd name="T4" fmla="*/ 0 w 88"/>
                <a:gd name="T5" fmla="*/ 0 h 144"/>
                <a:gd name="T6" fmla="*/ 0 w 88"/>
                <a:gd name="T7" fmla="*/ 0 h 144"/>
                <a:gd name="T8" fmla="*/ 0 w 88"/>
                <a:gd name="T9" fmla="*/ 0 h 144"/>
                <a:gd name="T10" fmla="*/ 0 w 88"/>
                <a:gd name="T11" fmla="*/ 0 h 144"/>
                <a:gd name="T12" fmla="*/ 0 w 88"/>
                <a:gd name="T13" fmla="*/ 0 h 144"/>
                <a:gd name="T14" fmla="*/ 0 w 88"/>
                <a:gd name="T15" fmla="*/ 0 h 144"/>
                <a:gd name="T16" fmla="*/ 0 w 88"/>
                <a:gd name="T17" fmla="*/ 0 h 144"/>
                <a:gd name="T18" fmla="*/ 0 w 88"/>
                <a:gd name="T19" fmla="*/ 0 h 144"/>
                <a:gd name="T20" fmla="*/ 0 w 88"/>
                <a:gd name="T21" fmla="*/ 0 h 144"/>
                <a:gd name="T22" fmla="*/ 0 w 88"/>
                <a:gd name="T23" fmla="*/ 0 h 144"/>
                <a:gd name="T24" fmla="*/ 0 w 88"/>
                <a:gd name="T25" fmla="*/ 0 h 144"/>
                <a:gd name="T26" fmla="*/ 0 w 88"/>
                <a:gd name="T27" fmla="*/ 0 h 144"/>
                <a:gd name="T28" fmla="*/ 0 w 88"/>
                <a:gd name="T29" fmla="*/ 0 h 144"/>
                <a:gd name="T30" fmla="*/ 0 w 88"/>
                <a:gd name="T31" fmla="*/ 0 h 144"/>
                <a:gd name="T32" fmla="*/ 0 w 88"/>
                <a:gd name="T33" fmla="*/ 0 h 144"/>
                <a:gd name="T34" fmla="*/ 0 w 88"/>
                <a:gd name="T35" fmla="*/ 0 h 144"/>
                <a:gd name="T36" fmla="*/ 0 w 88"/>
                <a:gd name="T37" fmla="*/ 0 h 144"/>
                <a:gd name="T38" fmla="*/ 0 w 88"/>
                <a:gd name="T39" fmla="*/ 0 h 144"/>
                <a:gd name="T40" fmla="*/ 0 w 88"/>
                <a:gd name="T41" fmla="*/ 0 h 144"/>
                <a:gd name="T42" fmla="*/ 0 w 88"/>
                <a:gd name="T43" fmla="*/ 0 h 144"/>
                <a:gd name="T44" fmla="*/ 0 w 88"/>
                <a:gd name="T45" fmla="*/ 0 h 144"/>
                <a:gd name="T46" fmla="*/ 0 w 88"/>
                <a:gd name="T47" fmla="*/ 0 h 144"/>
                <a:gd name="T48" fmla="*/ 0 w 88"/>
                <a:gd name="T49" fmla="*/ 0 h 144"/>
                <a:gd name="T50" fmla="*/ 0 w 88"/>
                <a:gd name="T51" fmla="*/ 0 h 144"/>
                <a:gd name="T52" fmla="*/ 0 w 88"/>
                <a:gd name="T53" fmla="*/ 0 h 144"/>
                <a:gd name="T54" fmla="*/ 0 w 88"/>
                <a:gd name="T55" fmla="*/ 0 h 144"/>
                <a:gd name="T56" fmla="*/ 0 w 88"/>
                <a:gd name="T57" fmla="*/ 0 h 144"/>
                <a:gd name="T58" fmla="*/ 0 w 88"/>
                <a:gd name="T59" fmla="*/ 0 h 144"/>
                <a:gd name="T60" fmla="*/ 0 w 88"/>
                <a:gd name="T61" fmla="*/ 0 h 144"/>
                <a:gd name="T62" fmla="*/ 0 w 88"/>
                <a:gd name="T63" fmla="*/ 0 h 144"/>
                <a:gd name="T64" fmla="*/ 0 w 88"/>
                <a:gd name="T65" fmla="*/ 0 h 144"/>
                <a:gd name="T66" fmla="*/ 0 w 88"/>
                <a:gd name="T67" fmla="*/ 0 h 144"/>
                <a:gd name="T68" fmla="*/ 0 w 88"/>
                <a:gd name="T69" fmla="*/ 0 h 144"/>
                <a:gd name="T70" fmla="*/ 0 w 88"/>
                <a:gd name="T71" fmla="*/ 0 h 144"/>
                <a:gd name="T72" fmla="*/ 0 w 88"/>
                <a:gd name="T73" fmla="*/ 0 h 144"/>
                <a:gd name="T74" fmla="*/ 0 w 88"/>
                <a:gd name="T75" fmla="*/ 0 h 144"/>
                <a:gd name="T76" fmla="*/ 0 w 88"/>
                <a:gd name="T77" fmla="*/ 0 h 144"/>
                <a:gd name="T78" fmla="*/ 0 w 88"/>
                <a:gd name="T79" fmla="*/ 0 h 144"/>
                <a:gd name="T80" fmla="*/ 0 w 88"/>
                <a:gd name="T81" fmla="*/ 0 h 144"/>
                <a:gd name="T82" fmla="*/ 0 w 88"/>
                <a:gd name="T83" fmla="*/ 0 h 144"/>
                <a:gd name="T84" fmla="*/ 0 w 88"/>
                <a:gd name="T85" fmla="*/ 0 h 144"/>
                <a:gd name="T86" fmla="*/ 0 w 88"/>
                <a:gd name="T87" fmla="*/ 0 h 144"/>
                <a:gd name="T88" fmla="*/ 0 w 88"/>
                <a:gd name="T89" fmla="*/ 0 h 144"/>
                <a:gd name="T90" fmla="*/ 0 w 88"/>
                <a:gd name="T91" fmla="*/ 0 h 144"/>
                <a:gd name="T92" fmla="*/ 0 w 88"/>
                <a:gd name="T93" fmla="*/ 0 h 144"/>
                <a:gd name="T94" fmla="*/ 0 w 88"/>
                <a:gd name="T95" fmla="*/ 0 h 144"/>
                <a:gd name="T96" fmla="*/ 0 w 88"/>
                <a:gd name="T97" fmla="*/ 0 h 144"/>
                <a:gd name="T98" fmla="*/ 0 w 88"/>
                <a:gd name="T99" fmla="*/ 0 h 144"/>
                <a:gd name="T100" fmla="*/ 0 w 88"/>
                <a:gd name="T101" fmla="*/ 0 h 1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8" h="144">
                  <a:moveTo>
                    <a:pt x="36" y="144"/>
                  </a:moveTo>
                  <a:lnTo>
                    <a:pt x="36" y="143"/>
                  </a:lnTo>
                  <a:lnTo>
                    <a:pt x="35" y="143"/>
                  </a:lnTo>
                  <a:lnTo>
                    <a:pt x="34" y="142"/>
                  </a:lnTo>
                  <a:lnTo>
                    <a:pt x="33" y="142"/>
                  </a:lnTo>
                  <a:lnTo>
                    <a:pt x="33" y="141"/>
                  </a:lnTo>
                  <a:lnTo>
                    <a:pt x="32" y="140"/>
                  </a:lnTo>
                  <a:lnTo>
                    <a:pt x="31" y="140"/>
                  </a:lnTo>
                  <a:lnTo>
                    <a:pt x="30" y="139"/>
                  </a:lnTo>
                  <a:lnTo>
                    <a:pt x="29" y="138"/>
                  </a:lnTo>
                  <a:lnTo>
                    <a:pt x="28" y="137"/>
                  </a:lnTo>
                  <a:lnTo>
                    <a:pt x="27" y="136"/>
                  </a:lnTo>
                  <a:lnTo>
                    <a:pt x="26" y="135"/>
                  </a:lnTo>
                  <a:lnTo>
                    <a:pt x="24" y="133"/>
                  </a:lnTo>
                  <a:lnTo>
                    <a:pt x="23" y="132"/>
                  </a:lnTo>
                  <a:lnTo>
                    <a:pt x="21" y="130"/>
                  </a:lnTo>
                  <a:lnTo>
                    <a:pt x="20" y="128"/>
                  </a:lnTo>
                  <a:lnTo>
                    <a:pt x="18" y="127"/>
                  </a:lnTo>
                  <a:lnTo>
                    <a:pt x="17" y="125"/>
                  </a:lnTo>
                  <a:lnTo>
                    <a:pt x="16" y="124"/>
                  </a:lnTo>
                  <a:lnTo>
                    <a:pt x="15" y="123"/>
                  </a:lnTo>
                  <a:lnTo>
                    <a:pt x="14" y="121"/>
                  </a:lnTo>
                  <a:lnTo>
                    <a:pt x="8" y="109"/>
                  </a:lnTo>
                  <a:lnTo>
                    <a:pt x="6" y="106"/>
                  </a:lnTo>
                  <a:lnTo>
                    <a:pt x="6" y="104"/>
                  </a:lnTo>
                  <a:lnTo>
                    <a:pt x="5" y="103"/>
                  </a:lnTo>
                  <a:lnTo>
                    <a:pt x="4" y="100"/>
                  </a:lnTo>
                  <a:lnTo>
                    <a:pt x="0" y="78"/>
                  </a:lnTo>
                  <a:lnTo>
                    <a:pt x="0" y="76"/>
                  </a:lnTo>
                  <a:lnTo>
                    <a:pt x="0" y="72"/>
                  </a:lnTo>
                  <a:lnTo>
                    <a:pt x="0" y="61"/>
                  </a:lnTo>
                  <a:lnTo>
                    <a:pt x="1" y="58"/>
                  </a:lnTo>
                  <a:lnTo>
                    <a:pt x="1" y="56"/>
                  </a:lnTo>
                  <a:lnTo>
                    <a:pt x="1" y="55"/>
                  </a:lnTo>
                  <a:lnTo>
                    <a:pt x="2" y="51"/>
                  </a:lnTo>
                  <a:lnTo>
                    <a:pt x="8" y="35"/>
                  </a:lnTo>
                  <a:lnTo>
                    <a:pt x="13" y="26"/>
                  </a:lnTo>
                  <a:lnTo>
                    <a:pt x="14" y="23"/>
                  </a:lnTo>
                  <a:lnTo>
                    <a:pt x="15" y="21"/>
                  </a:lnTo>
                  <a:lnTo>
                    <a:pt x="16" y="20"/>
                  </a:lnTo>
                  <a:lnTo>
                    <a:pt x="17" y="19"/>
                  </a:lnTo>
                  <a:lnTo>
                    <a:pt x="18" y="17"/>
                  </a:lnTo>
                  <a:lnTo>
                    <a:pt x="20" y="16"/>
                  </a:lnTo>
                  <a:lnTo>
                    <a:pt x="21" y="15"/>
                  </a:lnTo>
                  <a:lnTo>
                    <a:pt x="21" y="14"/>
                  </a:lnTo>
                  <a:lnTo>
                    <a:pt x="23" y="12"/>
                  </a:lnTo>
                  <a:lnTo>
                    <a:pt x="24" y="11"/>
                  </a:lnTo>
                  <a:lnTo>
                    <a:pt x="25" y="9"/>
                  </a:lnTo>
                  <a:lnTo>
                    <a:pt x="27" y="8"/>
                  </a:lnTo>
                  <a:lnTo>
                    <a:pt x="28" y="7"/>
                  </a:lnTo>
                  <a:lnTo>
                    <a:pt x="29" y="6"/>
                  </a:lnTo>
                  <a:lnTo>
                    <a:pt x="30" y="5"/>
                  </a:lnTo>
                  <a:lnTo>
                    <a:pt x="31" y="5"/>
                  </a:lnTo>
                  <a:lnTo>
                    <a:pt x="32" y="4"/>
                  </a:lnTo>
                  <a:lnTo>
                    <a:pt x="33" y="3"/>
                  </a:lnTo>
                  <a:lnTo>
                    <a:pt x="33" y="2"/>
                  </a:lnTo>
                  <a:lnTo>
                    <a:pt x="34" y="2"/>
                  </a:lnTo>
                  <a:lnTo>
                    <a:pt x="35" y="1"/>
                  </a:lnTo>
                  <a:lnTo>
                    <a:pt x="36" y="1"/>
                  </a:lnTo>
                  <a:lnTo>
                    <a:pt x="36" y="0"/>
                  </a:lnTo>
                  <a:lnTo>
                    <a:pt x="88" y="0"/>
                  </a:lnTo>
                  <a:lnTo>
                    <a:pt x="85" y="0"/>
                  </a:lnTo>
                  <a:lnTo>
                    <a:pt x="83" y="1"/>
                  </a:lnTo>
                  <a:lnTo>
                    <a:pt x="80" y="1"/>
                  </a:lnTo>
                  <a:lnTo>
                    <a:pt x="77" y="1"/>
                  </a:lnTo>
                  <a:lnTo>
                    <a:pt x="74" y="2"/>
                  </a:lnTo>
                  <a:lnTo>
                    <a:pt x="72" y="2"/>
                  </a:lnTo>
                  <a:lnTo>
                    <a:pt x="69" y="3"/>
                  </a:lnTo>
                  <a:lnTo>
                    <a:pt x="66" y="4"/>
                  </a:lnTo>
                  <a:lnTo>
                    <a:pt x="64" y="5"/>
                  </a:lnTo>
                  <a:lnTo>
                    <a:pt x="63" y="5"/>
                  </a:lnTo>
                  <a:lnTo>
                    <a:pt x="61" y="6"/>
                  </a:lnTo>
                  <a:lnTo>
                    <a:pt x="58" y="7"/>
                  </a:lnTo>
                  <a:lnTo>
                    <a:pt x="49" y="12"/>
                  </a:lnTo>
                  <a:lnTo>
                    <a:pt x="48" y="12"/>
                  </a:lnTo>
                  <a:lnTo>
                    <a:pt x="46" y="14"/>
                  </a:lnTo>
                  <a:lnTo>
                    <a:pt x="45" y="15"/>
                  </a:lnTo>
                  <a:lnTo>
                    <a:pt x="44" y="16"/>
                  </a:lnTo>
                  <a:lnTo>
                    <a:pt x="42" y="17"/>
                  </a:lnTo>
                  <a:lnTo>
                    <a:pt x="40" y="19"/>
                  </a:lnTo>
                  <a:lnTo>
                    <a:pt x="39" y="20"/>
                  </a:lnTo>
                  <a:lnTo>
                    <a:pt x="38" y="21"/>
                  </a:lnTo>
                  <a:lnTo>
                    <a:pt x="36" y="23"/>
                  </a:lnTo>
                  <a:lnTo>
                    <a:pt x="34" y="26"/>
                  </a:lnTo>
                  <a:lnTo>
                    <a:pt x="31" y="29"/>
                  </a:lnTo>
                  <a:lnTo>
                    <a:pt x="30" y="30"/>
                  </a:lnTo>
                  <a:lnTo>
                    <a:pt x="29" y="32"/>
                  </a:lnTo>
                  <a:lnTo>
                    <a:pt x="27" y="35"/>
                  </a:lnTo>
                  <a:lnTo>
                    <a:pt x="25" y="38"/>
                  </a:lnTo>
                  <a:lnTo>
                    <a:pt x="24" y="40"/>
                  </a:lnTo>
                  <a:lnTo>
                    <a:pt x="24" y="41"/>
                  </a:lnTo>
                  <a:lnTo>
                    <a:pt x="22" y="45"/>
                  </a:lnTo>
                  <a:lnTo>
                    <a:pt x="18" y="58"/>
                  </a:lnTo>
                  <a:lnTo>
                    <a:pt x="17" y="61"/>
                  </a:lnTo>
                  <a:lnTo>
                    <a:pt x="17" y="65"/>
                  </a:lnTo>
                  <a:lnTo>
                    <a:pt x="17" y="67"/>
                  </a:lnTo>
                  <a:lnTo>
                    <a:pt x="17" y="68"/>
                  </a:lnTo>
                  <a:lnTo>
                    <a:pt x="17" y="72"/>
                  </a:lnTo>
                  <a:lnTo>
                    <a:pt x="17" y="76"/>
                  </a:lnTo>
                  <a:lnTo>
                    <a:pt x="17" y="78"/>
                  </a:lnTo>
                  <a:lnTo>
                    <a:pt x="17" y="79"/>
                  </a:lnTo>
                  <a:lnTo>
                    <a:pt x="17" y="83"/>
                  </a:lnTo>
                  <a:lnTo>
                    <a:pt x="18" y="86"/>
                  </a:lnTo>
                  <a:lnTo>
                    <a:pt x="18" y="88"/>
                  </a:lnTo>
                  <a:lnTo>
                    <a:pt x="19" y="89"/>
                  </a:lnTo>
                  <a:lnTo>
                    <a:pt x="20" y="93"/>
                  </a:lnTo>
                  <a:lnTo>
                    <a:pt x="20" y="94"/>
                  </a:lnTo>
                  <a:lnTo>
                    <a:pt x="21" y="96"/>
                  </a:lnTo>
                  <a:lnTo>
                    <a:pt x="22" y="99"/>
                  </a:lnTo>
                  <a:lnTo>
                    <a:pt x="22" y="100"/>
                  </a:lnTo>
                  <a:lnTo>
                    <a:pt x="24" y="103"/>
                  </a:lnTo>
                  <a:lnTo>
                    <a:pt x="24" y="104"/>
                  </a:lnTo>
                  <a:lnTo>
                    <a:pt x="25" y="106"/>
                  </a:lnTo>
                  <a:lnTo>
                    <a:pt x="27" y="109"/>
                  </a:lnTo>
                  <a:lnTo>
                    <a:pt x="29" y="112"/>
                  </a:lnTo>
                  <a:lnTo>
                    <a:pt x="30" y="114"/>
                  </a:lnTo>
                  <a:lnTo>
                    <a:pt x="31" y="115"/>
                  </a:lnTo>
                  <a:lnTo>
                    <a:pt x="33" y="118"/>
                  </a:lnTo>
                  <a:lnTo>
                    <a:pt x="36" y="121"/>
                  </a:lnTo>
                  <a:lnTo>
                    <a:pt x="38" y="123"/>
                  </a:lnTo>
                  <a:lnTo>
                    <a:pt x="39" y="124"/>
                  </a:lnTo>
                  <a:lnTo>
                    <a:pt x="40" y="125"/>
                  </a:lnTo>
                  <a:lnTo>
                    <a:pt x="42" y="127"/>
                  </a:lnTo>
                  <a:lnTo>
                    <a:pt x="44" y="128"/>
                  </a:lnTo>
                  <a:lnTo>
                    <a:pt x="45" y="130"/>
                  </a:lnTo>
                  <a:lnTo>
                    <a:pt x="46" y="130"/>
                  </a:lnTo>
                  <a:lnTo>
                    <a:pt x="48" y="132"/>
                  </a:lnTo>
                  <a:lnTo>
                    <a:pt x="49" y="132"/>
                  </a:lnTo>
                  <a:lnTo>
                    <a:pt x="51" y="133"/>
                  </a:lnTo>
                  <a:lnTo>
                    <a:pt x="53" y="135"/>
                  </a:lnTo>
                  <a:lnTo>
                    <a:pt x="56" y="136"/>
                  </a:lnTo>
                  <a:lnTo>
                    <a:pt x="64" y="140"/>
                  </a:lnTo>
                  <a:lnTo>
                    <a:pt x="66" y="140"/>
                  </a:lnTo>
                  <a:lnTo>
                    <a:pt x="69" y="141"/>
                  </a:lnTo>
                  <a:lnTo>
                    <a:pt x="71" y="142"/>
                  </a:lnTo>
                  <a:lnTo>
                    <a:pt x="74" y="142"/>
                  </a:lnTo>
                  <a:lnTo>
                    <a:pt x="77" y="143"/>
                  </a:lnTo>
                  <a:lnTo>
                    <a:pt x="80" y="143"/>
                  </a:lnTo>
                  <a:lnTo>
                    <a:pt x="83" y="143"/>
                  </a:lnTo>
                  <a:lnTo>
                    <a:pt x="85" y="144"/>
                  </a:lnTo>
                  <a:lnTo>
                    <a:pt x="88"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2" name="未知"/>
            <p:cNvSpPr>
              <a:spLocks/>
            </p:cNvSpPr>
            <p:nvPr/>
          </p:nvSpPr>
          <p:spPr bwMode="auto">
            <a:xfrm>
              <a:off x="1705" y="276"/>
              <a:ext cx="35" cy="58"/>
            </a:xfrm>
            <a:custGeom>
              <a:avLst/>
              <a:gdLst>
                <a:gd name="T0" fmla="*/ 0 w 89"/>
                <a:gd name="T1" fmla="*/ 0 h 144"/>
                <a:gd name="T2" fmla="*/ 0 w 89"/>
                <a:gd name="T3" fmla="*/ 0 h 144"/>
                <a:gd name="T4" fmla="*/ 0 w 89"/>
                <a:gd name="T5" fmla="*/ 0 h 144"/>
                <a:gd name="T6" fmla="*/ 0 w 89"/>
                <a:gd name="T7" fmla="*/ 0 h 144"/>
                <a:gd name="T8" fmla="*/ 0 w 89"/>
                <a:gd name="T9" fmla="*/ 0 h 144"/>
                <a:gd name="T10" fmla="*/ 0 w 89"/>
                <a:gd name="T11" fmla="*/ 0 h 144"/>
                <a:gd name="T12" fmla="*/ 0 w 89"/>
                <a:gd name="T13" fmla="*/ 0 h 144"/>
                <a:gd name="T14" fmla="*/ 0 w 89"/>
                <a:gd name="T15" fmla="*/ 0 h 144"/>
                <a:gd name="T16" fmla="*/ 0 w 89"/>
                <a:gd name="T17" fmla="*/ 0 h 144"/>
                <a:gd name="T18" fmla="*/ 0 w 89"/>
                <a:gd name="T19" fmla="*/ 0 h 144"/>
                <a:gd name="T20" fmla="*/ 0 w 89"/>
                <a:gd name="T21" fmla="*/ 0 h 144"/>
                <a:gd name="T22" fmla="*/ 0 w 89"/>
                <a:gd name="T23" fmla="*/ 0 h 144"/>
                <a:gd name="T24" fmla="*/ 0 w 89"/>
                <a:gd name="T25" fmla="*/ 0 h 144"/>
                <a:gd name="T26" fmla="*/ 0 w 89"/>
                <a:gd name="T27" fmla="*/ 0 h 144"/>
                <a:gd name="T28" fmla="*/ 0 w 89"/>
                <a:gd name="T29" fmla="*/ 0 h 144"/>
                <a:gd name="T30" fmla="*/ 0 w 89"/>
                <a:gd name="T31" fmla="*/ 0 h 144"/>
                <a:gd name="T32" fmla="*/ 0 w 89"/>
                <a:gd name="T33" fmla="*/ 0 h 144"/>
                <a:gd name="T34" fmla="*/ 0 w 89"/>
                <a:gd name="T35" fmla="*/ 0 h 144"/>
                <a:gd name="T36" fmla="*/ 0 w 89"/>
                <a:gd name="T37" fmla="*/ 0 h 144"/>
                <a:gd name="T38" fmla="*/ 0 w 89"/>
                <a:gd name="T39" fmla="*/ 0 h 144"/>
                <a:gd name="T40" fmla="*/ 0 w 89"/>
                <a:gd name="T41" fmla="*/ 0 h 144"/>
                <a:gd name="T42" fmla="*/ 0 w 89"/>
                <a:gd name="T43" fmla="*/ 0 h 144"/>
                <a:gd name="T44" fmla="*/ 0 w 89"/>
                <a:gd name="T45" fmla="*/ 0 h 144"/>
                <a:gd name="T46" fmla="*/ 0 w 89"/>
                <a:gd name="T47" fmla="*/ 0 h 144"/>
                <a:gd name="T48" fmla="*/ 0 w 89"/>
                <a:gd name="T49" fmla="*/ 0 h 144"/>
                <a:gd name="T50" fmla="*/ 0 w 89"/>
                <a:gd name="T51" fmla="*/ 0 h 144"/>
                <a:gd name="T52" fmla="*/ 0 w 89"/>
                <a:gd name="T53" fmla="*/ 0 h 144"/>
                <a:gd name="T54" fmla="*/ 0 w 89"/>
                <a:gd name="T55" fmla="*/ 0 h 144"/>
                <a:gd name="T56" fmla="*/ 0 w 89"/>
                <a:gd name="T57" fmla="*/ 0 h 144"/>
                <a:gd name="T58" fmla="*/ 0 w 89"/>
                <a:gd name="T59" fmla="*/ 0 h 144"/>
                <a:gd name="T60" fmla="*/ 0 w 89"/>
                <a:gd name="T61" fmla="*/ 0 h 144"/>
                <a:gd name="T62" fmla="*/ 0 w 89"/>
                <a:gd name="T63" fmla="*/ 0 h 144"/>
                <a:gd name="T64" fmla="*/ 0 w 89"/>
                <a:gd name="T65" fmla="*/ 0 h 144"/>
                <a:gd name="T66" fmla="*/ 0 w 89"/>
                <a:gd name="T67" fmla="*/ 0 h 144"/>
                <a:gd name="T68" fmla="*/ 0 w 89"/>
                <a:gd name="T69" fmla="*/ 0 h 144"/>
                <a:gd name="T70" fmla="*/ 0 w 89"/>
                <a:gd name="T71" fmla="*/ 0 h 144"/>
                <a:gd name="T72" fmla="*/ 0 w 89"/>
                <a:gd name="T73" fmla="*/ 0 h 144"/>
                <a:gd name="T74" fmla="*/ 0 w 89"/>
                <a:gd name="T75" fmla="*/ 0 h 144"/>
                <a:gd name="T76" fmla="*/ 0 w 89"/>
                <a:gd name="T77" fmla="*/ 0 h 144"/>
                <a:gd name="T78" fmla="*/ 0 w 89"/>
                <a:gd name="T79" fmla="*/ 0 h 144"/>
                <a:gd name="T80" fmla="*/ 0 w 89"/>
                <a:gd name="T81" fmla="*/ 0 h 144"/>
                <a:gd name="T82" fmla="*/ 0 w 89"/>
                <a:gd name="T83" fmla="*/ 0 h 144"/>
                <a:gd name="T84" fmla="*/ 0 w 89"/>
                <a:gd name="T85" fmla="*/ 0 h 144"/>
                <a:gd name="T86" fmla="*/ 0 w 89"/>
                <a:gd name="T87" fmla="*/ 0 h 144"/>
                <a:gd name="T88" fmla="*/ 0 w 89"/>
                <a:gd name="T89" fmla="*/ 0 h 144"/>
                <a:gd name="T90" fmla="*/ 0 w 89"/>
                <a:gd name="T91" fmla="*/ 0 h 144"/>
                <a:gd name="T92" fmla="*/ 0 w 89"/>
                <a:gd name="T93" fmla="*/ 0 h 144"/>
                <a:gd name="T94" fmla="*/ 0 w 89"/>
                <a:gd name="T95" fmla="*/ 0 h 144"/>
                <a:gd name="T96" fmla="*/ 0 w 89"/>
                <a:gd name="T97" fmla="*/ 0 h 14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9" h="144">
                  <a:moveTo>
                    <a:pt x="0" y="144"/>
                  </a:moveTo>
                  <a:lnTo>
                    <a:pt x="17" y="142"/>
                  </a:lnTo>
                  <a:lnTo>
                    <a:pt x="35" y="135"/>
                  </a:lnTo>
                  <a:lnTo>
                    <a:pt x="38" y="133"/>
                  </a:lnTo>
                  <a:lnTo>
                    <a:pt x="40" y="132"/>
                  </a:lnTo>
                  <a:lnTo>
                    <a:pt x="42" y="130"/>
                  </a:lnTo>
                  <a:lnTo>
                    <a:pt x="43" y="129"/>
                  </a:lnTo>
                  <a:lnTo>
                    <a:pt x="45" y="128"/>
                  </a:lnTo>
                  <a:lnTo>
                    <a:pt x="55" y="118"/>
                  </a:lnTo>
                  <a:lnTo>
                    <a:pt x="57" y="116"/>
                  </a:lnTo>
                  <a:lnTo>
                    <a:pt x="58" y="114"/>
                  </a:lnTo>
                  <a:lnTo>
                    <a:pt x="60" y="112"/>
                  </a:lnTo>
                  <a:lnTo>
                    <a:pt x="61" y="109"/>
                  </a:lnTo>
                  <a:lnTo>
                    <a:pt x="63" y="107"/>
                  </a:lnTo>
                  <a:lnTo>
                    <a:pt x="64" y="105"/>
                  </a:lnTo>
                  <a:lnTo>
                    <a:pt x="65" y="102"/>
                  </a:lnTo>
                  <a:lnTo>
                    <a:pt x="66" y="99"/>
                  </a:lnTo>
                  <a:lnTo>
                    <a:pt x="67" y="99"/>
                  </a:lnTo>
                  <a:lnTo>
                    <a:pt x="68" y="97"/>
                  </a:lnTo>
                  <a:lnTo>
                    <a:pt x="68" y="94"/>
                  </a:lnTo>
                  <a:lnTo>
                    <a:pt x="69" y="92"/>
                  </a:lnTo>
                  <a:lnTo>
                    <a:pt x="72" y="79"/>
                  </a:lnTo>
                  <a:lnTo>
                    <a:pt x="72" y="78"/>
                  </a:lnTo>
                  <a:lnTo>
                    <a:pt x="72" y="75"/>
                  </a:lnTo>
                  <a:lnTo>
                    <a:pt x="72" y="72"/>
                  </a:lnTo>
                  <a:lnTo>
                    <a:pt x="69" y="52"/>
                  </a:lnTo>
                  <a:lnTo>
                    <a:pt x="68" y="50"/>
                  </a:lnTo>
                  <a:lnTo>
                    <a:pt x="68" y="47"/>
                  </a:lnTo>
                  <a:lnTo>
                    <a:pt x="67" y="45"/>
                  </a:lnTo>
                  <a:lnTo>
                    <a:pt x="66" y="45"/>
                  </a:lnTo>
                  <a:lnTo>
                    <a:pt x="65" y="42"/>
                  </a:lnTo>
                  <a:lnTo>
                    <a:pt x="64" y="40"/>
                  </a:lnTo>
                  <a:lnTo>
                    <a:pt x="64" y="39"/>
                  </a:lnTo>
                  <a:lnTo>
                    <a:pt x="63" y="37"/>
                  </a:lnTo>
                  <a:lnTo>
                    <a:pt x="55" y="26"/>
                  </a:lnTo>
                  <a:lnTo>
                    <a:pt x="53" y="23"/>
                  </a:lnTo>
                  <a:lnTo>
                    <a:pt x="51" y="21"/>
                  </a:lnTo>
                  <a:lnTo>
                    <a:pt x="50" y="20"/>
                  </a:lnTo>
                  <a:lnTo>
                    <a:pt x="49" y="19"/>
                  </a:lnTo>
                  <a:lnTo>
                    <a:pt x="47" y="17"/>
                  </a:lnTo>
                  <a:lnTo>
                    <a:pt x="45" y="16"/>
                  </a:lnTo>
                  <a:lnTo>
                    <a:pt x="43" y="15"/>
                  </a:lnTo>
                  <a:lnTo>
                    <a:pt x="42" y="14"/>
                  </a:lnTo>
                  <a:lnTo>
                    <a:pt x="40" y="12"/>
                  </a:lnTo>
                  <a:lnTo>
                    <a:pt x="38" y="11"/>
                  </a:lnTo>
                  <a:lnTo>
                    <a:pt x="35" y="9"/>
                  </a:lnTo>
                  <a:lnTo>
                    <a:pt x="33" y="8"/>
                  </a:lnTo>
                  <a:lnTo>
                    <a:pt x="17" y="2"/>
                  </a:lnTo>
                  <a:lnTo>
                    <a:pt x="14" y="2"/>
                  </a:lnTo>
                  <a:lnTo>
                    <a:pt x="0" y="0"/>
                  </a:lnTo>
                  <a:lnTo>
                    <a:pt x="52" y="0"/>
                  </a:lnTo>
                  <a:lnTo>
                    <a:pt x="53" y="1"/>
                  </a:lnTo>
                  <a:lnTo>
                    <a:pt x="54" y="1"/>
                  </a:lnTo>
                  <a:lnTo>
                    <a:pt x="54" y="2"/>
                  </a:lnTo>
                  <a:lnTo>
                    <a:pt x="55" y="2"/>
                  </a:lnTo>
                  <a:lnTo>
                    <a:pt x="56" y="3"/>
                  </a:lnTo>
                  <a:lnTo>
                    <a:pt x="57" y="4"/>
                  </a:lnTo>
                  <a:lnTo>
                    <a:pt x="58" y="5"/>
                  </a:lnTo>
                  <a:lnTo>
                    <a:pt x="59" y="6"/>
                  </a:lnTo>
                  <a:lnTo>
                    <a:pt x="60" y="7"/>
                  </a:lnTo>
                  <a:lnTo>
                    <a:pt x="62" y="8"/>
                  </a:lnTo>
                  <a:lnTo>
                    <a:pt x="63" y="9"/>
                  </a:lnTo>
                  <a:lnTo>
                    <a:pt x="64" y="11"/>
                  </a:lnTo>
                  <a:lnTo>
                    <a:pt x="66" y="12"/>
                  </a:lnTo>
                  <a:lnTo>
                    <a:pt x="67" y="14"/>
                  </a:lnTo>
                  <a:lnTo>
                    <a:pt x="68" y="15"/>
                  </a:lnTo>
                  <a:lnTo>
                    <a:pt x="69" y="16"/>
                  </a:lnTo>
                  <a:lnTo>
                    <a:pt x="70" y="17"/>
                  </a:lnTo>
                  <a:lnTo>
                    <a:pt x="72" y="19"/>
                  </a:lnTo>
                  <a:lnTo>
                    <a:pt x="72" y="20"/>
                  </a:lnTo>
                  <a:lnTo>
                    <a:pt x="73" y="21"/>
                  </a:lnTo>
                  <a:lnTo>
                    <a:pt x="74" y="23"/>
                  </a:lnTo>
                  <a:lnTo>
                    <a:pt x="76" y="26"/>
                  </a:lnTo>
                  <a:lnTo>
                    <a:pt x="77" y="28"/>
                  </a:lnTo>
                  <a:lnTo>
                    <a:pt x="78" y="30"/>
                  </a:lnTo>
                  <a:lnTo>
                    <a:pt x="80" y="32"/>
                  </a:lnTo>
                  <a:lnTo>
                    <a:pt x="81" y="35"/>
                  </a:lnTo>
                  <a:lnTo>
                    <a:pt x="82" y="37"/>
                  </a:lnTo>
                  <a:lnTo>
                    <a:pt x="82" y="39"/>
                  </a:lnTo>
                  <a:lnTo>
                    <a:pt x="83" y="40"/>
                  </a:lnTo>
                  <a:lnTo>
                    <a:pt x="86" y="50"/>
                  </a:lnTo>
                  <a:lnTo>
                    <a:pt x="87" y="52"/>
                  </a:lnTo>
                  <a:lnTo>
                    <a:pt x="87" y="53"/>
                  </a:lnTo>
                  <a:lnTo>
                    <a:pt x="87" y="55"/>
                  </a:lnTo>
                  <a:lnTo>
                    <a:pt x="88" y="58"/>
                  </a:lnTo>
                  <a:lnTo>
                    <a:pt x="88" y="61"/>
                  </a:lnTo>
                  <a:lnTo>
                    <a:pt x="88" y="64"/>
                  </a:lnTo>
                  <a:lnTo>
                    <a:pt x="89" y="65"/>
                  </a:lnTo>
                  <a:lnTo>
                    <a:pt x="89" y="66"/>
                  </a:lnTo>
                  <a:lnTo>
                    <a:pt x="89" y="69"/>
                  </a:lnTo>
                  <a:lnTo>
                    <a:pt x="89" y="72"/>
                  </a:lnTo>
                  <a:lnTo>
                    <a:pt x="89" y="75"/>
                  </a:lnTo>
                  <a:lnTo>
                    <a:pt x="89" y="78"/>
                  </a:lnTo>
                  <a:lnTo>
                    <a:pt x="89" y="79"/>
                  </a:lnTo>
                  <a:lnTo>
                    <a:pt x="88" y="81"/>
                  </a:lnTo>
                  <a:lnTo>
                    <a:pt x="88" y="83"/>
                  </a:lnTo>
                  <a:lnTo>
                    <a:pt x="88" y="86"/>
                  </a:lnTo>
                  <a:lnTo>
                    <a:pt x="87" y="89"/>
                  </a:lnTo>
                  <a:lnTo>
                    <a:pt x="87" y="92"/>
                  </a:lnTo>
                  <a:lnTo>
                    <a:pt x="86" y="94"/>
                  </a:lnTo>
                  <a:lnTo>
                    <a:pt x="85" y="97"/>
                  </a:lnTo>
                  <a:lnTo>
                    <a:pt x="85" y="99"/>
                  </a:lnTo>
                  <a:lnTo>
                    <a:pt x="84" y="102"/>
                  </a:lnTo>
                  <a:lnTo>
                    <a:pt x="83" y="105"/>
                  </a:lnTo>
                  <a:lnTo>
                    <a:pt x="82" y="105"/>
                  </a:lnTo>
                  <a:lnTo>
                    <a:pt x="82" y="107"/>
                  </a:lnTo>
                  <a:lnTo>
                    <a:pt x="81" y="109"/>
                  </a:lnTo>
                  <a:lnTo>
                    <a:pt x="80" y="112"/>
                  </a:lnTo>
                  <a:lnTo>
                    <a:pt x="78" y="114"/>
                  </a:lnTo>
                  <a:lnTo>
                    <a:pt x="77" y="116"/>
                  </a:lnTo>
                  <a:lnTo>
                    <a:pt x="76" y="118"/>
                  </a:lnTo>
                  <a:lnTo>
                    <a:pt x="76" y="119"/>
                  </a:lnTo>
                  <a:lnTo>
                    <a:pt x="74" y="121"/>
                  </a:lnTo>
                  <a:lnTo>
                    <a:pt x="73" y="123"/>
                  </a:lnTo>
                  <a:lnTo>
                    <a:pt x="72" y="124"/>
                  </a:lnTo>
                  <a:lnTo>
                    <a:pt x="72" y="125"/>
                  </a:lnTo>
                  <a:lnTo>
                    <a:pt x="70" y="127"/>
                  </a:lnTo>
                  <a:lnTo>
                    <a:pt x="69" y="128"/>
                  </a:lnTo>
                  <a:lnTo>
                    <a:pt x="68" y="129"/>
                  </a:lnTo>
                  <a:lnTo>
                    <a:pt x="67" y="130"/>
                  </a:lnTo>
                  <a:lnTo>
                    <a:pt x="66" y="132"/>
                  </a:lnTo>
                  <a:lnTo>
                    <a:pt x="64" y="133"/>
                  </a:lnTo>
                  <a:lnTo>
                    <a:pt x="63" y="135"/>
                  </a:lnTo>
                  <a:lnTo>
                    <a:pt x="62" y="136"/>
                  </a:lnTo>
                  <a:lnTo>
                    <a:pt x="60" y="137"/>
                  </a:lnTo>
                  <a:lnTo>
                    <a:pt x="59" y="138"/>
                  </a:lnTo>
                  <a:lnTo>
                    <a:pt x="58" y="139"/>
                  </a:lnTo>
                  <a:lnTo>
                    <a:pt x="58" y="140"/>
                  </a:lnTo>
                  <a:lnTo>
                    <a:pt x="57" y="140"/>
                  </a:lnTo>
                  <a:lnTo>
                    <a:pt x="56" y="141"/>
                  </a:lnTo>
                  <a:lnTo>
                    <a:pt x="55" y="142"/>
                  </a:lnTo>
                  <a:lnTo>
                    <a:pt x="54" y="142"/>
                  </a:lnTo>
                  <a:lnTo>
                    <a:pt x="54" y="143"/>
                  </a:lnTo>
                  <a:lnTo>
                    <a:pt x="53" y="143"/>
                  </a:lnTo>
                  <a:lnTo>
                    <a:pt x="53" y="1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3" name="未知"/>
            <p:cNvSpPr>
              <a:spLocks/>
            </p:cNvSpPr>
            <p:nvPr/>
          </p:nvSpPr>
          <p:spPr bwMode="auto">
            <a:xfrm>
              <a:off x="1684" y="269"/>
              <a:ext cx="41" cy="7"/>
            </a:xfrm>
            <a:custGeom>
              <a:avLst/>
              <a:gdLst>
                <a:gd name="T0" fmla="*/ 0 w 104"/>
                <a:gd name="T1" fmla="*/ 0 h 17"/>
                <a:gd name="T2" fmla="*/ 0 w 104"/>
                <a:gd name="T3" fmla="*/ 0 h 17"/>
                <a:gd name="T4" fmla="*/ 0 w 104"/>
                <a:gd name="T5" fmla="*/ 0 h 17"/>
                <a:gd name="T6" fmla="*/ 0 w 104"/>
                <a:gd name="T7" fmla="*/ 0 h 17"/>
                <a:gd name="T8" fmla="*/ 0 w 104"/>
                <a:gd name="T9" fmla="*/ 0 h 17"/>
                <a:gd name="T10" fmla="*/ 0 w 104"/>
                <a:gd name="T11" fmla="*/ 0 h 17"/>
                <a:gd name="T12" fmla="*/ 0 w 104"/>
                <a:gd name="T13" fmla="*/ 0 h 17"/>
                <a:gd name="T14" fmla="*/ 0 w 104"/>
                <a:gd name="T15" fmla="*/ 0 h 17"/>
                <a:gd name="T16" fmla="*/ 0 w 104"/>
                <a:gd name="T17" fmla="*/ 0 h 17"/>
                <a:gd name="T18" fmla="*/ 0 w 104"/>
                <a:gd name="T19" fmla="*/ 0 h 17"/>
                <a:gd name="T20" fmla="*/ 0 w 104"/>
                <a:gd name="T21" fmla="*/ 0 h 17"/>
                <a:gd name="T22" fmla="*/ 0 w 104"/>
                <a:gd name="T23" fmla="*/ 0 h 17"/>
                <a:gd name="T24" fmla="*/ 0 w 104"/>
                <a:gd name="T25" fmla="*/ 0 h 17"/>
                <a:gd name="T26" fmla="*/ 0 w 104"/>
                <a:gd name="T27" fmla="*/ 0 h 17"/>
                <a:gd name="T28" fmla="*/ 0 w 104"/>
                <a:gd name="T29" fmla="*/ 0 h 17"/>
                <a:gd name="T30" fmla="*/ 0 w 104"/>
                <a:gd name="T31" fmla="*/ 0 h 17"/>
                <a:gd name="T32" fmla="*/ 0 w 104"/>
                <a:gd name="T33" fmla="*/ 0 h 17"/>
                <a:gd name="T34" fmla="*/ 0 w 104"/>
                <a:gd name="T35" fmla="*/ 0 h 17"/>
                <a:gd name="T36" fmla="*/ 0 w 104"/>
                <a:gd name="T37" fmla="*/ 0 h 17"/>
                <a:gd name="T38" fmla="*/ 0 w 104"/>
                <a:gd name="T39" fmla="*/ 0 h 17"/>
                <a:gd name="T40" fmla="*/ 0 w 104"/>
                <a:gd name="T41" fmla="*/ 0 h 17"/>
                <a:gd name="T42" fmla="*/ 0 w 104"/>
                <a:gd name="T43" fmla="*/ 0 h 17"/>
                <a:gd name="T44" fmla="*/ 0 w 104"/>
                <a:gd name="T45" fmla="*/ 0 h 17"/>
                <a:gd name="T46" fmla="*/ 0 w 104"/>
                <a:gd name="T47" fmla="*/ 0 h 17"/>
                <a:gd name="T48" fmla="*/ 0 w 104"/>
                <a:gd name="T49" fmla="*/ 0 h 17"/>
                <a:gd name="T50" fmla="*/ 0 w 104"/>
                <a:gd name="T51" fmla="*/ 0 h 17"/>
                <a:gd name="T52" fmla="*/ 0 w 104"/>
                <a:gd name="T53" fmla="*/ 0 h 17"/>
                <a:gd name="T54" fmla="*/ 0 w 104"/>
                <a:gd name="T55" fmla="*/ 0 h 17"/>
                <a:gd name="T56" fmla="*/ 0 w 104"/>
                <a:gd name="T57" fmla="*/ 0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4" h="17">
                  <a:moveTo>
                    <a:pt x="0" y="17"/>
                  </a:moveTo>
                  <a:lnTo>
                    <a:pt x="0" y="17"/>
                  </a:lnTo>
                  <a:lnTo>
                    <a:pt x="3" y="15"/>
                  </a:lnTo>
                  <a:lnTo>
                    <a:pt x="6" y="13"/>
                  </a:lnTo>
                  <a:lnTo>
                    <a:pt x="9" y="12"/>
                  </a:lnTo>
                  <a:lnTo>
                    <a:pt x="12" y="10"/>
                  </a:lnTo>
                  <a:lnTo>
                    <a:pt x="15" y="8"/>
                  </a:lnTo>
                  <a:lnTo>
                    <a:pt x="18" y="7"/>
                  </a:lnTo>
                  <a:lnTo>
                    <a:pt x="21" y="6"/>
                  </a:lnTo>
                  <a:lnTo>
                    <a:pt x="25" y="5"/>
                  </a:lnTo>
                  <a:lnTo>
                    <a:pt x="38" y="1"/>
                  </a:lnTo>
                  <a:lnTo>
                    <a:pt x="52" y="0"/>
                  </a:lnTo>
                  <a:lnTo>
                    <a:pt x="56" y="0"/>
                  </a:lnTo>
                  <a:lnTo>
                    <a:pt x="59" y="1"/>
                  </a:lnTo>
                  <a:lnTo>
                    <a:pt x="63" y="1"/>
                  </a:lnTo>
                  <a:lnTo>
                    <a:pt x="66" y="1"/>
                  </a:lnTo>
                  <a:lnTo>
                    <a:pt x="70" y="2"/>
                  </a:lnTo>
                  <a:lnTo>
                    <a:pt x="73" y="3"/>
                  </a:lnTo>
                  <a:lnTo>
                    <a:pt x="76" y="4"/>
                  </a:lnTo>
                  <a:lnTo>
                    <a:pt x="80" y="5"/>
                  </a:lnTo>
                  <a:lnTo>
                    <a:pt x="83" y="6"/>
                  </a:lnTo>
                  <a:lnTo>
                    <a:pt x="86" y="7"/>
                  </a:lnTo>
                  <a:lnTo>
                    <a:pt x="89" y="8"/>
                  </a:lnTo>
                  <a:lnTo>
                    <a:pt x="92" y="10"/>
                  </a:lnTo>
                  <a:lnTo>
                    <a:pt x="95" y="12"/>
                  </a:lnTo>
                  <a:lnTo>
                    <a:pt x="98" y="13"/>
                  </a:lnTo>
                  <a:lnTo>
                    <a:pt x="101" y="15"/>
                  </a:lnTo>
                  <a:lnTo>
                    <a:pt x="104" y="17"/>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4" name="未知"/>
            <p:cNvSpPr>
              <a:spLocks/>
            </p:cNvSpPr>
            <p:nvPr/>
          </p:nvSpPr>
          <p:spPr bwMode="auto">
            <a:xfrm>
              <a:off x="1676" y="276"/>
              <a:ext cx="57" cy="58"/>
            </a:xfrm>
            <a:custGeom>
              <a:avLst/>
              <a:gdLst>
                <a:gd name="T0" fmla="*/ 0 w 143"/>
                <a:gd name="T1" fmla="*/ 0 h 144"/>
                <a:gd name="T2" fmla="*/ 0 w 143"/>
                <a:gd name="T3" fmla="*/ 0 h 144"/>
                <a:gd name="T4" fmla="*/ 0 w 143"/>
                <a:gd name="T5" fmla="*/ 0 h 144"/>
                <a:gd name="T6" fmla="*/ 0 w 143"/>
                <a:gd name="T7" fmla="*/ 0 h 144"/>
                <a:gd name="T8" fmla="*/ 0 w 143"/>
                <a:gd name="T9" fmla="*/ 0 h 144"/>
                <a:gd name="T10" fmla="*/ 0 w 143"/>
                <a:gd name="T11" fmla="*/ 0 h 144"/>
                <a:gd name="T12" fmla="*/ 0 w 143"/>
                <a:gd name="T13" fmla="*/ 0 h 144"/>
                <a:gd name="T14" fmla="*/ 0 w 143"/>
                <a:gd name="T15" fmla="*/ 0 h 144"/>
                <a:gd name="T16" fmla="*/ 0 w 143"/>
                <a:gd name="T17" fmla="*/ 0 h 144"/>
                <a:gd name="T18" fmla="*/ 0 w 143"/>
                <a:gd name="T19" fmla="*/ 0 h 144"/>
                <a:gd name="T20" fmla="*/ 0 w 143"/>
                <a:gd name="T21" fmla="*/ 0 h 144"/>
                <a:gd name="T22" fmla="*/ 0 w 143"/>
                <a:gd name="T23" fmla="*/ 0 h 144"/>
                <a:gd name="T24" fmla="*/ 0 w 143"/>
                <a:gd name="T25" fmla="*/ 0 h 1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144">
                  <a:moveTo>
                    <a:pt x="21" y="21"/>
                  </a:moveTo>
                  <a:lnTo>
                    <a:pt x="71" y="0"/>
                  </a:lnTo>
                  <a:lnTo>
                    <a:pt x="74" y="0"/>
                  </a:lnTo>
                  <a:lnTo>
                    <a:pt x="128" y="28"/>
                  </a:lnTo>
                  <a:lnTo>
                    <a:pt x="143" y="72"/>
                  </a:lnTo>
                  <a:lnTo>
                    <a:pt x="143" y="75"/>
                  </a:lnTo>
                  <a:lnTo>
                    <a:pt x="116" y="128"/>
                  </a:lnTo>
                  <a:lnTo>
                    <a:pt x="71" y="144"/>
                  </a:lnTo>
                  <a:lnTo>
                    <a:pt x="68" y="144"/>
                  </a:lnTo>
                  <a:lnTo>
                    <a:pt x="13" y="114"/>
                  </a:lnTo>
                  <a:lnTo>
                    <a:pt x="0" y="72"/>
                  </a:lnTo>
                  <a:lnTo>
                    <a:pt x="0" y="67"/>
                  </a:lnTo>
                  <a:lnTo>
                    <a:pt x="21" y="21"/>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5" name="未知"/>
            <p:cNvSpPr>
              <a:spLocks/>
            </p:cNvSpPr>
            <p:nvPr/>
          </p:nvSpPr>
          <p:spPr bwMode="auto">
            <a:xfrm>
              <a:off x="1669" y="269"/>
              <a:ext cx="71" cy="72"/>
            </a:xfrm>
            <a:custGeom>
              <a:avLst/>
              <a:gdLst>
                <a:gd name="T0" fmla="*/ 0 w 177"/>
                <a:gd name="T1" fmla="*/ 0 h 178"/>
                <a:gd name="T2" fmla="*/ 0 w 177"/>
                <a:gd name="T3" fmla="*/ 0 h 178"/>
                <a:gd name="T4" fmla="*/ 0 w 177"/>
                <a:gd name="T5" fmla="*/ 0 h 178"/>
                <a:gd name="T6" fmla="*/ 0 w 177"/>
                <a:gd name="T7" fmla="*/ 0 h 178"/>
                <a:gd name="T8" fmla="*/ 0 w 177"/>
                <a:gd name="T9" fmla="*/ 0 h 178"/>
                <a:gd name="T10" fmla="*/ 0 w 177"/>
                <a:gd name="T11" fmla="*/ 0 h 178"/>
                <a:gd name="T12" fmla="*/ 0 w 177"/>
                <a:gd name="T13" fmla="*/ 0 h 178"/>
                <a:gd name="T14" fmla="*/ 0 w 177"/>
                <a:gd name="T15" fmla="*/ 0 h 178"/>
                <a:gd name="T16" fmla="*/ 0 w 177"/>
                <a:gd name="T17" fmla="*/ 0 h 178"/>
                <a:gd name="T18" fmla="*/ 0 w 177"/>
                <a:gd name="T19" fmla="*/ 0 h 178"/>
                <a:gd name="T20" fmla="*/ 0 w 177"/>
                <a:gd name="T21" fmla="*/ 0 h 178"/>
                <a:gd name="T22" fmla="*/ 0 w 177"/>
                <a:gd name="T23" fmla="*/ 0 h 178"/>
                <a:gd name="T24" fmla="*/ 0 w 177"/>
                <a:gd name="T25" fmla="*/ 0 h 178"/>
                <a:gd name="T26" fmla="*/ 0 w 177"/>
                <a:gd name="T27" fmla="*/ 0 h 178"/>
                <a:gd name="T28" fmla="*/ 0 w 177"/>
                <a:gd name="T29" fmla="*/ 0 h 178"/>
                <a:gd name="T30" fmla="*/ 0 w 177"/>
                <a:gd name="T31" fmla="*/ 0 h 1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7" h="178">
                  <a:moveTo>
                    <a:pt x="0" y="89"/>
                  </a:moveTo>
                  <a:lnTo>
                    <a:pt x="21" y="147"/>
                  </a:lnTo>
                  <a:lnTo>
                    <a:pt x="74" y="177"/>
                  </a:lnTo>
                  <a:lnTo>
                    <a:pt x="88" y="178"/>
                  </a:lnTo>
                  <a:lnTo>
                    <a:pt x="92" y="178"/>
                  </a:lnTo>
                  <a:lnTo>
                    <a:pt x="148" y="154"/>
                  </a:lnTo>
                  <a:lnTo>
                    <a:pt x="177" y="96"/>
                  </a:lnTo>
                  <a:lnTo>
                    <a:pt x="177" y="89"/>
                  </a:lnTo>
                  <a:lnTo>
                    <a:pt x="177" y="82"/>
                  </a:lnTo>
                  <a:lnTo>
                    <a:pt x="151" y="26"/>
                  </a:lnTo>
                  <a:lnTo>
                    <a:pt x="95" y="1"/>
                  </a:lnTo>
                  <a:lnTo>
                    <a:pt x="88" y="0"/>
                  </a:lnTo>
                  <a:lnTo>
                    <a:pt x="85" y="0"/>
                  </a:lnTo>
                  <a:lnTo>
                    <a:pt x="28" y="24"/>
                  </a:lnTo>
                  <a:lnTo>
                    <a:pt x="0" y="78"/>
                  </a:lnTo>
                  <a:lnTo>
                    <a:pt x="0" y="8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66" name="未知"/>
            <p:cNvSpPr>
              <a:spLocks/>
            </p:cNvSpPr>
            <p:nvPr/>
          </p:nvSpPr>
          <p:spPr bwMode="auto">
            <a:xfrm>
              <a:off x="1695" y="314"/>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0" h="11">
                  <a:moveTo>
                    <a:pt x="25" y="11"/>
                  </a:moveTo>
                  <a:lnTo>
                    <a:pt x="24" y="11"/>
                  </a:lnTo>
                  <a:lnTo>
                    <a:pt x="23" y="11"/>
                  </a:lnTo>
                  <a:lnTo>
                    <a:pt x="20" y="11"/>
                  </a:lnTo>
                  <a:lnTo>
                    <a:pt x="19" y="10"/>
                  </a:lnTo>
                  <a:lnTo>
                    <a:pt x="17" y="10"/>
                  </a:lnTo>
                  <a:lnTo>
                    <a:pt x="16" y="10"/>
                  </a:lnTo>
                  <a:lnTo>
                    <a:pt x="15" y="10"/>
                  </a:lnTo>
                  <a:lnTo>
                    <a:pt x="14" y="9"/>
                  </a:lnTo>
                  <a:lnTo>
                    <a:pt x="13" y="9"/>
                  </a:lnTo>
                  <a:lnTo>
                    <a:pt x="11" y="8"/>
                  </a:lnTo>
                  <a:lnTo>
                    <a:pt x="10" y="8"/>
                  </a:lnTo>
                  <a:lnTo>
                    <a:pt x="9" y="7"/>
                  </a:lnTo>
                  <a:lnTo>
                    <a:pt x="8" y="6"/>
                  </a:lnTo>
                  <a:lnTo>
                    <a:pt x="7" y="6"/>
                  </a:lnTo>
                  <a:lnTo>
                    <a:pt x="5" y="4"/>
                  </a:lnTo>
                  <a:lnTo>
                    <a:pt x="4" y="3"/>
                  </a:lnTo>
                  <a:lnTo>
                    <a:pt x="3" y="2"/>
                  </a:lnTo>
                  <a:lnTo>
                    <a:pt x="2" y="1"/>
                  </a:lnTo>
                  <a:lnTo>
                    <a:pt x="1" y="0"/>
                  </a:lnTo>
                  <a:lnTo>
                    <a:pt x="0" y="0"/>
                  </a:lnTo>
                  <a:lnTo>
                    <a:pt x="50" y="0"/>
                  </a:lnTo>
                  <a:lnTo>
                    <a:pt x="49" y="0"/>
                  </a:lnTo>
                  <a:lnTo>
                    <a:pt x="49" y="1"/>
                  </a:lnTo>
                  <a:lnTo>
                    <a:pt x="48" y="2"/>
                  </a:lnTo>
                  <a:lnTo>
                    <a:pt x="47" y="3"/>
                  </a:lnTo>
                  <a:lnTo>
                    <a:pt x="46" y="4"/>
                  </a:lnTo>
                  <a:lnTo>
                    <a:pt x="45" y="5"/>
                  </a:lnTo>
                  <a:lnTo>
                    <a:pt x="42" y="6"/>
                  </a:lnTo>
                  <a:lnTo>
                    <a:pt x="41" y="7"/>
                  </a:lnTo>
                  <a:lnTo>
                    <a:pt x="40" y="8"/>
                  </a:lnTo>
                  <a:lnTo>
                    <a:pt x="39" y="8"/>
                  </a:lnTo>
                  <a:lnTo>
                    <a:pt x="38" y="9"/>
                  </a:lnTo>
                  <a:lnTo>
                    <a:pt x="37" y="9"/>
                  </a:lnTo>
                  <a:lnTo>
                    <a:pt x="35" y="10"/>
                  </a:lnTo>
                  <a:lnTo>
                    <a:pt x="34" y="10"/>
                  </a:lnTo>
                  <a:lnTo>
                    <a:pt x="33" y="10"/>
                  </a:lnTo>
                  <a:lnTo>
                    <a:pt x="27" y="11"/>
                  </a:lnTo>
                  <a:lnTo>
                    <a:pt x="25" y="1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7" name="未知"/>
            <p:cNvSpPr>
              <a:spLocks/>
            </p:cNvSpPr>
            <p:nvPr/>
          </p:nvSpPr>
          <p:spPr bwMode="auto">
            <a:xfrm>
              <a:off x="1691" y="296"/>
              <a:ext cx="14"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w 33"/>
                <a:gd name="T95" fmla="*/ 0 h 44"/>
                <a:gd name="T96" fmla="*/ 0 w 33"/>
                <a:gd name="T97" fmla="*/ 0 h 44"/>
                <a:gd name="T98" fmla="*/ 0 w 33"/>
                <a:gd name="T99" fmla="*/ 0 h 44"/>
                <a:gd name="T100" fmla="*/ 0 w 33"/>
                <a:gd name="T101" fmla="*/ 0 h 44"/>
                <a:gd name="T102" fmla="*/ 0 w 33"/>
                <a:gd name="T103" fmla="*/ 0 h 44"/>
                <a:gd name="T104" fmla="*/ 0 w 33"/>
                <a:gd name="T105" fmla="*/ 0 h 44"/>
                <a:gd name="T106" fmla="*/ 0 w 33"/>
                <a:gd name="T107" fmla="*/ 0 h 44"/>
                <a:gd name="T108" fmla="*/ 0 w 33"/>
                <a:gd name="T109" fmla="*/ 0 h 44"/>
                <a:gd name="T110" fmla="*/ 0 w 33"/>
                <a:gd name="T111" fmla="*/ 0 h 44"/>
                <a:gd name="T112" fmla="*/ 0 w 33"/>
                <a:gd name="T113" fmla="*/ 0 h 44"/>
                <a:gd name="T114" fmla="*/ 0 w 33"/>
                <a:gd name="T115" fmla="*/ 0 h 44"/>
                <a:gd name="T116" fmla="*/ 0 w 33"/>
                <a:gd name="T117" fmla="*/ 0 h 4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3" h="44">
                  <a:moveTo>
                    <a:pt x="8" y="44"/>
                  </a:moveTo>
                  <a:lnTo>
                    <a:pt x="8" y="44"/>
                  </a:lnTo>
                  <a:lnTo>
                    <a:pt x="8" y="43"/>
                  </a:lnTo>
                  <a:lnTo>
                    <a:pt x="7" y="43"/>
                  </a:lnTo>
                  <a:lnTo>
                    <a:pt x="7" y="42"/>
                  </a:lnTo>
                  <a:lnTo>
                    <a:pt x="6" y="41"/>
                  </a:lnTo>
                  <a:lnTo>
                    <a:pt x="6" y="40"/>
                  </a:lnTo>
                  <a:lnTo>
                    <a:pt x="5" y="40"/>
                  </a:lnTo>
                  <a:lnTo>
                    <a:pt x="5" y="39"/>
                  </a:lnTo>
                  <a:lnTo>
                    <a:pt x="4" y="38"/>
                  </a:lnTo>
                  <a:lnTo>
                    <a:pt x="4" y="37"/>
                  </a:lnTo>
                  <a:lnTo>
                    <a:pt x="3" y="36"/>
                  </a:lnTo>
                  <a:lnTo>
                    <a:pt x="3" y="35"/>
                  </a:lnTo>
                  <a:lnTo>
                    <a:pt x="2" y="34"/>
                  </a:lnTo>
                  <a:lnTo>
                    <a:pt x="2" y="33"/>
                  </a:lnTo>
                  <a:lnTo>
                    <a:pt x="2" y="32"/>
                  </a:lnTo>
                  <a:lnTo>
                    <a:pt x="1" y="31"/>
                  </a:lnTo>
                  <a:lnTo>
                    <a:pt x="1" y="30"/>
                  </a:lnTo>
                  <a:lnTo>
                    <a:pt x="1" y="29"/>
                  </a:lnTo>
                  <a:lnTo>
                    <a:pt x="1" y="27"/>
                  </a:lnTo>
                  <a:lnTo>
                    <a:pt x="0" y="26"/>
                  </a:lnTo>
                  <a:lnTo>
                    <a:pt x="0" y="22"/>
                  </a:lnTo>
                  <a:lnTo>
                    <a:pt x="0" y="21"/>
                  </a:lnTo>
                  <a:lnTo>
                    <a:pt x="0" y="20"/>
                  </a:lnTo>
                  <a:lnTo>
                    <a:pt x="0" y="19"/>
                  </a:lnTo>
                  <a:lnTo>
                    <a:pt x="0" y="18"/>
                  </a:lnTo>
                  <a:lnTo>
                    <a:pt x="1" y="17"/>
                  </a:lnTo>
                  <a:lnTo>
                    <a:pt x="1" y="16"/>
                  </a:lnTo>
                  <a:lnTo>
                    <a:pt x="1" y="14"/>
                  </a:lnTo>
                  <a:lnTo>
                    <a:pt x="1" y="13"/>
                  </a:lnTo>
                  <a:lnTo>
                    <a:pt x="2" y="12"/>
                  </a:lnTo>
                  <a:lnTo>
                    <a:pt x="2" y="11"/>
                  </a:lnTo>
                  <a:lnTo>
                    <a:pt x="3" y="9"/>
                  </a:lnTo>
                  <a:lnTo>
                    <a:pt x="3" y="8"/>
                  </a:lnTo>
                  <a:lnTo>
                    <a:pt x="4" y="7"/>
                  </a:lnTo>
                  <a:lnTo>
                    <a:pt x="4" y="6"/>
                  </a:lnTo>
                  <a:lnTo>
                    <a:pt x="5" y="6"/>
                  </a:lnTo>
                  <a:lnTo>
                    <a:pt x="5" y="5"/>
                  </a:lnTo>
                  <a:lnTo>
                    <a:pt x="5" y="4"/>
                  </a:lnTo>
                  <a:lnTo>
                    <a:pt x="6" y="4"/>
                  </a:lnTo>
                  <a:lnTo>
                    <a:pt x="6" y="3"/>
                  </a:lnTo>
                  <a:lnTo>
                    <a:pt x="7" y="2"/>
                  </a:lnTo>
                  <a:lnTo>
                    <a:pt x="8" y="1"/>
                  </a:lnTo>
                  <a:lnTo>
                    <a:pt x="8" y="0"/>
                  </a:lnTo>
                  <a:lnTo>
                    <a:pt x="33" y="0"/>
                  </a:lnTo>
                  <a:lnTo>
                    <a:pt x="30" y="1"/>
                  </a:lnTo>
                  <a:lnTo>
                    <a:pt x="29" y="1"/>
                  </a:lnTo>
                  <a:lnTo>
                    <a:pt x="28" y="1"/>
                  </a:lnTo>
                  <a:lnTo>
                    <a:pt x="27" y="1"/>
                  </a:lnTo>
                  <a:lnTo>
                    <a:pt x="26" y="1"/>
                  </a:lnTo>
                  <a:lnTo>
                    <a:pt x="26" y="2"/>
                  </a:lnTo>
                  <a:lnTo>
                    <a:pt x="25" y="2"/>
                  </a:lnTo>
                  <a:lnTo>
                    <a:pt x="24" y="2"/>
                  </a:lnTo>
                  <a:lnTo>
                    <a:pt x="23" y="3"/>
                  </a:lnTo>
                  <a:lnTo>
                    <a:pt x="18" y="7"/>
                  </a:lnTo>
                  <a:lnTo>
                    <a:pt x="17" y="8"/>
                  </a:lnTo>
                  <a:lnTo>
                    <a:pt x="16" y="8"/>
                  </a:lnTo>
                  <a:lnTo>
                    <a:pt x="16" y="9"/>
                  </a:lnTo>
                  <a:lnTo>
                    <a:pt x="15" y="11"/>
                  </a:lnTo>
                  <a:lnTo>
                    <a:pt x="14" y="12"/>
                  </a:lnTo>
                  <a:lnTo>
                    <a:pt x="13" y="13"/>
                  </a:lnTo>
                  <a:lnTo>
                    <a:pt x="13" y="14"/>
                  </a:lnTo>
                  <a:lnTo>
                    <a:pt x="13" y="15"/>
                  </a:lnTo>
                  <a:lnTo>
                    <a:pt x="12" y="17"/>
                  </a:lnTo>
                  <a:lnTo>
                    <a:pt x="12" y="18"/>
                  </a:lnTo>
                  <a:lnTo>
                    <a:pt x="12" y="19"/>
                  </a:lnTo>
                  <a:lnTo>
                    <a:pt x="12" y="20"/>
                  </a:lnTo>
                  <a:lnTo>
                    <a:pt x="12" y="21"/>
                  </a:lnTo>
                  <a:lnTo>
                    <a:pt x="12" y="22"/>
                  </a:lnTo>
                  <a:lnTo>
                    <a:pt x="12" y="23"/>
                  </a:lnTo>
                  <a:lnTo>
                    <a:pt x="12" y="24"/>
                  </a:lnTo>
                  <a:lnTo>
                    <a:pt x="12" y="25"/>
                  </a:lnTo>
                  <a:lnTo>
                    <a:pt x="13" y="30"/>
                  </a:lnTo>
                  <a:lnTo>
                    <a:pt x="13" y="31"/>
                  </a:lnTo>
                  <a:lnTo>
                    <a:pt x="14" y="32"/>
                  </a:lnTo>
                  <a:lnTo>
                    <a:pt x="15" y="33"/>
                  </a:lnTo>
                  <a:lnTo>
                    <a:pt x="15" y="34"/>
                  </a:lnTo>
                  <a:lnTo>
                    <a:pt x="16" y="35"/>
                  </a:lnTo>
                  <a:lnTo>
                    <a:pt x="16" y="36"/>
                  </a:lnTo>
                  <a:lnTo>
                    <a:pt x="17" y="36"/>
                  </a:lnTo>
                  <a:lnTo>
                    <a:pt x="18" y="37"/>
                  </a:lnTo>
                  <a:lnTo>
                    <a:pt x="22" y="40"/>
                  </a:lnTo>
                  <a:lnTo>
                    <a:pt x="22" y="41"/>
                  </a:lnTo>
                  <a:lnTo>
                    <a:pt x="23" y="41"/>
                  </a:lnTo>
                  <a:lnTo>
                    <a:pt x="24" y="42"/>
                  </a:lnTo>
                  <a:lnTo>
                    <a:pt x="32" y="44"/>
                  </a:lnTo>
                  <a:lnTo>
                    <a:pt x="33"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8" name="未知"/>
            <p:cNvSpPr>
              <a:spLocks/>
            </p:cNvSpPr>
            <p:nvPr/>
          </p:nvSpPr>
          <p:spPr bwMode="auto">
            <a:xfrm>
              <a:off x="1705" y="296"/>
              <a:ext cx="13" cy="18"/>
            </a:xfrm>
            <a:custGeom>
              <a:avLst/>
              <a:gdLst>
                <a:gd name="T0" fmla="*/ 0 w 33"/>
                <a:gd name="T1" fmla="*/ 0 h 44"/>
                <a:gd name="T2" fmla="*/ 0 w 33"/>
                <a:gd name="T3" fmla="*/ 0 h 44"/>
                <a:gd name="T4" fmla="*/ 0 w 33"/>
                <a:gd name="T5" fmla="*/ 0 h 44"/>
                <a:gd name="T6" fmla="*/ 0 w 33"/>
                <a:gd name="T7" fmla="*/ 0 h 44"/>
                <a:gd name="T8" fmla="*/ 0 w 33"/>
                <a:gd name="T9" fmla="*/ 0 h 44"/>
                <a:gd name="T10" fmla="*/ 0 w 33"/>
                <a:gd name="T11" fmla="*/ 0 h 44"/>
                <a:gd name="T12" fmla="*/ 0 w 33"/>
                <a:gd name="T13" fmla="*/ 0 h 44"/>
                <a:gd name="T14" fmla="*/ 0 w 33"/>
                <a:gd name="T15" fmla="*/ 0 h 44"/>
                <a:gd name="T16" fmla="*/ 0 w 33"/>
                <a:gd name="T17" fmla="*/ 0 h 44"/>
                <a:gd name="T18" fmla="*/ 0 w 33"/>
                <a:gd name="T19" fmla="*/ 0 h 44"/>
                <a:gd name="T20" fmla="*/ 0 w 33"/>
                <a:gd name="T21" fmla="*/ 0 h 44"/>
                <a:gd name="T22" fmla="*/ 0 w 33"/>
                <a:gd name="T23" fmla="*/ 0 h 44"/>
                <a:gd name="T24" fmla="*/ 0 w 33"/>
                <a:gd name="T25" fmla="*/ 0 h 44"/>
                <a:gd name="T26" fmla="*/ 0 w 33"/>
                <a:gd name="T27" fmla="*/ 0 h 44"/>
                <a:gd name="T28" fmla="*/ 0 w 33"/>
                <a:gd name="T29" fmla="*/ 0 h 44"/>
                <a:gd name="T30" fmla="*/ 0 w 33"/>
                <a:gd name="T31" fmla="*/ 0 h 44"/>
                <a:gd name="T32" fmla="*/ 0 w 33"/>
                <a:gd name="T33" fmla="*/ 0 h 44"/>
                <a:gd name="T34" fmla="*/ 0 w 33"/>
                <a:gd name="T35" fmla="*/ 0 h 44"/>
                <a:gd name="T36" fmla="*/ 0 w 33"/>
                <a:gd name="T37" fmla="*/ 0 h 44"/>
                <a:gd name="T38" fmla="*/ 0 w 33"/>
                <a:gd name="T39" fmla="*/ 0 h 44"/>
                <a:gd name="T40" fmla="*/ 0 w 33"/>
                <a:gd name="T41" fmla="*/ 0 h 44"/>
                <a:gd name="T42" fmla="*/ 0 w 33"/>
                <a:gd name="T43" fmla="*/ 0 h 44"/>
                <a:gd name="T44" fmla="*/ 0 w 33"/>
                <a:gd name="T45" fmla="*/ 0 h 44"/>
                <a:gd name="T46" fmla="*/ 0 w 33"/>
                <a:gd name="T47" fmla="*/ 0 h 44"/>
                <a:gd name="T48" fmla="*/ 0 w 33"/>
                <a:gd name="T49" fmla="*/ 0 h 44"/>
                <a:gd name="T50" fmla="*/ 0 w 33"/>
                <a:gd name="T51" fmla="*/ 0 h 44"/>
                <a:gd name="T52" fmla="*/ 0 w 33"/>
                <a:gd name="T53" fmla="*/ 0 h 44"/>
                <a:gd name="T54" fmla="*/ 0 w 33"/>
                <a:gd name="T55" fmla="*/ 0 h 44"/>
                <a:gd name="T56" fmla="*/ 0 w 33"/>
                <a:gd name="T57" fmla="*/ 0 h 44"/>
                <a:gd name="T58" fmla="*/ 0 w 33"/>
                <a:gd name="T59" fmla="*/ 0 h 44"/>
                <a:gd name="T60" fmla="*/ 0 w 33"/>
                <a:gd name="T61" fmla="*/ 0 h 44"/>
                <a:gd name="T62" fmla="*/ 0 w 33"/>
                <a:gd name="T63" fmla="*/ 0 h 44"/>
                <a:gd name="T64" fmla="*/ 0 w 33"/>
                <a:gd name="T65" fmla="*/ 0 h 44"/>
                <a:gd name="T66" fmla="*/ 0 w 33"/>
                <a:gd name="T67" fmla="*/ 0 h 44"/>
                <a:gd name="T68" fmla="*/ 0 w 33"/>
                <a:gd name="T69" fmla="*/ 0 h 44"/>
                <a:gd name="T70" fmla="*/ 0 w 33"/>
                <a:gd name="T71" fmla="*/ 0 h 44"/>
                <a:gd name="T72" fmla="*/ 0 w 33"/>
                <a:gd name="T73" fmla="*/ 0 h 44"/>
                <a:gd name="T74" fmla="*/ 0 w 33"/>
                <a:gd name="T75" fmla="*/ 0 h 44"/>
                <a:gd name="T76" fmla="*/ 0 w 33"/>
                <a:gd name="T77" fmla="*/ 0 h 44"/>
                <a:gd name="T78" fmla="*/ 0 w 33"/>
                <a:gd name="T79" fmla="*/ 0 h 44"/>
                <a:gd name="T80" fmla="*/ 0 w 33"/>
                <a:gd name="T81" fmla="*/ 0 h 44"/>
                <a:gd name="T82" fmla="*/ 0 w 33"/>
                <a:gd name="T83" fmla="*/ 0 h 44"/>
                <a:gd name="T84" fmla="*/ 0 w 33"/>
                <a:gd name="T85" fmla="*/ 0 h 44"/>
                <a:gd name="T86" fmla="*/ 0 w 33"/>
                <a:gd name="T87" fmla="*/ 0 h 44"/>
                <a:gd name="T88" fmla="*/ 0 w 33"/>
                <a:gd name="T89" fmla="*/ 0 h 44"/>
                <a:gd name="T90" fmla="*/ 0 w 33"/>
                <a:gd name="T91" fmla="*/ 0 h 44"/>
                <a:gd name="T92" fmla="*/ 0 w 33"/>
                <a:gd name="T93" fmla="*/ 0 h 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 h="44">
                  <a:moveTo>
                    <a:pt x="0" y="44"/>
                  </a:moveTo>
                  <a:lnTo>
                    <a:pt x="10" y="41"/>
                  </a:lnTo>
                  <a:lnTo>
                    <a:pt x="11" y="41"/>
                  </a:lnTo>
                  <a:lnTo>
                    <a:pt x="14" y="39"/>
                  </a:lnTo>
                  <a:lnTo>
                    <a:pt x="18" y="34"/>
                  </a:lnTo>
                  <a:lnTo>
                    <a:pt x="19" y="33"/>
                  </a:lnTo>
                  <a:lnTo>
                    <a:pt x="20" y="32"/>
                  </a:lnTo>
                  <a:lnTo>
                    <a:pt x="22" y="25"/>
                  </a:lnTo>
                  <a:lnTo>
                    <a:pt x="22" y="24"/>
                  </a:lnTo>
                  <a:lnTo>
                    <a:pt x="22" y="23"/>
                  </a:lnTo>
                  <a:lnTo>
                    <a:pt x="22" y="22"/>
                  </a:lnTo>
                  <a:lnTo>
                    <a:pt x="21" y="17"/>
                  </a:lnTo>
                  <a:lnTo>
                    <a:pt x="14" y="5"/>
                  </a:lnTo>
                  <a:lnTo>
                    <a:pt x="13" y="4"/>
                  </a:lnTo>
                  <a:lnTo>
                    <a:pt x="12" y="4"/>
                  </a:lnTo>
                  <a:lnTo>
                    <a:pt x="12" y="3"/>
                  </a:lnTo>
                  <a:lnTo>
                    <a:pt x="11" y="3"/>
                  </a:lnTo>
                  <a:lnTo>
                    <a:pt x="10" y="3"/>
                  </a:lnTo>
                  <a:lnTo>
                    <a:pt x="0" y="0"/>
                  </a:lnTo>
                  <a:lnTo>
                    <a:pt x="25" y="0"/>
                  </a:lnTo>
                  <a:lnTo>
                    <a:pt x="25" y="1"/>
                  </a:lnTo>
                  <a:lnTo>
                    <a:pt x="26" y="1"/>
                  </a:lnTo>
                  <a:lnTo>
                    <a:pt x="26" y="2"/>
                  </a:lnTo>
                  <a:lnTo>
                    <a:pt x="27" y="2"/>
                  </a:lnTo>
                  <a:lnTo>
                    <a:pt x="27" y="3"/>
                  </a:lnTo>
                  <a:lnTo>
                    <a:pt x="28" y="3"/>
                  </a:lnTo>
                  <a:lnTo>
                    <a:pt x="28" y="4"/>
                  </a:lnTo>
                  <a:lnTo>
                    <a:pt x="29" y="5"/>
                  </a:lnTo>
                  <a:lnTo>
                    <a:pt x="29" y="6"/>
                  </a:lnTo>
                  <a:lnTo>
                    <a:pt x="29" y="7"/>
                  </a:lnTo>
                  <a:lnTo>
                    <a:pt x="30" y="7"/>
                  </a:lnTo>
                  <a:lnTo>
                    <a:pt x="30" y="8"/>
                  </a:lnTo>
                  <a:lnTo>
                    <a:pt x="30" y="9"/>
                  </a:lnTo>
                  <a:lnTo>
                    <a:pt x="31" y="9"/>
                  </a:lnTo>
                  <a:lnTo>
                    <a:pt x="31" y="10"/>
                  </a:lnTo>
                  <a:lnTo>
                    <a:pt x="31" y="11"/>
                  </a:lnTo>
                  <a:lnTo>
                    <a:pt x="32" y="11"/>
                  </a:lnTo>
                  <a:lnTo>
                    <a:pt x="32" y="12"/>
                  </a:lnTo>
                  <a:lnTo>
                    <a:pt x="32" y="13"/>
                  </a:lnTo>
                  <a:lnTo>
                    <a:pt x="32" y="14"/>
                  </a:lnTo>
                  <a:lnTo>
                    <a:pt x="33" y="15"/>
                  </a:lnTo>
                  <a:lnTo>
                    <a:pt x="33" y="16"/>
                  </a:lnTo>
                  <a:lnTo>
                    <a:pt x="33" y="17"/>
                  </a:lnTo>
                  <a:lnTo>
                    <a:pt x="33" y="18"/>
                  </a:lnTo>
                  <a:lnTo>
                    <a:pt x="33" y="19"/>
                  </a:lnTo>
                  <a:lnTo>
                    <a:pt x="33" y="20"/>
                  </a:lnTo>
                  <a:lnTo>
                    <a:pt x="33" y="21"/>
                  </a:lnTo>
                  <a:lnTo>
                    <a:pt x="33" y="22"/>
                  </a:lnTo>
                  <a:lnTo>
                    <a:pt x="33" y="23"/>
                  </a:lnTo>
                  <a:lnTo>
                    <a:pt x="33" y="24"/>
                  </a:lnTo>
                  <a:lnTo>
                    <a:pt x="33" y="25"/>
                  </a:lnTo>
                  <a:lnTo>
                    <a:pt x="33" y="26"/>
                  </a:lnTo>
                  <a:lnTo>
                    <a:pt x="33" y="27"/>
                  </a:lnTo>
                  <a:lnTo>
                    <a:pt x="33" y="28"/>
                  </a:lnTo>
                  <a:lnTo>
                    <a:pt x="33" y="29"/>
                  </a:lnTo>
                  <a:lnTo>
                    <a:pt x="32" y="30"/>
                  </a:lnTo>
                  <a:lnTo>
                    <a:pt x="32" y="31"/>
                  </a:lnTo>
                  <a:lnTo>
                    <a:pt x="32" y="32"/>
                  </a:lnTo>
                  <a:lnTo>
                    <a:pt x="32" y="33"/>
                  </a:lnTo>
                  <a:lnTo>
                    <a:pt x="31" y="33"/>
                  </a:lnTo>
                  <a:lnTo>
                    <a:pt x="31" y="34"/>
                  </a:lnTo>
                  <a:lnTo>
                    <a:pt x="31" y="35"/>
                  </a:lnTo>
                  <a:lnTo>
                    <a:pt x="30" y="35"/>
                  </a:lnTo>
                  <a:lnTo>
                    <a:pt x="30" y="36"/>
                  </a:lnTo>
                  <a:lnTo>
                    <a:pt x="30" y="37"/>
                  </a:lnTo>
                  <a:lnTo>
                    <a:pt x="29" y="37"/>
                  </a:lnTo>
                  <a:lnTo>
                    <a:pt x="29" y="38"/>
                  </a:lnTo>
                  <a:lnTo>
                    <a:pt x="29" y="39"/>
                  </a:lnTo>
                  <a:lnTo>
                    <a:pt x="28" y="40"/>
                  </a:lnTo>
                  <a:lnTo>
                    <a:pt x="28" y="41"/>
                  </a:lnTo>
                  <a:lnTo>
                    <a:pt x="27" y="41"/>
                  </a:lnTo>
                  <a:lnTo>
                    <a:pt x="27" y="42"/>
                  </a:lnTo>
                  <a:lnTo>
                    <a:pt x="26" y="42"/>
                  </a:lnTo>
                  <a:lnTo>
                    <a:pt x="26" y="43"/>
                  </a:lnTo>
                  <a:lnTo>
                    <a:pt x="25" y="44"/>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69" name="未知"/>
            <p:cNvSpPr>
              <a:spLocks/>
            </p:cNvSpPr>
            <p:nvPr/>
          </p:nvSpPr>
          <p:spPr bwMode="auto">
            <a:xfrm>
              <a:off x="1695" y="292"/>
              <a:ext cx="20" cy="4"/>
            </a:xfrm>
            <a:custGeom>
              <a:avLst/>
              <a:gdLst>
                <a:gd name="T0" fmla="*/ 0 w 50"/>
                <a:gd name="T1" fmla="*/ 0 h 11"/>
                <a:gd name="T2" fmla="*/ 0 w 50"/>
                <a:gd name="T3" fmla="*/ 0 h 11"/>
                <a:gd name="T4" fmla="*/ 0 w 50"/>
                <a:gd name="T5" fmla="*/ 0 h 11"/>
                <a:gd name="T6" fmla="*/ 0 w 50"/>
                <a:gd name="T7" fmla="*/ 0 h 11"/>
                <a:gd name="T8" fmla="*/ 0 w 50"/>
                <a:gd name="T9" fmla="*/ 0 h 11"/>
                <a:gd name="T10" fmla="*/ 0 w 50"/>
                <a:gd name="T11" fmla="*/ 0 h 11"/>
                <a:gd name="T12" fmla="*/ 0 w 50"/>
                <a:gd name="T13" fmla="*/ 0 h 11"/>
                <a:gd name="T14" fmla="*/ 0 w 50"/>
                <a:gd name="T15" fmla="*/ 0 h 11"/>
                <a:gd name="T16" fmla="*/ 0 w 50"/>
                <a:gd name="T17" fmla="*/ 0 h 11"/>
                <a:gd name="T18" fmla="*/ 0 w 50"/>
                <a:gd name="T19" fmla="*/ 0 h 11"/>
                <a:gd name="T20" fmla="*/ 0 w 50"/>
                <a:gd name="T21" fmla="*/ 0 h 11"/>
                <a:gd name="T22" fmla="*/ 0 w 50"/>
                <a:gd name="T23" fmla="*/ 0 h 11"/>
                <a:gd name="T24" fmla="*/ 0 w 50"/>
                <a:gd name="T25" fmla="*/ 0 h 11"/>
                <a:gd name="T26" fmla="*/ 0 w 50"/>
                <a:gd name="T27" fmla="*/ 0 h 11"/>
                <a:gd name="T28" fmla="*/ 0 w 50"/>
                <a:gd name="T29" fmla="*/ 0 h 11"/>
                <a:gd name="T30" fmla="*/ 0 w 50"/>
                <a:gd name="T31" fmla="*/ 0 h 11"/>
                <a:gd name="T32" fmla="*/ 0 w 50"/>
                <a:gd name="T33" fmla="*/ 0 h 11"/>
                <a:gd name="T34" fmla="*/ 0 w 50"/>
                <a:gd name="T35" fmla="*/ 0 h 11"/>
                <a:gd name="T36" fmla="*/ 0 w 50"/>
                <a:gd name="T37" fmla="*/ 0 h 11"/>
                <a:gd name="T38" fmla="*/ 0 w 50"/>
                <a:gd name="T39" fmla="*/ 0 h 11"/>
                <a:gd name="T40" fmla="*/ 0 w 50"/>
                <a:gd name="T41" fmla="*/ 0 h 11"/>
                <a:gd name="T42" fmla="*/ 0 w 50"/>
                <a:gd name="T43" fmla="*/ 0 h 11"/>
                <a:gd name="T44" fmla="*/ 0 w 50"/>
                <a:gd name="T45" fmla="*/ 0 h 11"/>
                <a:gd name="T46" fmla="*/ 0 w 50"/>
                <a:gd name="T47" fmla="*/ 0 h 11"/>
                <a:gd name="T48" fmla="*/ 0 w 50"/>
                <a:gd name="T49" fmla="*/ 0 h 11"/>
                <a:gd name="T50" fmla="*/ 0 w 50"/>
                <a:gd name="T51" fmla="*/ 0 h 11"/>
                <a:gd name="T52" fmla="*/ 0 w 50"/>
                <a:gd name="T53" fmla="*/ 0 h 11"/>
                <a:gd name="T54" fmla="*/ 0 w 50"/>
                <a:gd name="T55" fmla="*/ 0 h 11"/>
                <a:gd name="T56" fmla="*/ 0 w 50"/>
                <a:gd name="T57" fmla="*/ 0 h 11"/>
                <a:gd name="T58" fmla="*/ 0 w 50"/>
                <a:gd name="T59" fmla="*/ 0 h 11"/>
                <a:gd name="T60" fmla="*/ 0 w 50"/>
                <a:gd name="T61" fmla="*/ 0 h 11"/>
                <a:gd name="T62" fmla="*/ 0 w 50"/>
                <a:gd name="T63" fmla="*/ 0 h 11"/>
                <a:gd name="T64" fmla="*/ 0 w 50"/>
                <a:gd name="T65" fmla="*/ 0 h 11"/>
                <a:gd name="T66" fmla="*/ 0 w 50"/>
                <a:gd name="T67" fmla="*/ 0 h 11"/>
                <a:gd name="T68" fmla="*/ 0 w 50"/>
                <a:gd name="T69" fmla="*/ 0 h 11"/>
                <a:gd name="T70" fmla="*/ 0 w 50"/>
                <a:gd name="T71" fmla="*/ 0 h 11"/>
                <a:gd name="T72" fmla="*/ 0 w 50"/>
                <a:gd name="T73" fmla="*/ 0 h 11"/>
                <a:gd name="T74" fmla="*/ 0 w 50"/>
                <a:gd name="T75" fmla="*/ 0 h 11"/>
                <a:gd name="T76" fmla="*/ 0 w 50"/>
                <a:gd name="T77" fmla="*/ 0 h 11"/>
                <a:gd name="T78" fmla="*/ 0 w 50"/>
                <a:gd name="T79" fmla="*/ 0 h 11"/>
                <a:gd name="T80" fmla="*/ 0 w 50"/>
                <a:gd name="T81" fmla="*/ 0 h 11"/>
                <a:gd name="T82" fmla="*/ 0 w 50"/>
                <a:gd name="T83" fmla="*/ 0 h 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0" h="11">
                  <a:moveTo>
                    <a:pt x="0" y="11"/>
                  </a:moveTo>
                  <a:lnTo>
                    <a:pt x="1" y="11"/>
                  </a:lnTo>
                  <a:lnTo>
                    <a:pt x="2" y="10"/>
                  </a:lnTo>
                  <a:lnTo>
                    <a:pt x="3" y="9"/>
                  </a:lnTo>
                  <a:lnTo>
                    <a:pt x="4" y="8"/>
                  </a:lnTo>
                  <a:lnTo>
                    <a:pt x="5" y="7"/>
                  </a:lnTo>
                  <a:lnTo>
                    <a:pt x="6" y="6"/>
                  </a:lnTo>
                  <a:lnTo>
                    <a:pt x="7" y="6"/>
                  </a:lnTo>
                  <a:lnTo>
                    <a:pt x="11" y="3"/>
                  </a:lnTo>
                  <a:lnTo>
                    <a:pt x="13" y="2"/>
                  </a:lnTo>
                  <a:lnTo>
                    <a:pt x="14" y="2"/>
                  </a:lnTo>
                  <a:lnTo>
                    <a:pt x="15" y="2"/>
                  </a:lnTo>
                  <a:lnTo>
                    <a:pt x="16" y="1"/>
                  </a:lnTo>
                  <a:lnTo>
                    <a:pt x="17" y="1"/>
                  </a:lnTo>
                  <a:lnTo>
                    <a:pt x="19" y="1"/>
                  </a:lnTo>
                  <a:lnTo>
                    <a:pt x="20" y="0"/>
                  </a:lnTo>
                  <a:lnTo>
                    <a:pt x="21" y="0"/>
                  </a:lnTo>
                  <a:lnTo>
                    <a:pt x="23" y="0"/>
                  </a:lnTo>
                  <a:lnTo>
                    <a:pt x="24" y="0"/>
                  </a:lnTo>
                  <a:lnTo>
                    <a:pt x="25" y="0"/>
                  </a:lnTo>
                  <a:lnTo>
                    <a:pt x="27" y="0"/>
                  </a:lnTo>
                  <a:lnTo>
                    <a:pt x="28" y="0"/>
                  </a:lnTo>
                  <a:lnTo>
                    <a:pt x="29" y="0"/>
                  </a:lnTo>
                  <a:lnTo>
                    <a:pt x="30" y="0"/>
                  </a:lnTo>
                  <a:lnTo>
                    <a:pt x="32" y="1"/>
                  </a:lnTo>
                  <a:lnTo>
                    <a:pt x="33" y="1"/>
                  </a:lnTo>
                  <a:lnTo>
                    <a:pt x="34" y="1"/>
                  </a:lnTo>
                  <a:lnTo>
                    <a:pt x="35" y="2"/>
                  </a:lnTo>
                  <a:lnTo>
                    <a:pt x="37" y="2"/>
                  </a:lnTo>
                  <a:lnTo>
                    <a:pt x="38" y="2"/>
                  </a:lnTo>
                  <a:lnTo>
                    <a:pt x="39" y="3"/>
                  </a:lnTo>
                  <a:lnTo>
                    <a:pt x="40" y="4"/>
                  </a:lnTo>
                  <a:lnTo>
                    <a:pt x="41" y="4"/>
                  </a:lnTo>
                  <a:lnTo>
                    <a:pt x="42" y="5"/>
                  </a:lnTo>
                  <a:lnTo>
                    <a:pt x="44" y="6"/>
                  </a:lnTo>
                  <a:lnTo>
                    <a:pt x="45" y="6"/>
                  </a:lnTo>
                  <a:lnTo>
                    <a:pt x="46" y="7"/>
                  </a:lnTo>
                  <a:lnTo>
                    <a:pt x="47" y="8"/>
                  </a:lnTo>
                  <a:lnTo>
                    <a:pt x="48" y="9"/>
                  </a:lnTo>
                  <a:lnTo>
                    <a:pt x="49" y="10"/>
                  </a:lnTo>
                  <a:lnTo>
                    <a:pt x="49" y="11"/>
                  </a:lnTo>
                  <a:lnTo>
                    <a:pt x="50" y="11"/>
                  </a:lnTo>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0" name="未知"/>
            <p:cNvSpPr>
              <a:spLocks/>
            </p:cNvSpPr>
            <p:nvPr/>
          </p:nvSpPr>
          <p:spPr bwMode="auto">
            <a:xfrm>
              <a:off x="1696" y="296"/>
              <a:ext cx="17" cy="18"/>
            </a:xfrm>
            <a:custGeom>
              <a:avLst/>
              <a:gdLst>
                <a:gd name="T0" fmla="*/ 0 w 43"/>
                <a:gd name="T1" fmla="*/ 0 h 44"/>
                <a:gd name="T2" fmla="*/ 0 w 43"/>
                <a:gd name="T3" fmla="*/ 0 h 44"/>
                <a:gd name="T4" fmla="*/ 0 w 43"/>
                <a:gd name="T5" fmla="*/ 0 h 44"/>
                <a:gd name="T6" fmla="*/ 0 w 43"/>
                <a:gd name="T7" fmla="*/ 0 h 44"/>
                <a:gd name="T8" fmla="*/ 0 w 43"/>
                <a:gd name="T9" fmla="*/ 0 h 44"/>
                <a:gd name="T10" fmla="*/ 0 w 43"/>
                <a:gd name="T11" fmla="*/ 0 h 44"/>
                <a:gd name="T12" fmla="*/ 0 w 43"/>
                <a:gd name="T13" fmla="*/ 0 h 44"/>
                <a:gd name="T14" fmla="*/ 0 w 43"/>
                <a:gd name="T15" fmla="*/ 0 h 44"/>
                <a:gd name="T16" fmla="*/ 0 w 43"/>
                <a:gd name="T17" fmla="*/ 0 h 44"/>
                <a:gd name="T18" fmla="*/ 0 w 43"/>
                <a:gd name="T19" fmla="*/ 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 h="44">
                  <a:moveTo>
                    <a:pt x="6" y="7"/>
                  </a:moveTo>
                  <a:lnTo>
                    <a:pt x="21" y="0"/>
                  </a:lnTo>
                  <a:lnTo>
                    <a:pt x="22" y="0"/>
                  </a:lnTo>
                  <a:lnTo>
                    <a:pt x="43" y="22"/>
                  </a:lnTo>
                  <a:lnTo>
                    <a:pt x="43" y="23"/>
                  </a:lnTo>
                  <a:lnTo>
                    <a:pt x="21" y="44"/>
                  </a:lnTo>
                  <a:lnTo>
                    <a:pt x="20" y="44"/>
                  </a:lnTo>
                  <a:lnTo>
                    <a:pt x="0" y="22"/>
                  </a:lnTo>
                  <a:lnTo>
                    <a:pt x="0" y="20"/>
                  </a:lnTo>
                  <a:lnTo>
                    <a:pt x="6" y="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1" name="未知"/>
            <p:cNvSpPr>
              <a:spLocks/>
            </p:cNvSpPr>
            <p:nvPr/>
          </p:nvSpPr>
          <p:spPr bwMode="auto">
            <a:xfrm>
              <a:off x="1691" y="292"/>
              <a:ext cx="27" cy="26"/>
            </a:xfrm>
            <a:custGeom>
              <a:avLst/>
              <a:gdLst>
                <a:gd name="T0" fmla="*/ 0 w 66"/>
                <a:gd name="T1" fmla="*/ 0 h 66"/>
                <a:gd name="T2" fmla="*/ 0 w 66"/>
                <a:gd name="T3" fmla="*/ 0 h 66"/>
                <a:gd name="T4" fmla="*/ 0 w 66"/>
                <a:gd name="T5" fmla="*/ 0 h 66"/>
                <a:gd name="T6" fmla="*/ 0 w 66"/>
                <a:gd name="T7" fmla="*/ 0 h 66"/>
                <a:gd name="T8" fmla="*/ 0 w 66"/>
                <a:gd name="T9" fmla="*/ 0 h 66"/>
                <a:gd name="T10" fmla="*/ 0 w 66"/>
                <a:gd name="T11" fmla="*/ 0 h 66"/>
                <a:gd name="T12" fmla="*/ 0 w 66"/>
                <a:gd name="T13" fmla="*/ 0 h 66"/>
                <a:gd name="T14" fmla="*/ 0 w 66"/>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6">
                  <a:moveTo>
                    <a:pt x="0" y="33"/>
                  </a:moveTo>
                  <a:lnTo>
                    <a:pt x="33" y="66"/>
                  </a:lnTo>
                  <a:lnTo>
                    <a:pt x="35" y="66"/>
                  </a:lnTo>
                  <a:lnTo>
                    <a:pt x="66" y="33"/>
                  </a:lnTo>
                  <a:lnTo>
                    <a:pt x="66" y="31"/>
                  </a:lnTo>
                  <a:lnTo>
                    <a:pt x="33" y="0"/>
                  </a:lnTo>
                  <a:lnTo>
                    <a:pt x="32" y="0"/>
                  </a:lnTo>
                  <a:lnTo>
                    <a:pt x="0" y="33"/>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2" name="未知"/>
            <p:cNvSpPr>
              <a:spLocks/>
            </p:cNvSpPr>
            <p:nvPr/>
          </p:nvSpPr>
          <p:spPr bwMode="auto">
            <a:xfrm>
              <a:off x="1636" y="231"/>
              <a:ext cx="43" cy="45"/>
            </a:xfrm>
            <a:custGeom>
              <a:avLst/>
              <a:gdLst>
                <a:gd name="T0" fmla="*/ 0 w 109"/>
                <a:gd name="T1" fmla="*/ 0 h 112"/>
                <a:gd name="T2" fmla="*/ 0 w 109"/>
                <a:gd name="T3" fmla="*/ 0 h 112"/>
                <a:gd name="T4" fmla="*/ 0 w 109"/>
                <a:gd name="T5" fmla="*/ 0 h 112"/>
                <a:gd name="T6" fmla="*/ 0 w 109"/>
                <a:gd name="T7" fmla="*/ 0 h 112"/>
                <a:gd name="T8" fmla="*/ 0 w 109"/>
                <a:gd name="T9" fmla="*/ 0 h 112"/>
                <a:gd name="T10" fmla="*/ 0 w 109"/>
                <a:gd name="T11" fmla="*/ 0 h 112"/>
                <a:gd name="T12" fmla="*/ 0 w 109"/>
                <a:gd name="T13" fmla="*/ 0 h 112"/>
                <a:gd name="T14" fmla="*/ 0 w 109"/>
                <a:gd name="T15" fmla="*/ 0 h 112"/>
                <a:gd name="T16" fmla="*/ 0 w 109"/>
                <a:gd name="T17" fmla="*/ 0 h 112"/>
                <a:gd name="T18" fmla="*/ 0 w 109"/>
                <a:gd name="T19" fmla="*/ 0 h 112"/>
                <a:gd name="T20" fmla="*/ 0 w 109"/>
                <a:gd name="T21" fmla="*/ 0 h 112"/>
                <a:gd name="T22" fmla="*/ 0 w 109"/>
                <a:gd name="T23" fmla="*/ 0 h 112"/>
                <a:gd name="T24" fmla="*/ 0 w 109"/>
                <a:gd name="T25" fmla="*/ 0 h 112"/>
                <a:gd name="T26" fmla="*/ 0 w 109"/>
                <a:gd name="T27" fmla="*/ 0 h 1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9" h="112">
                  <a:moveTo>
                    <a:pt x="91" y="74"/>
                  </a:moveTo>
                  <a:lnTo>
                    <a:pt x="109" y="112"/>
                  </a:lnTo>
                  <a:lnTo>
                    <a:pt x="91" y="74"/>
                  </a:lnTo>
                  <a:lnTo>
                    <a:pt x="44" y="35"/>
                  </a:lnTo>
                  <a:lnTo>
                    <a:pt x="43" y="35"/>
                  </a:lnTo>
                  <a:lnTo>
                    <a:pt x="43" y="36"/>
                  </a:lnTo>
                  <a:lnTo>
                    <a:pt x="42" y="36"/>
                  </a:lnTo>
                  <a:lnTo>
                    <a:pt x="42" y="37"/>
                  </a:lnTo>
                  <a:lnTo>
                    <a:pt x="0" y="0"/>
                  </a:lnTo>
                  <a:lnTo>
                    <a:pt x="42" y="37"/>
                  </a:lnTo>
                  <a:lnTo>
                    <a:pt x="43" y="38"/>
                  </a:lnTo>
                  <a:lnTo>
                    <a:pt x="83" y="85"/>
                  </a:lnTo>
                  <a:lnTo>
                    <a:pt x="86" y="87"/>
                  </a:lnTo>
                  <a:lnTo>
                    <a:pt x="91" y="74"/>
                  </a:lnTo>
                  <a:close/>
                </a:path>
              </a:pathLst>
            </a:custGeom>
            <a:blipFill dpi="0" rotWithShape="0">
              <a:blip r:embed="rId2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3" name="未知"/>
            <p:cNvSpPr>
              <a:spLocks/>
            </p:cNvSpPr>
            <p:nvPr/>
          </p:nvSpPr>
          <p:spPr bwMode="auto">
            <a:xfrm>
              <a:off x="1666" y="244"/>
              <a:ext cx="26" cy="37"/>
            </a:xfrm>
            <a:custGeom>
              <a:avLst/>
              <a:gdLst>
                <a:gd name="T0" fmla="*/ 0 w 66"/>
                <a:gd name="T1" fmla="*/ 0 h 94"/>
                <a:gd name="T2" fmla="*/ 0 w 66"/>
                <a:gd name="T3" fmla="*/ 0 h 94"/>
                <a:gd name="T4" fmla="*/ 0 w 66"/>
                <a:gd name="T5" fmla="*/ 0 h 94"/>
                <a:gd name="T6" fmla="*/ 0 w 66"/>
                <a:gd name="T7" fmla="*/ 0 h 94"/>
                <a:gd name="T8" fmla="*/ 0 w 66"/>
                <a:gd name="T9" fmla="*/ 0 h 94"/>
                <a:gd name="T10" fmla="*/ 0 w 66"/>
                <a:gd name="T11" fmla="*/ 0 h 94"/>
                <a:gd name="T12" fmla="*/ 0 w 66"/>
                <a:gd name="T13" fmla="*/ 0 h 94"/>
                <a:gd name="T14" fmla="*/ 0 w 66"/>
                <a:gd name="T15" fmla="*/ 0 h 94"/>
                <a:gd name="T16" fmla="*/ 0 w 66"/>
                <a:gd name="T17" fmla="*/ 0 h 94"/>
                <a:gd name="T18" fmla="*/ 0 w 66"/>
                <a:gd name="T19" fmla="*/ 0 h 94"/>
                <a:gd name="T20" fmla="*/ 0 w 66"/>
                <a:gd name="T21" fmla="*/ 0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6" h="94">
                  <a:moveTo>
                    <a:pt x="21" y="59"/>
                  </a:moveTo>
                  <a:lnTo>
                    <a:pt x="23" y="56"/>
                  </a:lnTo>
                  <a:lnTo>
                    <a:pt x="66" y="94"/>
                  </a:lnTo>
                  <a:lnTo>
                    <a:pt x="23" y="56"/>
                  </a:lnTo>
                  <a:lnTo>
                    <a:pt x="23" y="55"/>
                  </a:lnTo>
                  <a:lnTo>
                    <a:pt x="16" y="42"/>
                  </a:lnTo>
                  <a:lnTo>
                    <a:pt x="11" y="54"/>
                  </a:lnTo>
                  <a:lnTo>
                    <a:pt x="0" y="0"/>
                  </a:lnTo>
                  <a:lnTo>
                    <a:pt x="11" y="54"/>
                  </a:lnTo>
                  <a:lnTo>
                    <a:pt x="20" y="59"/>
                  </a:lnTo>
                  <a:lnTo>
                    <a:pt x="21" y="59"/>
                  </a:lnTo>
                  <a:close/>
                </a:path>
              </a:pathLst>
            </a:custGeom>
            <a:blipFill dpi="0" rotWithShape="0">
              <a:blip r:embed="rId2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4" name="未知"/>
            <p:cNvSpPr>
              <a:spLocks/>
            </p:cNvSpPr>
            <p:nvPr/>
          </p:nvSpPr>
          <p:spPr bwMode="auto">
            <a:xfrm>
              <a:off x="1653" y="245"/>
              <a:ext cx="22" cy="22"/>
            </a:xfrm>
            <a:custGeom>
              <a:avLst/>
              <a:gdLst>
                <a:gd name="T0" fmla="*/ 0 w 56"/>
                <a:gd name="T1" fmla="*/ 0 h 56"/>
                <a:gd name="T2" fmla="*/ 0 w 56"/>
                <a:gd name="T3" fmla="*/ 0 h 56"/>
                <a:gd name="T4" fmla="*/ 0 w 56"/>
                <a:gd name="T5" fmla="*/ 0 h 56"/>
                <a:gd name="T6" fmla="*/ 0 w 56"/>
                <a:gd name="T7" fmla="*/ 0 h 56"/>
                <a:gd name="T8" fmla="*/ 0 w 56"/>
                <a:gd name="T9" fmla="*/ 0 h 56"/>
                <a:gd name="T10" fmla="*/ 0 w 56"/>
                <a:gd name="T11" fmla="*/ 0 h 56"/>
                <a:gd name="T12" fmla="*/ 0 w 56"/>
                <a:gd name="T13" fmla="*/ 0 h 56"/>
                <a:gd name="T14" fmla="*/ 0 w 56"/>
                <a:gd name="T15" fmla="*/ 0 h 56"/>
                <a:gd name="T16" fmla="*/ 0 w 56"/>
                <a:gd name="T17" fmla="*/ 0 h 56"/>
                <a:gd name="T18" fmla="*/ 0 w 56"/>
                <a:gd name="T19" fmla="*/ 0 h 56"/>
                <a:gd name="T20" fmla="*/ 0 w 56"/>
                <a:gd name="T21" fmla="*/ 0 h 56"/>
                <a:gd name="T22" fmla="*/ 0 w 56"/>
                <a:gd name="T23" fmla="*/ 0 h 56"/>
                <a:gd name="T24" fmla="*/ 0 w 56"/>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 h="56">
                  <a:moveTo>
                    <a:pt x="26" y="37"/>
                  </a:moveTo>
                  <a:lnTo>
                    <a:pt x="53" y="56"/>
                  </a:lnTo>
                  <a:lnTo>
                    <a:pt x="54" y="56"/>
                  </a:lnTo>
                  <a:lnTo>
                    <a:pt x="56" y="53"/>
                  </a:lnTo>
                  <a:lnTo>
                    <a:pt x="56" y="52"/>
                  </a:lnTo>
                  <a:lnTo>
                    <a:pt x="15" y="7"/>
                  </a:lnTo>
                  <a:lnTo>
                    <a:pt x="2" y="0"/>
                  </a:lnTo>
                  <a:lnTo>
                    <a:pt x="1" y="0"/>
                  </a:lnTo>
                  <a:lnTo>
                    <a:pt x="1" y="1"/>
                  </a:lnTo>
                  <a:lnTo>
                    <a:pt x="0" y="1"/>
                  </a:lnTo>
                  <a:lnTo>
                    <a:pt x="0" y="2"/>
                  </a:lnTo>
                  <a:lnTo>
                    <a:pt x="1" y="3"/>
                  </a:lnTo>
                  <a:lnTo>
                    <a:pt x="26" y="3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5" name="未知"/>
            <p:cNvSpPr>
              <a:spLocks/>
            </p:cNvSpPr>
            <p:nvPr/>
          </p:nvSpPr>
          <p:spPr bwMode="auto">
            <a:xfrm>
              <a:off x="1594" y="224"/>
              <a:ext cx="111" cy="111"/>
            </a:xfrm>
            <a:custGeom>
              <a:avLst/>
              <a:gdLst>
                <a:gd name="T0" fmla="*/ 0 w 276"/>
                <a:gd name="T1" fmla="*/ 0 h 276"/>
                <a:gd name="T2" fmla="*/ 0 w 276"/>
                <a:gd name="T3" fmla="*/ 0 h 276"/>
                <a:gd name="T4" fmla="*/ 0 w 276"/>
                <a:gd name="T5" fmla="*/ 0 h 276"/>
                <a:gd name="T6" fmla="*/ 0 w 276"/>
                <a:gd name="T7" fmla="*/ 0 h 276"/>
                <a:gd name="T8" fmla="*/ 0 w 276"/>
                <a:gd name="T9" fmla="*/ 0 h 276"/>
                <a:gd name="T10" fmla="*/ 0 w 276"/>
                <a:gd name="T11" fmla="*/ 0 h 276"/>
                <a:gd name="T12" fmla="*/ 0 w 276"/>
                <a:gd name="T13" fmla="*/ 0 h 276"/>
                <a:gd name="T14" fmla="*/ 0 w 276"/>
                <a:gd name="T15" fmla="*/ 0 h 276"/>
                <a:gd name="T16" fmla="*/ 0 w 276"/>
                <a:gd name="T17" fmla="*/ 0 h 276"/>
                <a:gd name="T18" fmla="*/ 0 w 276"/>
                <a:gd name="T19" fmla="*/ 0 h 276"/>
                <a:gd name="T20" fmla="*/ 0 w 276"/>
                <a:gd name="T21" fmla="*/ 0 h 276"/>
                <a:gd name="T22" fmla="*/ 0 w 276"/>
                <a:gd name="T23" fmla="*/ 0 h 2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6" h="276">
                  <a:moveTo>
                    <a:pt x="36" y="243"/>
                  </a:moveTo>
                  <a:lnTo>
                    <a:pt x="234" y="54"/>
                  </a:lnTo>
                  <a:lnTo>
                    <a:pt x="243" y="35"/>
                  </a:lnTo>
                  <a:lnTo>
                    <a:pt x="276" y="276"/>
                  </a:lnTo>
                  <a:lnTo>
                    <a:pt x="243" y="35"/>
                  </a:lnTo>
                  <a:lnTo>
                    <a:pt x="243" y="33"/>
                  </a:lnTo>
                  <a:lnTo>
                    <a:pt x="232" y="20"/>
                  </a:lnTo>
                  <a:lnTo>
                    <a:pt x="20" y="232"/>
                  </a:lnTo>
                  <a:lnTo>
                    <a:pt x="0" y="0"/>
                  </a:lnTo>
                  <a:lnTo>
                    <a:pt x="20" y="232"/>
                  </a:lnTo>
                  <a:lnTo>
                    <a:pt x="35" y="243"/>
                  </a:lnTo>
                  <a:lnTo>
                    <a:pt x="36" y="243"/>
                  </a:lnTo>
                  <a:close/>
                </a:path>
              </a:pathLst>
            </a:custGeom>
            <a:blipFill dpi="0" rotWithShape="0">
              <a:blip r:embed="rId2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6" name="未知"/>
            <p:cNvSpPr>
              <a:spLocks/>
            </p:cNvSpPr>
            <p:nvPr/>
          </p:nvSpPr>
          <p:spPr bwMode="auto">
            <a:xfrm>
              <a:off x="1590" y="220"/>
              <a:ext cx="105" cy="105"/>
            </a:xfrm>
            <a:custGeom>
              <a:avLst/>
              <a:gdLst>
                <a:gd name="T0" fmla="*/ 0 w 262"/>
                <a:gd name="T1" fmla="*/ 0 h 261"/>
                <a:gd name="T2" fmla="*/ 0 w 262"/>
                <a:gd name="T3" fmla="*/ 0 h 261"/>
                <a:gd name="T4" fmla="*/ 0 w 262"/>
                <a:gd name="T5" fmla="*/ 0 h 261"/>
                <a:gd name="T6" fmla="*/ 0 w 262"/>
                <a:gd name="T7" fmla="*/ 0 h 261"/>
                <a:gd name="T8" fmla="*/ 0 w 262"/>
                <a:gd name="T9" fmla="*/ 0 h 261"/>
                <a:gd name="T10" fmla="*/ 0 w 262"/>
                <a:gd name="T11" fmla="*/ 0 h 261"/>
                <a:gd name="T12" fmla="*/ 0 w 262"/>
                <a:gd name="T13" fmla="*/ 0 h 261"/>
                <a:gd name="T14" fmla="*/ 0 w 262"/>
                <a:gd name="T15" fmla="*/ 0 h 261"/>
                <a:gd name="T16" fmla="*/ 0 w 262"/>
                <a:gd name="T17" fmla="*/ 0 h 261"/>
                <a:gd name="T18" fmla="*/ 0 w 262"/>
                <a:gd name="T19" fmla="*/ 0 h 261"/>
                <a:gd name="T20" fmla="*/ 0 w 262"/>
                <a:gd name="T21" fmla="*/ 0 h 261"/>
                <a:gd name="T22" fmla="*/ 0 w 262"/>
                <a:gd name="T23" fmla="*/ 0 h 261"/>
                <a:gd name="T24" fmla="*/ 0 w 262"/>
                <a:gd name="T25" fmla="*/ 0 h 261"/>
                <a:gd name="T26" fmla="*/ 0 w 262"/>
                <a:gd name="T27" fmla="*/ 0 h 261"/>
                <a:gd name="T28" fmla="*/ 0 w 262"/>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2" h="261">
                  <a:moveTo>
                    <a:pt x="242" y="30"/>
                  </a:moveTo>
                  <a:lnTo>
                    <a:pt x="262" y="261"/>
                  </a:lnTo>
                  <a:lnTo>
                    <a:pt x="242" y="30"/>
                  </a:lnTo>
                  <a:lnTo>
                    <a:pt x="241" y="30"/>
                  </a:lnTo>
                  <a:lnTo>
                    <a:pt x="240" y="30"/>
                  </a:lnTo>
                  <a:lnTo>
                    <a:pt x="238" y="30"/>
                  </a:lnTo>
                  <a:lnTo>
                    <a:pt x="237" y="30"/>
                  </a:lnTo>
                  <a:lnTo>
                    <a:pt x="39" y="218"/>
                  </a:lnTo>
                  <a:lnTo>
                    <a:pt x="30" y="238"/>
                  </a:lnTo>
                  <a:lnTo>
                    <a:pt x="0" y="0"/>
                  </a:lnTo>
                  <a:lnTo>
                    <a:pt x="30" y="238"/>
                  </a:lnTo>
                  <a:lnTo>
                    <a:pt x="30" y="240"/>
                  </a:lnTo>
                  <a:lnTo>
                    <a:pt x="30" y="241"/>
                  </a:lnTo>
                  <a:lnTo>
                    <a:pt x="30" y="242"/>
                  </a:lnTo>
                  <a:lnTo>
                    <a:pt x="242" y="30"/>
                  </a:lnTo>
                  <a:close/>
                </a:path>
              </a:pathLst>
            </a:custGeom>
            <a:blipFill dpi="0" rotWithShape="0">
              <a:blip r:embed="rId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77" name="未知"/>
            <p:cNvSpPr>
              <a:spLocks/>
            </p:cNvSpPr>
            <p:nvPr/>
          </p:nvSpPr>
          <p:spPr bwMode="auto">
            <a:xfrm>
              <a:off x="1602" y="232"/>
              <a:ext cx="89" cy="89"/>
            </a:xfrm>
            <a:custGeom>
              <a:avLst/>
              <a:gdLst>
                <a:gd name="T0" fmla="*/ 0 w 223"/>
                <a:gd name="T1" fmla="*/ 0 h 223"/>
                <a:gd name="T2" fmla="*/ 0 w 223"/>
                <a:gd name="T3" fmla="*/ 0 h 223"/>
                <a:gd name="T4" fmla="*/ 0 w 223"/>
                <a:gd name="T5" fmla="*/ 0 h 223"/>
                <a:gd name="T6" fmla="*/ 0 w 223"/>
                <a:gd name="T7" fmla="*/ 0 h 223"/>
                <a:gd name="T8" fmla="*/ 0 w 223"/>
                <a:gd name="T9" fmla="*/ 0 h 223"/>
                <a:gd name="T10" fmla="*/ 0 w 223"/>
                <a:gd name="T11" fmla="*/ 0 h 223"/>
                <a:gd name="T12" fmla="*/ 0 w 223"/>
                <a:gd name="T13" fmla="*/ 0 h 223"/>
                <a:gd name="T14" fmla="*/ 0 w 223"/>
                <a:gd name="T15" fmla="*/ 0 h 223"/>
                <a:gd name="T16" fmla="*/ 0 w 223"/>
                <a:gd name="T17" fmla="*/ 0 h 223"/>
                <a:gd name="T18" fmla="*/ 0 w 223"/>
                <a:gd name="T19" fmla="*/ 0 h 223"/>
                <a:gd name="T20" fmla="*/ 0 w 223"/>
                <a:gd name="T21" fmla="*/ 0 h 223"/>
                <a:gd name="T22" fmla="*/ 0 w 223"/>
                <a:gd name="T23" fmla="*/ 0 h 2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3" h="223">
                  <a:moveTo>
                    <a:pt x="4" y="219"/>
                  </a:moveTo>
                  <a:lnTo>
                    <a:pt x="0" y="208"/>
                  </a:lnTo>
                  <a:lnTo>
                    <a:pt x="0" y="206"/>
                  </a:lnTo>
                  <a:lnTo>
                    <a:pt x="188" y="9"/>
                  </a:lnTo>
                  <a:lnTo>
                    <a:pt x="208" y="0"/>
                  </a:lnTo>
                  <a:lnTo>
                    <a:pt x="210" y="0"/>
                  </a:lnTo>
                  <a:lnTo>
                    <a:pt x="223" y="15"/>
                  </a:lnTo>
                  <a:lnTo>
                    <a:pt x="223" y="16"/>
                  </a:lnTo>
                  <a:lnTo>
                    <a:pt x="35" y="214"/>
                  </a:lnTo>
                  <a:lnTo>
                    <a:pt x="15" y="223"/>
                  </a:lnTo>
                  <a:lnTo>
                    <a:pt x="13" y="223"/>
                  </a:lnTo>
                  <a:lnTo>
                    <a:pt x="4" y="219"/>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8" name="未知"/>
            <p:cNvSpPr>
              <a:spLocks/>
            </p:cNvSpPr>
            <p:nvPr/>
          </p:nvSpPr>
          <p:spPr bwMode="auto">
            <a:xfrm>
              <a:off x="1648" y="263"/>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79" name="未知"/>
            <p:cNvSpPr>
              <a:spLocks/>
            </p:cNvSpPr>
            <p:nvPr/>
          </p:nvSpPr>
          <p:spPr bwMode="auto">
            <a:xfrm>
              <a:off x="1649" y="263"/>
              <a:ext cx="2" cy="23"/>
            </a:xfrm>
            <a:custGeom>
              <a:avLst/>
              <a:gdLst>
                <a:gd name="T0" fmla="*/ 0 w 6"/>
                <a:gd name="T1" fmla="*/ 0 h 57"/>
                <a:gd name="T2" fmla="*/ 0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0" name="未知"/>
            <p:cNvSpPr>
              <a:spLocks/>
            </p:cNvSpPr>
            <p:nvPr/>
          </p:nvSpPr>
          <p:spPr bwMode="auto">
            <a:xfrm>
              <a:off x="1628" y="28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1" name="未知"/>
            <p:cNvSpPr>
              <a:spLocks/>
            </p:cNvSpPr>
            <p:nvPr/>
          </p:nvSpPr>
          <p:spPr bwMode="auto">
            <a:xfrm>
              <a:off x="1629" y="28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2" name="未知"/>
            <p:cNvSpPr>
              <a:spLocks/>
            </p:cNvSpPr>
            <p:nvPr/>
          </p:nvSpPr>
          <p:spPr bwMode="auto">
            <a:xfrm>
              <a:off x="1617" y="294"/>
              <a:ext cx="3" cy="23"/>
            </a:xfrm>
            <a:custGeom>
              <a:avLst/>
              <a:gdLst>
                <a:gd name="T0" fmla="*/ 0 w 6"/>
                <a:gd name="T1" fmla="*/ 0 h 57"/>
                <a:gd name="T2" fmla="*/ 1 w 6"/>
                <a:gd name="T3" fmla="*/ 0 h 57"/>
                <a:gd name="T4" fmla="*/ 0 60000 65536"/>
                <a:gd name="T5" fmla="*/ 0 60000 65536"/>
              </a:gdLst>
              <a:ahLst/>
              <a:cxnLst>
                <a:cxn ang="T4">
                  <a:pos x="T0" y="T1"/>
                </a:cxn>
                <a:cxn ang="T5">
                  <a:pos x="T2" y="T3"/>
                </a:cxn>
              </a:cxnLst>
              <a:rect l="0" t="0" r="r" b="b"/>
              <a:pathLst>
                <a:path w="6" h="57">
                  <a:moveTo>
                    <a:pt x="0" y="0"/>
                  </a:moveTo>
                  <a:lnTo>
                    <a:pt x="6"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3" name="未知"/>
            <p:cNvSpPr>
              <a:spLocks/>
            </p:cNvSpPr>
            <p:nvPr/>
          </p:nvSpPr>
          <p:spPr bwMode="auto">
            <a:xfrm>
              <a:off x="1619" y="29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4" name="未知"/>
            <p:cNvSpPr>
              <a:spLocks/>
            </p:cNvSpPr>
            <p:nvPr/>
          </p:nvSpPr>
          <p:spPr bwMode="auto">
            <a:xfrm>
              <a:off x="1638" y="27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5" name="未知"/>
            <p:cNvSpPr>
              <a:spLocks/>
            </p:cNvSpPr>
            <p:nvPr/>
          </p:nvSpPr>
          <p:spPr bwMode="auto">
            <a:xfrm>
              <a:off x="1639" y="274"/>
              <a:ext cx="2" cy="23"/>
            </a:xfrm>
            <a:custGeom>
              <a:avLst/>
              <a:gdLst>
                <a:gd name="T0" fmla="*/ 0 w 5"/>
                <a:gd name="T1" fmla="*/ 0 h 57"/>
                <a:gd name="T2" fmla="*/ 0 w 5"/>
                <a:gd name="T3" fmla="*/ 0 h 57"/>
                <a:gd name="T4" fmla="*/ 0 60000 65536"/>
                <a:gd name="T5" fmla="*/ 0 60000 65536"/>
              </a:gdLst>
              <a:ahLst/>
              <a:cxnLst>
                <a:cxn ang="T4">
                  <a:pos x="T0" y="T1"/>
                </a:cxn>
                <a:cxn ang="T5">
                  <a:pos x="T2" y="T3"/>
                </a:cxn>
              </a:cxnLst>
              <a:rect l="0" t="0" r="r" b="b"/>
              <a:pathLst>
                <a:path w="5" h="57">
                  <a:moveTo>
                    <a:pt x="0" y="0"/>
                  </a:moveTo>
                  <a:lnTo>
                    <a:pt x="5" y="57"/>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6" name="未知"/>
            <p:cNvSpPr>
              <a:spLocks/>
            </p:cNvSpPr>
            <p:nvPr/>
          </p:nvSpPr>
          <p:spPr bwMode="auto">
            <a:xfrm>
              <a:off x="1657" y="255"/>
              <a:ext cx="2" cy="22"/>
            </a:xfrm>
            <a:custGeom>
              <a:avLst/>
              <a:gdLst>
                <a:gd name="T0" fmla="*/ 0 w 6"/>
                <a:gd name="T1" fmla="*/ 0 h 56"/>
                <a:gd name="T2" fmla="*/ 0 w 6"/>
                <a:gd name="T3" fmla="*/ 0 h 56"/>
                <a:gd name="T4" fmla="*/ 0 60000 65536"/>
                <a:gd name="T5" fmla="*/ 0 60000 65536"/>
              </a:gdLst>
              <a:ahLst/>
              <a:cxnLst>
                <a:cxn ang="T4">
                  <a:pos x="T0" y="T1"/>
                </a:cxn>
                <a:cxn ang="T5">
                  <a:pos x="T2" y="T3"/>
                </a:cxn>
              </a:cxnLst>
              <a:rect l="0" t="0" r="r" b="b"/>
              <a:pathLst>
                <a:path w="6" h="56">
                  <a:moveTo>
                    <a:pt x="0" y="0"/>
                  </a:moveTo>
                  <a:lnTo>
                    <a:pt x="6" y="56"/>
                  </a:lnTo>
                </a:path>
              </a:pathLst>
            </a:custGeom>
            <a:noFill/>
            <a:ln w="3175" cmpd="sng">
              <a:solidFill>
                <a:srgbClr val="6666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7" name="未知"/>
            <p:cNvSpPr>
              <a:spLocks/>
            </p:cNvSpPr>
            <p:nvPr/>
          </p:nvSpPr>
          <p:spPr bwMode="auto">
            <a:xfrm>
              <a:off x="1658" y="255"/>
              <a:ext cx="2" cy="22"/>
            </a:xfrm>
            <a:custGeom>
              <a:avLst/>
              <a:gdLst>
                <a:gd name="T0" fmla="*/ 0 w 5"/>
                <a:gd name="T1" fmla="*/ 0 h 56"/>
                <a:gd name="T2" fmla="*/ 0 w 5"/>
                <a:gd name="T3" fmla="*/ 0 h 56"/>
                <a:gd name="T4" fmla="*/ 0 60000 65536"/>
                <a:gd name="T5" fmla="*/ 0 60000 65536"/>
              </a:gdLst>
              <a:ahLst/>
              <a:cxnLst>
                <a:cxn ang="T4">
                  <a:pos x="T0" y="T1"/>
                </a:cxn>
                <a:cxn ang="T5">
                  <a:pos x="T2" y="T3"/>
                </a:cxn>
              </a:cxnLst>
              <a:rect l="0" t="0" r="r" b="b"/>
              <a:pathLst>
                <a:path w="5" h="56">
                  <a:moveTo>
                    <a:pt x="0" y="0"/>
                  </a:moveTo>
                  <a:lnTo>
                    <a:pt x="5" y="56"/>
                  </a:lnTo>
                </a:path>
              </a:pathLst>
            </a:custGeom>
            <a:noFill/>
            <a:ln w="3175" cmpd="sng">
              <a:solidFill>
                <a:srgbClr val="BEBEB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88" name="未知"/>
            <p:cNvSpPr>
              <a:spLocks/>
            </p:cNvSpPr>
            <p:nvPr/>
          </p:nvSpPr>
          <p:spPr bwMode="auto">
            <a:xfrm>
              <a:off x="1408" y="291"/>
              <a:ext cx="251" cy="251"/>
            </a:xfrm>
            <a:custGeom>
              <a:avLst/>
              <a:gdLst>
                <a:gd name="T0" fmla="*/ 0 w 627"/>
                <a:gd name="T1" fmla="*/ 0 h 627"/>
                <a:gd name="T2" fmla="*/ 0 w 627"/>
                <a:gd name="T3" fmla="*/ 0 h 627"/>
                <a:gd name="T4" fmla="*/ 0 w 627"/>
                <a:gd name="T5" fmla="*/ 0 h 627"/>
                <a:gd name="T6" fmla="*/ 0 w 627"/>
                <a:gd name="T7" fmla="*/ 0 h 627"/>
                <a:gd name="T8" fmla="*/ 0 w 627"/>
                <a:gd name="T9" fmla="*/ 0 h 627"/>
                <a:gd name="T10" fmla="*/ 0 w 627"/>
                <a:gd name="T11" fmla="*/ 0 h 627"/>
                <a:gd name="T12" fmla="*/ 0 w 627"/>
                <a:gd name="T13" fmla="*/ 0 h 627"/>
                <a:gd name="T14" fmla="*/ 0 w 627"/>
                <a:gd name="T15" fmla="*/ 0 h 627"/>
                <a:gd name="T16" fmla="*/ 0 w 627"/>
                <a:gd name="T17" fmla="*/ 0 h 627"/>
                <a:gd name="T18" fmla="*/ 0 w 627"/>
                <a:gd name="T19" fmla="*/ 0 h 627"/>
                <a:gd name="T20" fmla="*/ 0 w 627"/>
                <a:gd name="T21" fmla="*/ 0 h 627"/>
                <a:gd name="T22" fmla="*/ 0 w 627"/>
                <a:gd name="T23" fmla="*/ 0 h 627"/>
                <a:gd name="T24" fmla="*/ 0 w 627"/>
                <a:gd name="T25" fmla="*/ 0 h 627"/>
                <a:gd name="T26" fmla="*/ 0 w 627"/>
                <a:gd name="T27" fmla="*/ 0 h 627"/>
                <a:gd name="T28" fmla="*/ 0 w 627"/>
                <a:gd name="T29" fmla="*/ 0 h 627"/>
                <a:gd name="T30" fmla="*/ 0 w 627"/>
                <a:gd name="T31" fmla="*/ 0 h 627"/>
                <a:gd name="T32" fmla="*/ 0 w 627"/>
                <a:gd name="T33" fmla="*/ 0 h 627"/>
                <a:gd name="T34" fmla="*/ 0 w 627"/>
                <a:gd name="T35" fmla="*/ 0 h 6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7" h="627">
                  <a:moveTo>
                    <a:pt x="94" y="547"/>
                  </a:moveTo>
                  <a:lnTo>
                    <a:pt x="535" y="110"/>
                  </a:lnTo>
                  <a:lnTo>
                    <a:pt x="549" y="83"/>
                  </a:lnTo>
                  <a:lnTo>
                    <a:pt x="627" y="627"/>
                  </a:lnTo>
                  <a:lnTo>
                    <a:pt x="549" y="83"/>
                  </a:lnTo>
                  <a:lnTo>
                    <a:pt x="549" y="80"/>
                  </a:lnTo>
                  <a:lnTo>
                    <a:pt x="508" y="34"/>
                  </a:lnTo>
                  <a:lnTo>
                    <a:pt x="498" y="32"/>
                  </a:lnTo>
                  <a:lnTo>
                    <a:pt x="496" y="32"/>
                  </a:lnTo>
                  <a:lnTo>
                    <a:pt x="426" y="89"/>
                  </a:lnTo>
                  <a:lnTo>
                    <a:pt x="34" y="481"/>
                  </a:lnTo>
                  <a:lnTo>
                    <a:pt x="34" y="490"/>
                  </a:lnTo>
                  <a:lnTo>
                    <a:pt x="0" y="0"/>
                  </a:lnTo>
                  <a:lnTo>
                    <a:pt x="34" y="490"/>
                  </a:lnTo>
                  <a:lnTo>
                    <a:pt x="34" y="494"/>
                  </a:lnTo>
                  <a:lnTo>
                    <a:pt x="69" y="545"/>
                  </a:lnTo>
                  <a:lnTo>
                    <a:pt x="90" y="547"/>
                  </a:lnTo>
                  <a:lnTo>
                    <a:pt x="94" y="547"/>
                  </a:lnTo>
                  <a:close/>
                </a:path>
              </a:pathLst>
            </a:custGeom>
            <a:blipFill dpi="0" rotWithShape="0">
              <a:blip r:embed="rId2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9" name="未知"/>
            <p:cNvSpPr>
              <a:spLocks/>
            </p:cNvSpPr>
            <p:nvPr/>
          </p:nvSpPr>
          <p:spPr bwMode="auto">
            <a:xfrm>
              <a:off x="1389" y="272"/>
              <a:ext cx="225" cy="225"/>
            </a:xfrm>
            <a:custGeom>
              <a:avLst/>
              <a:gdLst>
                <a:gd name="T0" fmla="*/ 0 w 563"/>
                <a:gd name="T1" fmla="*/ 0 h 563"/>
                <a:gd name="T2" fmla="*/ 0 w 563"/>
                <a:gd name="T3" fmla="*/ 0 h 563"/>
                <a:gd name="T4" fmla="*/ 0 w 563"/>
                <a:gd name="T5" fmla="*/ 0 h 563"/>
                <a:gd name="T6" fmla="*/ 0 w 563"/>
                <a:gd name="T7" fmla="*/ 0 h 563"/>
                <a:gd name="T8" fmla="*/ 0 w 563"/>
                <a:gd name="T9" fmla="*/ 0 h 563"/>
                <a:gd name="T10" fmla="*/ 0 w 563"/>
                <a:gd name="T11" fmla="*/ 0 h 563"/>
                <a:gd name="T12" fmla="*/ 0 w 563"/>
                <a:gd name="T13" fmla="*/ 0 h 563"/>
                <a:gd name="T14" fmla="*/ 0 w 563"/>
                <a:gd name="T15" fmla="*/ 0 h 5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3" h="563">
                  <a:moveTo>
                    <a:pt x="474" y="137"/>
                  </a:moveTo>
                  <a:lnTo>
                    <a:pt x="563" y="563"/>
                  </a:lnTo>
                  <a:lnTo>
                    <a:pt x="474" y="137"/>
                  </a:lnTo>
                  <a:lnTo>
                    <a:pt x="95" y="500"/>
                  </a:lnTo>
                  <a:lnTo>
                    <a:pt x="82" y="529"/>
                  </a:lnTo>
                  <a:lnTo>
                    <a:pt x="0" y="0"/>
                  </a:lnTo>
                  <a:lnTo>
                    <a:pt x="82" y="529"/>
                  </a:lnTo>
                  <a:lnTo>
                    <a:pt x="474" y="137"/>
                  </a:lnTo>
                  <a:close/>
                </a:path>
              </a:pathLst>
            </a:custGeom>
            <a:blipFill dpi="0" rotWithShape="0">
              <a:blip r:embed="rId28"/>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0" name="未知"/>
            <p:cNvSpPr>
              <a:spLocks/>
            </p:cNvSpPr>
            <p:nvPr/>
          </p:nvSpPr>
          <p:spPr bwMode="auto">
            <a:xfrm>
              <a:off x="1594" y="278"/>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3" h="253">
                  <a:moveTo>
                    <a:pt x="233" y="152"/>
                  </a:moveTo>
                  <a:lnTo>
                    <a:pt x="253" y="253"/>
                  </a:lnTo>
                  <a:lnTo>
                    <a:pt x="233" y="152"/>
                  </a:lnTo>
                  <a:lnTo>
                    <a:pt x="95" y="21"/>
                  </a:lnTo>
                  <a:lnTo>
                    <a:pt x="19" y="97"/>
                  </a:lnTo>
                  <a:lnTo>
                    <a:pt x="0" y="0"/>
                  </a:lnTo>
                  <a:lnTo>
                    <a:pt x="19" y="97"/>
                  </a:lnTo>
                  <a:lnTo>
                    <a:pt x="58" y="138"/>
                  </a:lnTo>
                  <a:lnTo>
                    <a:pt x="110" y="124"/>
                  </a:lnTo>
                  <a:lnTo>
                    <a:pt x="206" y="171"/>
                  </a:lnTo>
                  <a:lnTo>
                    <a:pt x="233" y="152"/>
                  </a:lnTo>
                  <a:close/>
                </a:path>
              </a:pathLst>
            </a:custGeom>
            <a:blipFill dpi="0" rotWithShape="0">
              <a:blip r:embed="rId29"/>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1" name="未知"/>
            <p:cNvSpPr>
              <a:spLocks/>
            </p:cNvSpPr>
            <p:nvPr/>
          </p:nvSpPr>
          <p:spPr bwMode="auto">
            <a:xfrm>
              <a:off x="1571" y="254"/>
              <a:ext cx="70" cy="70"/>
            </a:xfrm>
            <a:custGeom>
              <a:avLst/>
              <a:gdLst>
                <a:gd name="T0" fmla="*/ 0 w 175"/>
                <a:gd name="T1" fmla="*/ 0 h 175"/>
                <a:gd name="T2" fmla="*/ 0 w 175"/>
                <a:gd name="T3" fmla="*/ 0 h 175"/>
                <a:gd name="T4" fmla="*/ 0 w 175"/>
                <a:gd name="T5" fmla="*/ 0 h 175"/>
                <a:gd name="T6" fmla="*/ 0 w 175"/>
                <a:gd name="T7" fmla="*/ 0 h 175"/>
                <a:gd name="T8" fmla="*/ 0 w 175"/>
                <a:gd name="T9" fmla="*/ 0 h 175"/>
                <a:gd name="T10" fmla="*/ 0 w 175"/>
                <a:gd name="T11" fmla="*/ 0 h 175"/>
                <a:gd name="T12" fmla="*/ 0 w 175"/>
                <a:gd name="T13" fmla="*/ 0 h 175"/>
                <a:gd name="T14" fmla="*/ 0 w 175"/>
                <a:gd name="T15" fmla="*/ 0 h 175"/>
                <a:gd name="T16" fmla="*/ 0 w 175"/>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175">
                  <a:moveTo>
                    <a:pt x="154" y="80"/>
                  </a:moveTo>
                  <a:lnTo>
                    <a:pt x="175" y="175"/>
                  </a:lnTo>
                  <a:lnTo>
                    <a:pt x="154" y="80"/>
                  </a:lnTo>
                  <a:lnTo>
                    <a:pt x="128" y="55"/>
                  </a:lnTo>
                  <a:lnTo>
                    <a:pt x="66" y="143"/>
                  </a:lnTo>
                  <a:lnTo>
                    <a:pt x="0" y="0"/>
                  </a:lnTo>
                  <a:lnTo>
                    <a:pt x="66" y="143"/>
                  </a:lnTo>
                  <a:lnTo>
                    <a:pt x="78" y="156"/>
                  </a:lnTo>
                  <a:lnTo>
                    <a:pt x="154" y="80"/>
                  </a:lnTo>
                  <a:close/>
                </a:path>
              </a:pathLst>
            </a:custGeom>
            <a:blipFill dpi="0" rotWithShape="0">
              <a:blip r:embed="rId30"/>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2" name="未知"/>
            <p:cNvSpPr>
              <a:spLocks/>
            </p:cNvSpPr>
            <p:nvPr/>
          </p:nvSpPr>
          <p:spPr bwMode="auto">
            <a:xfrm>
              <a:off x="1597" y="276"/>
              <a:ext cx="90" cy="70"/>
            </a:xfrm>
            <a:custGeom>
              <a:avLst/>
              <a:gdLst>
                <a:gd name="T0" fmla="*/ 0 w 226"/>
                <a:gd name="T1" fmla="*/ 0 h 175"/>
                <a:gd name="T2" fmla="*/ 0 w 226"/>
                <a:gd name="T3" fmla="*/ 0 h 175"/>
                <a:gd name="T4" fmla="*/ 0 w 226"/>
                <a:gd name="T5" fmla="*/ 0 h 175"/>
                <a:gd name="T6" fmla="*/ 0 w 226"/>
                <a:gd name="T7" fmla="*/ 0 h 175"/>
                <a:gd name="T8" fmla="*/ 0 w 226"/>
                <a:gd name="T9" fmla="*/ 0 h 175"/>
                <a:gd name="T10" fmla="*/ 0 w 226"/>
                <a:gd name="T11" fmla="*/ 0 h 175"/>
                <a:gd name="T12" fmla="*/ 0 w 226"/>
                <a:gd name="T13" fmla="*/ 0 h 175"/>
                <a:gd name="T14" fmla="*/ 0 w 226"/>
                <a:gd name="T15" fmla="*/ 0 h 175"/>
                <a:gd name="T16" fmla="*/ 0 w 226"/>
                <a:gd name="T17" fmla="*/ 0 h 1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6" h="175">
                  <a:moveTo>
                    <a:pt x="0" y="88"/>
                  </a:moveTo>
                  <a:lnTo>
                    <a:pt x="51" y="142"/>
                  </a:lnTo>
                  <a:lnTo>
                    <a:pt x="56" y="141"/>
                  </a:lnTo>
                  <a:lnTo>
                    <a:pt x="60" y="140"/>
                  </a:lnTo>
                  <a:lnTo>
                    <a:pt x="103" y="128"/>
                  </a:lnTo>
                  <a:lnTo>
                    <a:pt x="199" y="175"/>
                  </a:lnTo>
                  <a:lnTo>
                    <a:pt x="226" y="156"/>
                  </a:lnTo>
                  <a:lnTo>
                    <a:pt x="62" y="0"/>
                  </a:lnTo>
                  <a:lnTo>
                    <a:pt x="0" y="8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3" name="未知"/>
            <p:cNvSpPr>
              <a:spLocks/>
            </p:cNvSpPr>
            <p:nvPr/>
          </p:nvSpPr>
          <p:spPr bwMode="auto">
            <a:xfrm>
              <a:off x="1737" y="280"/>
              <a:ext cx="7" cy="8"/>
            </a:xfrm>
            <a:custGeom>
              <a:avLst/>
              <a:gdLst>
                <a:gd name="T0" fmla="*/ 0 w 18"/>
                <a:gd name="T1" fmla="*/ 0 h 21"/>
                <a:gd name="T2" fmla="*/ 0 w 18"/>
                <a:gd name="T3" fmla="*/ 0 h 21"/>
                <a:gd name="T4" fmla="*/ 0 w 18"/>
                <a:gd name="T5" fmla="*/ 0 h 21"/>
                <a:gd name="T6" fmla="*/ 0 w 18"/>
                <a:gd name="T7" fmla="*/ 0 h 21"/>
                <a:gd name="T8" fmla="*/ 0 w 18"/>
                <a:gd name="T9" fmla="*/ 0 h 21"/>
                <a:gd name="T10" fmla="*/ 0 w 18"/>
                <a:gd name="T11" fmla="*/ 0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21">
                  <a:moveTo>
                    <a:pt x="5" y="17"/>
                  </a:moveTo>
                  <a:lnTo>
                    <a:pt x="18" y="0"/>
                  </a:lnTo>
                  <a:lnTo>
                    <a:pt x="0" y="19"/>
                  </a:lnTo>
                  <a:lnTo>
                    <a:pt x="1" y="20"/>
                  </a:lnTo>
                  <a:lnTo>
                    <a:pt x="2" y="21"/>
                  </a:lnTo>
                  <a:lnTo>
                    <a:pt x="5"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4" name="未知"/>
            <p:cNvSpPr>
              <a:spLocks/>
            </p:cNvSpPr>
            <p:nvPr/>
          </p:nvSpPr>
          <p:spPr bwMode="auto">
            <a:xfrm>
              <a:off x="1654" y="205"/>
              <a:ext cx="111" cy="111"/>
            </a:xfrm>
            <a:custGeom>
              <a:avLst/>
              <a:gdLst>
                <a:gd name="T0" fmla="*/ 0 w 278"/>
                <a:gd name="T1" fmla="*/ 0 h 279"/>
                <a:gd name="T2" fmla="*/ 0 w 278"/>
                <a:gd name="T3" fmla="*/ 0 h 279"/>
                <a:gd name="T4" fmla="*/ 0 w 278"/>
                <a:gd name="T5" fmla="*/ 0 h 279"/>
                <a:gd name="T6" fmla="*/ 0 w 278"/>
                <a:gd name="T7" fmla="*/ 0 h 279"/>
                <a:gd name="T8" fmla="*/ 0 w 278"/>
                <a:gd name="T9" fmla="*/ 0 h 279"/>
                <a:gd name="T10" fmla="*/ 0 w 278"/>
                <a:gd name="T11" fmla="*/ 0 h 279"/>
                <a:gd name="T12" fmla="*/ 0 w 278"/>
                <a:gd name="T13" fmla="*/ 0 h 279"/>
                <a:gd name="T14" fmla="*/ 0 w 278"/>
                <a:gd name="T15" fmla="*/ 0 h 279"/>
                <a:gd name="T16" fmla="*/ 0 w 278"/>
                <a:gd name="T17" fmla="*/ 0 h 279"/>
                <a:gd name="T18" fmla="*/ 0 w 278"/>
                <a:gd name="T19" fmla="*/ 0 h 279"/>
                <a:gd name="T20" fmla="*/ 0 w 278"/>
                <a:gd name="T21" fmla="*/ 0 h 279"/>
                <a:gd name="T22" fmla="*/ 0 w 278"/>
                <a:gd name="T23" fmla="*/ 0 h 279"/>
                <a:gd name="T24" fmla="*/ 0 w 278"/>
                <a:gd name="T25" fmla="*/ 0 h 279"/>
                <a:gd name="T26" fmla="*/ 0 w 278"/>
                <a:gd name="T27" fmla="*/ 0 h 279"/>
                <a:gd name="T28" fmla="*/ 0 w 278"/>
                <a:gd name="T29" fmla="*/ 0 h 279"/>
                <a:gd name="T30" fmla="*/ 0 w 278"/>
                <a:gd name="T31" fmla="*/ 0 h 279"/>
                <a:gd name="T32" fmla="*/ 0 w 278"/>
                <a:gd name="T33" fmla="*/ 0 h 279"/>
                <a:gd name="T34" fmla="*/ 0 w 278"/>
                <a:gd name="T35" fmla="*/ 0 h 27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78" h="279">
                  <a:moveTo>
                    <a:pt x="225" y="188"/>
                  </a:moveTo>
                  <a:lnTo>
                    <a:pt x="229" y="177"/>
                  </a:lnTo>
                  <a:lnTo>
                    <a:pt x="278" y="279"/>
                  </a:lnTo>
                  <a:lnTo>
                    <a:pt x="229" y="177"/>
                  </a:lnTo>
                  <a:lnTo>
                    <a:pt x="229" y="175"/>
                  </a:lnTo>
                  <a:lnTo>
                    <a:pt x="199" y="116"/>
                  </a:lnTo>
                  <a:lnTo>
                    <a:pt x="160" y="69"/>
                  </a:lnTo>
                  <a:lnTo>
                    <a:pt x="114" y="29"/>
                  </a:lnTo>
                  <a:lnTo>
                    <a:pt x="18" y="125"/>
                  </a:lnTo>
                  <a:lnTo>
                    <a:pt x="0" y="0"/>
                  </a:lnTo>
                  <a:lnTo>
                    <a:pt x="18" y="125"/>
                  </a:lnTo>
                  <a:lnTo>
                    <a:pt x="49" y="158"/>
                  </a:lnTo>
                  <a:lnTo>
                    <a:pt x="98" y="108"/>
                  </a:lnTo>
                  <a:lnTo>
                    <a:pt x="103" y="110"/>
                  </a:lnTo>
                  <a:lnTo>
                    <a:pt x="157" y="153"/>
                  </a:lnTo>
                  <a:lnTo>
                    <a:pt x="200" y="199"/>
                  </a:lnTo>
                  <a:lnTo>
                    <a:pt x="207" y="207"/>
                  </a:lnTo>
                  <a:lnTo>
                    <a:pt x="225" y="188"/>
                  </a:lnTo>
                  <a:close/>
                </a:path>
              </a:pathLst>
            </a:custGeom>
            <a:blipFill dpi="0" rotWithShape="0">
              <a:blip r:embed="rId31"/>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5" name="未知"/>
            <p:cNvSpPr>
              <a:spLocks/>
            </p:cNvSpPr>
            <p:nvPr/>
          </p:nvSpPr>
          <p:spPr bwMode="auto">
            <a:xfrm>
              <a:off x="1631" y="181"/>
              <a:ext cx="81" cy="81"/>
            </a:xfrm>
            <a:custGeom>
              <a:avLst/>
              <a:gdLst>
                <a:gd name="T0" fmla="*/ 0 w 202"/>
                <a:gd name="T1" fmla="*/ 0 h 202"/>
                <a:gd name="T2" fmla="*/ 0 w 202"/>
                <a:gd name="T3" fmla="*/ 0 h 202"/>
                <a:gd name="T4" fmla="*/ 0 w 202"/>
                <a:gd name="T5" fmla="*/ 0 h 202"/>
                <a:gd name="T6" fmla="*/ 0 w 202"/>
                <a:gd name="T7" fmla="*/ 0 h 202"/>
                <a:gd name="T8" fmla="*/ 0 w 202"/>
                <a:gd name="T9" fmla="*/ 0 h 202"/>
                <a:gd name="T10" fmla="*/ 0 w 202"/>
                <a:gd name="T11" fmla="*/ 0 h 202"/>
                <a:gd name="T12" fmla="*/ 0 w 202"/>
                <a:gd name="T13" fmla="*/ 0 h 202"/>
                <a:gd name="T14" fmla="*/ 0 w 202"/>
                <a:gd name="T15" fmla="*/ 0 h 202"/>
                <a:gd name="T16" fmla="*/ 0 w 202"/>
                <a:gd name="T17" fmla="*/ 0 h 202"/>
                <a:gd name="T18" fmla="*/ 0 w 202"/>
                <a:gd name="T19" fmla="*/ 0 h 202"/>
                <a:gd name="T20" fmla="*/ 0 w 202"/>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2" h="202">
                  <a:moveTo>
                    <a:pt x="172" y="87"/>
                  </a:moveTo>
                  <a:lnTo>
                    <a:pt x="202" y="202"/>
                  </a:lnTo>
                  <a:lnTo>
                    <a:pt x="172" y="87"/>
                  </a:lnTo>
                  <a:lnTo>
                    <a:pt x="134" y="69"/>
                  </a:lnTo>
                  <a:lnTo>
                    <a:pt x="126" y="70"/>
                  </a:lnTo>
                  <a:lnTo>
                    <a:pt x="75" y="113"/>
                  </a:lnTo>
                  <a:lnTo>
                    <a:pt x="54" y="160"/>
                  </a:lnTo>
                  <a:lnTo>
                    <a:pt x="0" y="0"/>
                  </a:lnTo>
                  <a:lnTo>
                    <a:pt x="54" y="160"/>
                  </a:lnTo>
                  <a:lnTo>
                    <a:pt x="76" y="183"/>
                  </a:lnTo>
                  <a:lnTo>
                    <a:pt x="172" y="87"/>
                  </a:lnTo>
                  <a:close/>
                </a:path>
              </a:pathLst>
            </a:custGeom>
            <a:blipFill dpi="0" rotWithShape="0">
              <a:blip r:embed="rId3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6" name="未知"/>
            <p:cNvSpPr>
              <a:spLocks/>
            </p:cNvSpPr>
            <p:nvPr/>
          </p:nvSpPr>
          <p:spPr bwMode="auto">
            <a:xfrm>
              <a:off x="1653" y="209"/>
              <a:ext cx="93" cy="79"/>
            </a:xfrm>
            <a:custGeom>
              <a:avLst/>
              <a:gdLst>
                <a:gd name="T0" fmla="*/ 0 w 233"/>
                <a:gd name="T1" fmla="*/ 0 h 198"/>
                <a:gd name="T2" fmla="*/ 0 w 233"/>
                <a:gd name="T3" fmla="*/ 0 h 198"/>
                <a:gd name="T4" fmla="*/ 0 w 233"/>
                <a:gd name="T5" fmla="*/ 0 h 198"/>
                <a:gd name="T6" fmla="*/ 0 w 233"/>
                <a:gd name="T7" fmla="*/ 0 h 198"/>
                <a:gd name="T8" fmla="*/ 0 w 233"/>
                <a:gd name="T9" fmla="*/ 0 h 198"/>
                <a:gd name="T10" fmla="*/ 0 w 233"/>
                <a:gd name="T11" fmla="*/ 0 h 198"/>
                <a:gd name="T12" fmla="*/ 0 w 233"/>
                <a:gd name="T13" fmla="*/ 0 h 198"/>
                <a:gd name="T14" fmla="*/ 0 w 233"/>
                <a:gd name="T15" fmla="*/ 0 h 198"/>
                <a:gd name="T16" fmla="*/ 0 w 233"/>
                <a:gd name="T17" fmla="*/ 0 h 198"/>
                <a:gd name="T18" fmla="*/ 0 w 233"/>
                <a:gd name="T19" fmla="*/ 0 h 198"/>
                <a:gd name="T20" fmla="*/ 0 w 233"/>
                <a:gd name="T21" fmla="*/ 0 h 198"/>
                <a:gd name="T22" fmla="*/ 0 w 233"/>
                <a:gd name="T23" fmla="*/ 0 h 198"/>
                <a:gd name="T24" fmla="*/ 0 w 233"/>
                <a:gd name="T25" fmla="*/ 0 h 198"/>
                <a:gd name="T26" fmla="*/ 0 w 233"/>
                <a:gd name="T27" fmla="*/ 0 h 198"/>
                <a:gd name="T28" fmla="*/ 0 w 233"/>
                <a:gd name="T29" fmla="*/ 0 h 198"/>
                <a:gd name="T30" fmla="*/ 0 w 233"/>
                <a:gd name="T31" fmla="*/ 0 h 1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 h="198">
                  <a:moveTo>
                    <a:pt x="213" y="198"/>
                  </a:moveTo>
                  <a:lnTo>
                    <a:pt x="233" y="166"/>
                  </a:lnTo>
                  <a:lnTo>
                    <a:pt x="233" y="164"/>
                  </a:lnTo>
                  <a:lnTo>
                    <a:pt x="203" y="105"/>
                  </a:lnTo>
                  <a:lnTo>
                    <a:pt x="164" y="58"/>
                  </a:lnTo>
                  <a:lnTo>
                    <a:pt x="117" y="18"/>
                  </a:lnTo>
                  <a:lnTo>
                    <a:pt x="80" y="0"/>
                  </a:lnTo>
                  <a:lnTo>
                    <a:pt x="72" y="1"/>
                  </a:lnTo>
                  <a:lnTo>
                    <a:pt x="21" y="44"/>
                  </a:lnTo>
                  <a:lnTo>
                    <a:pt x="0" y="91"/>
                  </a:lnTo>
                  <a:lnTo>
                    <a:pt x="53" y="147"/>
                  </a:lnTo>
                  <a:lnTo>
                    <a:pt x="102" y="97"/>
                  </a:lnTo>
                  <a:lnTo>
                    <a:pt x="107" y="99"/>
                  </a:lnTo>
                  <a:lnTo>
                    <a:pt x="161" y="142"/>
                  </a:lnTo>
                  <a:lnTo>
                    <a:pt x="204" y="188"/>
                  </a:lnTo>
                  <a:lnTo>
                    <a:pt x="213" y="198"/>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97" name="未知"/>
            <p:cNvSpPr>
              <a:spLocks/>
            </p:cNvSpPr>
            <p:nvPr/>
          </p:nvSpPr>
          <p:spPr bwMode="auto">
            <a:xfrm>
              <a:off x="1583" y="287"/>
              <a:ext cx="70" cy="70"/>
            </a:xfrm>
            <a:custGeom>
              <a:avLst/>
              <a:gdLst>
                <a:gd name="T0" fmla="*/ 0 w 175"/>
                <a:gd name="T1" fmla="*/ 0 h 174"/>
                <a:gd name="T2" fmla="*/ 0 w 175"/>
                <a:gd name="T3" fmla="*/ 0 h 174"/>
                <a:gd name="T4" fmla="*/ 0 w 175"/>
                <a:gd name="T5" fmla="*/ 0 h 174"/>
                <a:gd name="T6" fmla="*/ 0 w 175"/>
                <a:gd name="T7" fmla="*/ 0 h 174"/>
                <a:gd name="T8" fmla="*/ 0 w 175"/>
                <a:gd name="T9" fmla="*/ 0 h 174"/>
                <a:gd name="T10" fmla="*/ 0 w 175"/>
                <a:gd name="T11" fmla="*/ 0 h 174"/>
                <a:gd name="T12" fmla="*/ 0 w 175"/>
                <a:gd name="T13" fmla="*/ 0 h 174"/>
                <a:gd name="T14" fmla="*/ 0 w 175"/>
                <a:gd name="T15" fmla="*/ 0 h 174"/>
                <a:gd name="T16" fmla="*/ 0 w 175"/>
                <a:gd name="T17" fmla="*/ 0 h 174"/>
                <a:gd name="T18" fmla="*/ 0 w 175"/>
                <a:gd name="T19" fmla="*/ 0 h 174"/>
                <a:gd name="T20" fmla="*/ 0 w 175"/>
                <a:gd name="T21" fmla="*/ 0 h 174"/>
                <a:gd name="T22" fmla="*/ 0 w 175"/>
                <a:gd name="T23" fmla="*/ 0 h 174"/>
                <a:gd name="T24" fmla="*/ 0 w 175"/>
                <a:gd name="T25" fmla="*/ 0 h 174"/>
                <a:gd name="T26" fmla="*/ 0 w 175"/>
                <a:gd name="T27" fmla="*/ 0 h 174"/>
                <a:gd name="T28" fmla="*/ 0 w 175"/>
                <a:gd name="T29" fmla="*/ 0 h 1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75" h="174">
                  <a:moveTo>
                    <a:pt x="104" y="128"/>
                  </a:moveTo>
                  <a:lnTo>
                    <a:pt x="128" y="102"/>
                  </a:lnTo>
                  <a:lnTo>
                    <a:pt x="175" y="174"/>
                  </a:lnTo>
                  <a:lnTo>
                    <a:pt x="128" y="102"/>
                  </a:lnTo>
                  <a:lnTo>
                    <a:pt x="128" y="100"/>
                  </a:lnTo>
                  <a:lnTo>
                    <a:pt x="76" y="39"/>
                  </a:lnTo>
                  <a:lnTo>
                    <a:pt x="58" y="31"/>
                  </a:lnTo>
                  <a:lnTo>
                    <a:pt x="56" y="31"/>
                  </a:lnTo>
                  <a:lnTo>
                    <a:pt x="32" y="57"/>
                  </a:lnTo>
                  <a:lnTo>
                    <a:pt x="0" y="0"/>
                  </a:lnTo>
                  <a:lnTo>
                    <a:pt x="32" y="57"/>
                  </a:lnTo>
                  <a:lnTo>
                    <a:pt x="32" y="59"/>
                  </a:lnTo>
                  <a:lnTo>
                    <a:pt x="84" y="120"/>
                  </a:lnTo>
                  <a:lnTo>
                    <a:pt x="102" y="128"/>
                  </a:lnTo>
                  <a:lnTo>
                    <a:pt x="104" y="128"/>
                  </a:lnTo>
                  <a:close/>
                </a:path>
              </a:pathLst>
            </a:custGeom>
            <a:blipFill dpi="0" rotWithShape="0">
              <a:blip r:embed="rId3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8" name="未知"/>
            <p:cNvSpPr>
              <a:spLocks/>
            </p:cNvSpPr>
            <p:nvPr/>
          </p:nvSpPr>
          <p:spPr bwMode="auto">
            <a:xfrm>
              <a:off x="1439" y="478"/>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 h="41">
                  <a:moveTo>
                    <a:pt x="22" y="0"/>
                  </a:moveTo>
                  <a:lnTo>
                    <a:pt x="42" y="20"/>
                  </a:lnTo>
                  <a:lnTo>
                    <a:pt x="42" y="22"/>
                  </a:lnTo>
                  <a:lnTo>
                    <a:pt x="21" y="41"/>
                  </a:lnTo>
                  <a:lnTo>
                    <a:pt x="20" y="41"/>
                  </a:lnTo>
                  <a:lnTo>
                    <a:pt x="0" y="21"/>
                  </a:lnTo>
                  <a:lnTo>
                    <a:pt x="0" y="19"/>
                  </a:lnTo>
                  <a:lnTo>
                    <a:pt x="20" y="0"/>
                  </a:ln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99" name="未知"/>
            <p:cNvSpPr>
              <a:spLocks/>
            </p:cNvSpPr>
            <p:nvPr/>
          </p:nvSpPr>
          <p:spPr bwMode="auto">
            <a:xfrm>
              <a:off x="1439" y="478"/>
              <a:ext cx="17" cy="17"/>
            </a:xfrm>
            <a:custGeom>
              <a:avLst/>
              <a:gdLst>
                <a:gd name="T0" fmla="*/ 0 w 42"/>
                <a:gd name="T1" fmla="*/ 0 h 41"/>
                <a:gd name="T2" fmla="*/ 0 w 42"/>
                <a:gd name="T3" fmla="*/ 0 h 41"/>
                <a:gd name="T4" fmla="*/ 0 w 42"/>
                <a:gd name="T5" fmla="*/ 0 h 41"/>
                <a:gd name="T6" fmla="*/ 0 w 42"/>
                <a:gd name="T7" fmla="*/ 0 h 41"/>
                <a:gd name="T8" fmla="*/ 0 w 42"/>
                <a:gd name="T9" fmla="*/ 0 h 41"/>
                <a:gd name="T10" fmla="*/ 0 w 42"/>
                <a:gd name="T11" fmla="*/ 0 h 41"/>
                <a:gd name="T12" fmla="*/ 0 w 42"/>
                <a:gd name="T13" fmla="*/ 0 h 41"/>
                <a:gd name="T14" fmla="*/ 0 w 42"/>
                <a:gd name="T15" fmla="*/ 0 h 41"/>
                <a:gd name="T16" fmla="*/ 0 w 42"/>
                <a:gd name="T17" fmla="*/ 0 h 41"/>
                <a:gd name="T18" fmla="*/ 0 w 42"/>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41">
                  <a:moveTo>
                    <a:pt x="6" y="36"/>
                  </a:moveTo>
                  <a:lnTo>
                    <a:pt x="21" y="41"/>
                  </a:lnTo>
                  <a:lnTo>
                    <a:pt x="23" y="41"/>
                  </a:lnTo>
                  <a:lnTo>
                    <a:pt x="42" y="20"/>
                  </a:lnTo>
                  <a:lnTo>
                    <a:pt x="41" y="18"/>
                  </a:lnTo>
                  <a:lnTo>
                    <a:pt x="20" y="0"/>
                  </a:lnTo>
                  <a:lnTo>
                    <a:pt x="19" y="0"/>
                  </a:lnTo>
                  <a:lnTo>
                    <a:pt x="0" y="21"/>
                  </a:lnTo>
                  <a:lnTo>
                    <a:pt x="0" y="23"/>
                  </a:lnTo>
                  <a:lnTo>
                    <a:pt x="6" y="36"/>
                  </a:lnTo>
                  <a:close/>
                </a:path>
              </a:pathLst>
            </a:custGeom>
            <a:noFill/>
            <a:ln w="6350" cmpd="sng">
              <a:solidFill>
                <a:srgbClr val="252525"/>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0" name="未知"/>
            <p:cNvSpPr>
              <a:spLocks/>
            </p:cNvSpPr>
            <p:nvPr/>
          </p:nvSpPr>
          <p:spPr bwMode="auto">
            <a:xfrm>
              <a:off x="1667" y="391"/>
              <a:ext cx="18" cy="72"/>
            </a:xfrm>
            <a:custGeom>
              <a:avLst/>
              <a:gdLst>
                <a:gd name="T0" fmla="*/ 0 w 44"/>
                <a:gd name="T1" fmla="*/ 0 h 181"/>
                <a:gd name="T2" fmla="*/ 0 w 44"/>
                <a:gd name="T3" fmla="*/ 0 h 181"/>
                <a:gd name="T4" fmla="*/ 0 w 44"/>
                <a:gd name="T5" fmla="*/ 0 h 181"/>
                <a:gd name="T6" fmla="*/ 0 w 44"/>
                <a:gd name="T7" fmla="*/ 0 h 181"/>
                <a:gd name="T8" fmla="*/ 0 w 44"/>
                <a:gd name="T9" fmla="*/ 0 h 181"/>
                <a:gd name="T10" fmla="*/ 0 w 44"/>
                <a:gd name="T11" fmla="*/ 0 h 181"/>
                <a:gd name="T12" fmla="*/ 0 w 44"/>
                <a:gd name="T13" fmla="*/ 0 h 181"/>
                <a:gd name="T14" fmla="*/ 0 w 44"/>
                <a:gd name="T15" fmla="*/ 0 h 181"/>
                <a:gd name="T16" fmla="*/ 0 w 44"/>
                <a:gd name="T17" fmla="*/ 0 h 181"/>
                <a:gd name="T18" fmla="*/ 0 w 44"/>
                <a:gd name="T19" fmla="*/ 0 h 181"/>
                <a:gd name="T20" fmla="*/ 0 w 44"/>
                <a:gd name="T21" fmla="*/ 0 h 181"/>
                <a:gd name="T22" fmla="*/ 0 w 44"/>
                <a:gd name="T23" fmla="*/ 0 h 181"/>
                <a:gd name="T24" fmla="*/ 0 w 44"/>
                <a:gd name="T25" fmla="*/ 0 h 181"/>
                <a:gd name="T26" fmla="*/ 0 w 44"/>
                <a:gd name="T27" fmla="*/ 0 h 181"/>
                <a:gd name="T28" fmla="*/ 0 w 44"/>
                <a:gd name="T29" fmla="*/ 0 h 181"/>
                <a:gd name="T30" fmla="*/ 0 w 44"/>
                <a:gd name="T31" fmla="*/ 0 h 181"/>
                <a:gd name="T32" fmla="*/ 0 w 44"/>
                <a:gd name="T33" fmla="*/ 0 h 181"/>
                <a:gd name="T34" fmla="*/ 0 w 44"/>
                <a:gd name="T35" fmla="*/ 0 h 181"/>
                <a:gd name="T36" fmla="*/ 0 w 44"/>
                <a:gd name="T37" fmla="*/ 0 h 181"/>
                <a:gd name="T38" fmla="*/ 0 w 44"/>
                <a:gd name="T39" fmla="*/ 0 h 181"/>
                <a:gd name="T40" fmla="*/ 0 w 44"/>
                <a:gd name="T41" fmla="*/ 0 h 181"/>
                <a:gd name="T42" fmla="*/ 0 w 44"/>
                <a:gd name="T43" fmla="*/ 0 h 181"/>
                <a:gd name="T44" fmla="*/ 0 w 44"/>
                <a:gd name="T45" fmla="*/ 0 h 181"/>
                <a:gd name="T46" fmla="*/ 0 w 44"/>
                <a:gd name="T47" fmla="*/ 0 h 181"/>
                <a:gd name="T48" fmla="*/ 0 w 44"/>
                <a:gd name="T49" fmla="*/ 0 h 181"/>
                <a:gd name="T50" fmla="*/ 0 w 44"/>
                <a:gd name="T51" fmla="*/ 0 h 181"/>
                <a:gd name="T52" fmla="*/ 0 w 44"/>
                <a:gd name="T53" fmla="*/ 0 h 181"/>
                <a:gd name="T54" fmla="*/ 0 w 44"/>
                <a:gd name="T55" fmla="*/ 0 h 18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181">
                  <a:moveTo>
                    <a:pt x="44" y="0"/>
                  </a:moveTo>
                  <a:lnTo>
                    <a:pt x="38" y="0"/>
                  </a:lnTo>
                  <a:lnTo>
                    <a:pt x="20" y="0"/>
                  </a:lnTo>
                  <a:lnTo>
                    <a:pt x="0" y="0"/>
                  </a:lnTo>
                  <a:lnTo>
                    <a:pt x="0" y="1"/>
                  </a:lnTo>
                  <a:lnTo>
                    <a:pt x="0" y="2"/>
                  </a:lnTo>
                  <a:lnTo>
                    <a:pt x="0" y="5"/>
                  </a:lnTo>
                  <a:lnTo>
                    <a:pt x="0" y="7"/>
                  </a:lnTo>
                  <a:lnTo>
                    <a:pt x="0" y="11"/>
                  </a:lnTo>
                  <a:lnTo>
                    <a:pt x="0" y="14"/>
                  </a:lnTo>
                  <a:lnTo>
                    <a:pt x="0" y="19"/>
                  </a:lnTo>
                  <a:lnTo>
                    <a:pt x="0" y="23"/>
                  </a:lnTo>
                  <a:lnTo>
                    <a:pt x="0" y="29"/>
                  </a:lnTo>
                  <a:lnTo>
                    <a:pt x="0" y="34"/>
                  </a:lnTo>
                  <a:lnTo>
                    <a:pt x="0" y="40"/>
                  </a:lnTo>
                  <a:lnTo>
                    <a:pt x="0" y="46"/>
                  </a:lnTo>
                  <a:lnTo>
                    <a:pt x="0" y="53"/>
                  </a:lnTo>
                  <a:lnTo>
                    <a:pt x="0" y="60"/>
                  </a:lnTo>
                  <a:lnTo>
                    <a:pt x="0" y="67"/>
                  </a:lnTo>
                  <a:lnTo>
                    <a:pt x="0" y="75"/>
                  </a:lnTo>
                  <a:lnTo>
                    <a:pt x="0" y="82"/>
                  </a:lnTo>
                  <a:lnTo>
                    <a:pt x="0" y="90"/>
                  </a:lnTo>
                  <a:lnTo>
                    <a:pt x="0" y="98"/>
                  </a:lnTo>
                  <a:lnTo>
                    <a:pt x="1" y="106"/>
                  </a:lnTo>
                  <a:lnTo>
                    <a:pt x="23" y="163"/>
                  </a:lnTo>
                  <a:lnTo>
                    <a:pt x="44" y="18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1" name="未知"/>
            <p:cNvSpPr>
              <a:spLocks/>
            </p:cNvSpPr>
            <p:nvPr/>
          </p:nvSpPr>
          <p:spPr bwMode="auto">
            <a:xfrm>
              <a:off x="1685" y="391"/>
              <a:ext cx="18" cy="78"/>
            </a:xfrm>
            <a:custGeom>
              <a:avLst/>
              <a:gdLst>
                <a:gd name="T0" fmla="*/ 0 w 46"/>
                <a:gd name="T1" fmla="*/ 0 h 197"/>
                <a:gd name="T2" fmla="*/ 0 w 46"/>
                <a:gd name="T3" fmla="*/ 0 h 197"/>
                <a:gd name="T4" fmla="*/ 0 w 46"/>
                <a:gd name="T5" fmla="*/ 0 h 197"/>
                <a:gd name="T6" fmla="*/ 0 w 46"/>
                <a:gd name="T7" fmla="*/ 0 h 197"/>
                <a:gd name="T8" fmla="*/ 0 w 46"/>
                <a:gd name="T9" fmla="*/ 0 h 197"/>
                <a:gd name="T10" fmla="*/ 0 w 46"/>
                <a:gd name="T11" fmla="*/ 0 h 197"/>
                <a:gd name="T12" fmla="*/ 0 w 46"/>
                <a:gd name="T13" fmla="*/ 0 h 197"/>
                <a:gd name="T14" fmla="*/ 0 w 46"/>
                <a:gd name="T15" fmla="*/ 0 h 19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 h="197">
                  <a:moveTo>
                    <a:pt x="46" y="0"/>
                  </a:moveTo>
                  <a:lnTo>
                    <a:pt x="38" y="0"/>
                  </a:lnTo>
                  <a:lnTo>
                    <a:pt x="25" y="0"/>
                  </a:lnTo>
                  <a:lnTo>
                    <a:pt x="10" y="0"/>
                  </a:lnTo>
                  <a:lnTo>
                    <a:pt x="0" y="0"/>
                  </a:lnTo>
                  <a:lnTo>
                    <a:pt x="0" y="181"/>
                  </a:lnTo>
                  <a:lnTo>
                    <a:pt x="46" y="197"/>
                  </a:lnTo>
                  <a:lnTo>
                    <a:pt x="4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2" name="未知"/>
            <p:cNvSpPr>
              <a:spLocks/>
            </p:cNvSpPr>
            <p:nvPr/>
          </p:nvSpPr>
          <p:spPr bwMode="auto">
            <a:xfrm>
              <a:off x="1703" y="391"/>
              <a:ext cx="18" cy="78"/>
            </a:xfrm>
            <a:custGeom>
              <a:avLst/>
              <a:gdLst>
                <a:gd name="T0" fmla="*/ 0 w 45"/>
                <a:gd name="T1" fmla="*/ 0 h 197"/>
                <a:gd name="T2" fmla="*/ 0 w 45"/>
                <a:gd name="T3" fmla="*/ 0 h 197"/>
                <a:gd name="T4" fmla="*/ 0 w 45"/>
                <a:gd name="T5" fmla="*/ 0 h 197"/>
                <a:gd name="T6" fmla="*/ 0 w 45"/>
                <a:gd name="T7" fmla="*/ 0 h 197"/>
                <a:gd name="T8" fmla="*/ 0 w 45"/>
                <a:gd name="T9" fmla="*/ 0 h 197"/>
                <a:gd name="T10" fmla="*/ 0 w 45"/>
                <a:gd name="T11" fmla="*/ 0 h 197"/>
                <a:gd name="T12" fmla="*/ 0 w 45"/>
                <a:gd name="T13" fmla="*/ 0 h 197"/>
                <a:gd name="T14" fmla="*/ 0 w 45"/>
                <a:gd name="T15" fmla="*/ 0 h 197"/>
                <a:gd name="T16" fmla="*/ 0 w 45"/>
                <a:gd name="T17" fmla="*/ 0 h 197"/>
                <a:gd name="T18" fmla="*/ 0 w 45"/>
                <a:gd name="T19" fmla="*/ 0 h 197"/>
                <a:gd name="T20" fmla="*/ 0 w 45"/>
                <a:gd name="T21" fmla="*/ 0 h 197"/>
                <a:gd name="T22" fmla="*/ 0 w 45"/>
                <a:gd name="T23" fmla="*/ 0 h 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 h="197">
                  <a:moveTo>
                    <a:pt x="14" y="197"/>
                  </a:moveTo>
                  <a:lnTo>
                    <a:pt x="45" y="189"/>
                  </a:lnTo>
                  <a:lnTo>
                    <a:pt x="45" y="0"/>
                  </a:lnTo>
                  <a:lnTo>
                    <a:pt x="39" y="0"/>
                  </a:lnTo>
                  <a:lnTo>
                    <a:pt x="31" y="0"/>
                  </a:lnTo>
                  <a:lnTo>
                    <a:pt x="23" y="0"/>
                  </a:lnTo>
                  <a:lnTo>
                    <a:pt x="13" y="0"/>
                  </a:lnTo>
                  <a:lnTo>
                    <a:pt x="3" y="0"/>
                  </a:lnTo>
                  <a:lnTo>
                    <a:pt x="0" y="0"/>
                  </a:lnTo>
                  <a:lnTo>
                    <a:pt x="0" y="197"/>
                  </a:lnTo>
                  <a:lnTo>
                    <a:pt x="6" y="197"/>
                  </a:lnTo>
                  <a:lnTo>
                    <a:pt x="14"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3" name="未知"/>
            <p:cNvSpPr>
              <a:spLocks/>
            </p:cNvSpPr>
            <p:nvPr/>
          </p:nvSpPr>
          <p:spPr bwMode="auto">
            <a:xfrm>
              <a:off x="1727" y="391"/>
              <a:ext cx="0" cy="72"/>
            </a:xfrm>
            <a:custGeom>
              <a:avLst/>
              <a:gdLst>
                <a:gd name="T0" fmla="*/ 0 h 180"/>
                <a:gd name="T1" fmla="*/ 0 h 180"/>
                <a:gd name="T2" fmla="*/ 0 60000 65536"/>
                <a:gd name="T3" fmla="*/ 0 60000 65536"/>
              </a:gdLst>
              <a:ahLst/>
              <a:cxnLst>
                <a:cxn ang="T2">
                  <a:pos x="0" y="T0"/>
                </a:cxn>
                <a:cxn ang="T3">
                  <a:pos x="0" y="T1"/>
                </a:cxn>
              </a:cxnLst>
              <a:rect l="0" t="0" r="r" b="b"/>
              <a:pathLst>
                <a:path h="180">
                  <a:moveTo>
                    <a:pt x="0" y="0"/>
                  </a:moveTo>
                  <a:lnTo>
                    <a:pt x="0" y="180"/>
                  </a:lnTo>
                </a:path>
              </a:pathLst>
            </a:custGeom>
            <a:noFill/>
            <a:ln w="18630" cmpd="sng">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4" name="未知"/>
            <p:cNvSpPr>
              <a:spLocks/>
            </p:cNvSpPr>
            <p:nvPr/>
          </p:nvSpPr>
          <p:spPr bwMode="auto">
            <a:xfrm>
              <a:off x="1739" y="391"/>
              <a:ext cx="0" cy="59"/>
            </a:xfrm>
            <a:custGeom>
              <a:avLst/>
              <a:gdLst>
                <a:gd name="T0" fmla="*/ 0 h 148"/>
                <a:gd name="T1" fmla="*/ 0 h 148"/>
                <a:gd name="T2" fmla="*/ 0 60000 65536"/>
                <a:gd name="T3" fmla="*/ 0 60000 65536"/>
              </a:gdLst>
              <a:ahLst/>
              <a:cxnLst>
                <a:cxn ang="T2">
                  <a:pos x="0" y="T0"/>
                </a:cxn>
                <a:cxn ang="T3">
                  <a:pos x="0" y="T1"/>
                </a:cxn>
              </a:cxnLst>
              <a:rect l="0" t="0" r="r" b="b"/>
              <a:pathLst>
                <a:path h="148">
                  <a:moveTo>
                    <a:pt x="0" y="0"/>
                  </a:moveTo>
                  <a:lnTo>
                    <a:pt x="0" y="148"/>
                  </a:lnTo>
                </a:path>
              </a:pathLst>
            </a:custGeom>
            <a:noFill/>
            <a:ln w="1863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5" name="未知"/>
            <p:cNvSpPr>
              <a:spLocks/>
            </p:cNvSpPr>
            <p:nvPr/>
          </p:nvSpPr>
          <p:spPr bwMode="auto">
            <a:xfrm>
              <a:off x="1667" y="391"/>
              <a:ext cx="77" cy="78"/>
            </a:xfrm>
            <a:custGeom>
              <a:avLst/>
              <a:gdLst>
                <a:gd name="T0" fmla="*/ 0 w 192"/>
                <a:gd name="T1" fmla="*/ 0 h 197"/>
                <a:gd name="T2" fmla="*/ 0 w 192"/>
                <a:gd name="T3" fmla="*/ 0 h 197"/>
                <a:gd name="T4" fmla="*/ 0 w 192"/>
                <a:gd name="T5" fmla="*/ 0 h 197"/>
                <a:gd name="T6" fmla="*/ 0 w 192"/>
                <a:gd name="T7" fmla="*/ 0 h 197"/>
                <a:gd name="T8" fmla="*/ 0 w 192"/>
                <a:gd name="T9" fmla="*/ 0 h 197"/>
                <a:gd name="T10" fmla="*/ 0 w 192"/>
                <a:gd name="T11" fmla="*/ 0 h 197"/>
                <a:gd name="T12" fmla="*/ 0 w 192"/>
                <a:gd name="T13" fmla="*/ 0 h 197"/>
                <a:gd name="T14" fmla="*/ 0 w 192"/>
                <a:gd name="T15" fmla="*/ 0 h 197"/>
                <a:gd name="T16" fmla="*/ 0 w 192"/>
                <a:gd name="T17" fmla="*/ 0 h 197"/>
                <a:gd name="T18" fmla="*/ 0 w 192"/>
                <a:gd name="T19" fmla="*/ 0 h 197"/>
                <a:gd name="T20" fmla="*/ 0 w 192"/>
                <a:gd name="T21" fmla="*/ 0 h 197"/>
                <a:gd name="T22" fmla="*/ 0 w 192"/>
                <a:gd name="T23" fmla="*/ 0 h 197"/>
                <a:gd name="T24" fmla="*/ 0 w 192"/>
                <a:gd name="T25" fmla="*/ 0 h 197"/>
                <a:gd name="T26" fmla="*/ 0 w 192"/>
                <a:gd name="T27" fmla="*/ 0 h 197"/>
                <a:gd name="T28" fmla="*/ 0 w 192"/>
                <a:gd name="T29" fmla="*/ 0 h 197"/>
                <a:gd name="T30" fmla="*/ 0 w 192"/>
                <a:gd name="T31" fmla="*/ 0 h 197"/>
                <a:gd name="T32" fmla="*/ 0 w 192"/>
                <a:gd name="T33" fmla="*/ 0 h 197"/>
                <a:gd name="T34" fmla="*/ 0 w 192"/>
                <a:gd name="T35" fmla="*/ 0 h 197"/>
                <a:gd name="T36" fmla="*/ 0 w 192"/>
                <a:gd name="T37" fmla="*/ 0 h 197"/>
                <a:gd name="T38" fmla="*/ 0 w 192"/>
                <a:gd name="T39" fmla="*/ 0 h 197"/>
                <a:gd name="T40" fmla="*/ 0 w 192"/>
                <a:gd name="T41" fmla="*/ 0 h 197"/>
                <a:gd name="T42" fmla="*/ 0 w 192"/>
                <a:gd name="T43" fmla="*/ 0 h 197"/>
                <a:gd name="T44" fmla="*/ 0 w 192"/>
                <a:gd name="T45" fmla="*/ 0 h 197"/>
                <a:gd name="T46" fmla="*/ 0 w 192"/>
                <a:gd name="T47" fmla="*/ 0 h 197"/>
                <a:gd name="T48" fmla="*/ 0 w 192"/>
                <a:gd name="T49" fmla="*/ 0 h 197"/>
                <a:gd name="T50" fmla="*/ 0 w 192"/>
                <a:gd name="T51" fmla="*/ 0 h 197"/>
                <a:gd name="T52" fmla="*/ 0 w 192"/>
                <a:gd name="T53" fmla="*/ 0 h 197"/>
                <a:gd name="T54" fmla="*/ 0 w 192"/>
                <a:gd name="T55" fmla="*/ 0 h 197"/>
                <a:gd name="T56" fmla="*/ 0 w 192"/>
                <a:gd name="T57" fmla="*/ 0 h 197"/>
                <a:gd name="T58" fmla="*/ 0 w 192"/>
                <a:gd name="T59" fmla="*/ 0 h 197"/>
                <a:gd name="T60" fmla="*/ 0 w 192"/>
                <a:gd name="T61" fmla="*/ 0 h 197"/>
                <a:gd name="T62" fmla="*/ 0 w 192"/>
                <a:gd name="T63" fmla="*/ 0 h 197"/>
                <a:gd name="T64" fmla="*/ 0 w 192"/>
                <a:gd name="T65" fmla="*/ 0 h 197"/>
                <a:gd name="T66" fmla="*/ 0 w 192"/>
                <a:gd name="T67" fmla="*/ 0 h 197"/>
                <a:gd name="T68" fmla="*/ 0 w 192"/>
                <a:gd name="T69" fmla="*/ 0 h 197"/>
                <a:gd name="T70" fmla="*/ 0 w 192"/>
                <a:gd name="T71" fmla="*/ 0 h 197"/>
                <a:gd name="T72" fmla="*/ 0 w 192"/>
                <a:gd name="T73" fmla="*/ 0 h 197"/>
                <a:gd name="T74" fmla="*/ 0 w 192"/>
                <a:gd name="T75" fmla="*/ 0 h 197"/>
                <a:gd name="T76" fmla="*/ 0 w 192"/>
                <a:gd name="T77" fmla="*/ 0 h 197"/>
                <a:gd name="T78" fmla="*/ 0 w 192"/>
                <a:gd name="T79" fmla="*/ 0 h 197"/>
                <a:gd name="T80" fmla="*/ 0 w 192"/>
                <a:gd name="T81" fmla="*/ 0 h 197"/>
                <a:gd name="T82" fmla="*/ 0 w 192"/>
                <a:gd name="T83" fmla="*/ 0 h 197"/>
                <a:gd name="T84" fmla="*/ 0 w 192"/>
                <a:gd name="T85" fmla="*/ 0 h 197"/>
                <a:gd name="T86" fmla="*/ 0 w 192"/>
                <a:gd name="T87" fmla="*/ 0 h 197"/>
                <a:gd name="T88" fmla="*/ 0 w 192"/>
                <a:gd name="T89" fmla="*/ 0 h 197"/>
                <a:gd name="T90" fmla="*/ 0 w 192"/>
                <a:gd name="T91" fmla="*/ 0 h 197"/>
                <a:gd name="T92" fmla="*/ 0 w 192"/>
                <a:gd name="T93" fmla="*/ 0 h 197"/>
                <a:gd name="T94" fmla="*/ 0 w 192"/>
                <a:gd name="T95" fmla="*/ 0 h 197"/>
                <a:gd name="T96" fmla="*/ 0 w 192"/>
                <a:gd name="T97" fmla="*/ 0 h 197"/>
                <a:gd name="T98" fmla="*/ 0 w 192"/>
                <a:gd name="T99" fmla="*/ 0 h 197"/>
                <a:gd name="T100" fmla="*/ 0 w 192"/>
                <a:gd name="T101" fmla="*/ 0 h 197"/>
                <a:gd name="T102" fmla="*/ 0 w 192"/>
                <a:gd name="T103" fmla="*/ 0 h 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92" h="197">
                  <a:moveTo>
                    <a:pt x="96" y="197"/>
                  </a:moveTo>
                  <a:lnTo>
                    <a:pt x="34" y="173"/>
                  </a:lnTo>
                  <a:lnTo>
                    <a:pt x="2" y="114"/>
                  </a:lnTo>
                  <a:lnTo>
                    <a:pt x="0" y="90"/>
                  </a:lnTo>
                  <a:lnTo>
                    <a:pt x="0" y="82"/>
                  </a:lnTo>
                  <a:lnTo>
                    <a:pt x="0" y="75"/>
                  </a:lnTo>
                  <a:lnTo>
                    <a:pt x="0" y="67"/>
                  </a:lnTo>
                  <a:lnTo>
                    <a:pt x="0" y="60"/>
                  </a:lnTo>
                  <a:lnTo>
                    <a:pt x="0" y="53"/>
                  </a:lnTo>
                  <a:lnTo>
                    <a:pt x="0" y="46"/>
                  </a:lnTo>
                  <a:lnTo>
                    <a:pt x="0" y="40"/>
                  </a:lnTo>
                  <a:lnTo>
                    <a:pt x="0" y="34"/>
                  </a:lnTo>
                  <a:lnTo>
                    <a:pt x="0" y="29"/>
                  </a:lnTo>
                  <a:lnTo>
                    <a:pt x="0" y="23"/>
                  </a:lnTo>
                  <a:lnTo>
                    <a:pt x="0" y="19"/>
                  </a:lnTo>
                  <a:lnTo>
                    <a:pt x="0" y="14"/>
                  </a:lnTo>
                  <a:lnTo>
                    <a:pt x="0" y="11"/>
                  </a:lnTo>
                  <a:lnTo>
                    <a:pt x="0" y="7"/>
                  </a:lnTo>
                  <a:lnTo>
                    <a:pt x="0" y="5"/>
                  </a:lnTo>
                  <a:lnTo>
                    <a:pt x="0" y="2"/>
                  </a:lnTo>
                  <a:lnTo>
                    <a:pt x="0" y="1"/>
                  </a:lnTo>
                  <a:lnTo>
                    <a:pt x="0" y="0"/>
                  </a:lnTo>
                  <a:lnTo>
                    <a:pt x="20" y="0"/>
                  </a:lnTo>
                  <a:lnTo>
                    <a:pt x="82" y="0"/>
                  </a:lnTo>
                  <a:lnTo>
                    <a:pt x="129" y="0"/>
                  </a:lnTo>
                  <a:lnTo>
                    <a:pt x="136" y="0"/>
                  </a:lnTo>
                  <a:lnTo>
                    <a:pt x="192" y="0"/>
                  </a:lnTo>
                  <a:lnTo>
                    <a:pt x="192" y="6"/>
                  </a:lnTo>
                  <a:lnTo>
                    <a:pt x="192" y="12"/>
                  </a:lnTo>
                  <a:lnTo>
                    <a:pt x="192" y="17"/>
                  </a:lnTo>
                  <a:lnTo>
                    <a:pt x="192" y="22"/>
                  </a:lnTo>
                  <a:lnTo>
                    <a:pt x="192" y="26"/>
                  </a:lnTo>
                  <a:lnTo>
                    <a:pt x="192" y="30"/>
                  </a:lnTo>
                  <a:lnTo>
                    <a:pt x="192" y="34"/>
                  </a:lnTo>
                  <a:lnTo>
                    <a:pt x="192" y="38"/>
                  </a:lnTo>
                  <a:lnTo>
                    <a:pt x="192" y="41"/>
                  </a:lnTo>
                  <a:lnTo>
                    <a:pt x="192" y="45"/>
                  </a:lnTo>
                  <a:lnTo>
                    <a:pt x="192" y="49"/>
                  </a:lnTo>
                  <a:lnTo>
                    <a:pt x="192" y="53"/>
                  </a:lnTo>
                  <a:lnTo>
                    <a:pt x="192" y="57"/>
                  </a:lnTo>
                  <a:lnTo>
                    <a:pt x="192" y="61"/>
                  </a:lnTo>
                  <a:lnTo>
                    <a:pt x="192" y="66"/>
                  </a:lnTo>
                  <a:lnTo>
                    <a:pt x="192" y="71"/>
                  </a:lnTo>
                  <a:lnTo>
                    <a:pt x="192" y="77"/>
                  </a:lnTo>
                  <a:lnTo>
                    <a:pt x="192" y="84"/>
                  </a:lnTo>
                  <a:lnTo>
                    <a:pt x="192" y="91"/>
                  </a:lnTo>
                  <a:lnTo>
                    <a:pt x="192" y="98"/>
                  </a:lnTo>
                  <a:lnTo>
                    <a:pt x="192" y="106"/>
                  </a:lnTo>
                  <a:lnTo>
                    <a:pt x="169" y="163"/>
                  </a:lnTo>
                  <a:lnTo>
                    <a:pt x="112" y="196"/>
                  </a:lnTo>
                  <a:lnTo>
                    <a:pt x="96" y="197"/>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6" name="未知"/>
            <p:cNvSpPr>
              <a:spLocks/>
            </p:cNvSpPr>
            <p:nvPr/>
          </p:nvSpPr>
          <p:spPr bwMode="auto">
            <a:xfrm>
              <a:off x="1170" y="449"/>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506" y="377"/>
                  </a:moveTo>
                  <a:lnTo>
                    <a:pt x="445" y="409"/>
                  </a:lnTo>
                  <a:lnTo>
                    <a:pt x="369" y="420"/>
                  </a:lnTo>
                  <a:lnTo>
                    <a:pt x="294" y="425"/>
                  </a:lnTo>
                  <a:lnTo>
                    <a:pt x="253" y="426"/>
                  </a:lnTo>
                  <a:lnTo>
                    <a:pt x="232" y="425"/>
                  </a:lnTo>
                  <a:lnTo>
                    <a:pt x="155" y="422"/>
                  </a:lnTo>
                  <a:lnTo>
                    <a:pt x="89" y="414"/>
                  </a:lnTo>
                  <a:lnTo>
                    <a:pt x="29" y="400"/>
                  </a:lnTo>
                  <a:lnTo>
                    <a:pt x="0" y="377"/>
                  </a:lnTo>
                  <a:lnTo>
                    <a:pt x="0" y="0"/>
                  </a:lnTo>
                  <a:lnTo>
                    <a:pt x="506" y="0"/>
                  </a:lnTo>
                  <a:lnTo>
                    <a:pt x="506"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7" name="未知"/>
            <p:cNvSpPr>
              <a:spLocks/>
            </p:cNvSpPr>
            <p:nvPr/>
          </p:nvSpPr>
          <p:spPr bwMode="auto">
            <a:xfrm>
              <a:off x="1170" y="449"/>
              <a:ext cx="202" cy="170"/>
            </a:xfrm>
            <a:custGeom>
              <a:avLst/>
              <a:gdLst>
                <a:gd name="T0" fmla="*/ 0 w 506"/>
                <a:gd name="T1" fmla="*/ 0 h 426"/>
                <a:gd name="T2" fmla="*/ 0 w 506"/>
                <a:gd name="T3" fmla="*/ 0 h 426"/>
                <a:gd name="T4" fmla="*/ 0 w 506"/>
                <a:gd name="T5" fmla="*/ 0 h 426"/>
                <a:gd name="T6" fmla="*/ 0 w 506"/>
                <a:gd name="T7" fmla="*/ 0 h 426"/>
                <a:gd name="T8" fmla="*/ 0 w 506"/>
                <a:gd name="T9" fmla="*/ 0 h 426"/>
                <a:gd name="T10" fmla="*/ 0 w 506"/>
                <a:gd name="T11" fmla="*/ 0 h 426"/>
                <a:gd name="T12" fmla="*/ 0 w 506"/>
                <a:gd name="T13" fmla="*/ 0 h 426"/>
                <a:gd name="T14" fmla="*/ 0 w 506"/>
                <a:gd name="T15" fmla="*/ 0 h 426"/>
                <a:gd name="T16" fmla="*/ 0 w 506"/>
                <a:gd name="T17" fmla="*/ 0 h 426"/>
                <a:gd name="T18" fmla="*/ 0 w 506"/>
                <a:gd name="T19" fmla="*/ 0 h 426"/>
                <a:gd name="T20" fmla="*/ 0 w 506"/>
                <a:gd name="T21" fmla="*/ 0 h 426"/>
                <a:gd name="T22" fmla="*/ 0 w 506"/>
                <a:gd name="T23" fmla="*/ 0 h 426"/>
                <a:gd name="T24" fmla="*/ 0 w 506"/>
                <a:gd name="T25" fmla="*/ 0 h 4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6">
                  <a:moveTo>
                    <a:pt x="0" y="0"/>
                  </a:moveTo>
                  <a:lnTo>
                    <a:pt x="0" y="377"/>
                  </a:lnTo>
                  <a:lnTo>
                    <a:pt x="1" y="381"/>
                  </a:lnTo>
                  <a:lnTo>
                    <a:pt x="61" y="409"/>
                  </a:lnTo>
                  <a:lnTo>
                    <a:pt x="137" y="420"/>
                  </a:lnTo>
                  <a:lnTo>
                    <a:pt x="212" y="425"/>
                  </a:lnTo>
                  <a:lnTo>
                    <a:pt x="253" y="426"/>
                  </a:lnTo>
                  <a:lnTo>
                    <a:pt x="274" y="425"/>
                  </a:lnTo>
                  <a:lnTo>
                    <a:pt x="351" y="422"/>
                  </a:lnTo>
                  <a:lnTo>
                    <a:pt x="417" y="414"/>
                  </a:lnTo>
                  <a:lnTo>
                    <a:pt x="477" y="400"/>
                  </a:lnTo>
                  <a:lnTo>
                    <a:pt x="506" y="377"/>
                  </a:lnTo>
                  <a:lnTo>
                    <a:pt x="506"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08" name="未知"/>
            <p:cNvSpPr>
              <a:spLocks/>
            </p:cNvSpPr>
            <p:nvPr/>
          </p:nvSpPr>
          <p:spPr bwMode="auto">
            <a:xfrm>
              <a:off x="1178" y="461"/>
              <a:ext cx="186" cy="145"/>
            </a:xfrm>
            <a:custGeom>
              <a:avLst/>
              <a:gdLst>
                <a:gd name="T0" fmla="*/ 0 w 464"/>
                <a:gd name="T1" fmla="*/ 0 h 362"/>
                <a:gd name="T2" fmla="*/ 0 w 464"/>
                <a:gd name="T3" fmla="*/ 0 h 362"/>
                <a:gd name="T4" fmla="*/ 0 w 464"/>
                <a:gd name="T5" fmla="*/ 0 h 362"/>
                <a:gd name="T6" fmla="*/ 0 w 464"/>
                <a:gd name="T7" fmla="*/ 0 h 362"/>
                <a:gd name="T8" fmla="*/ 0 w 464"/>
                <a:gd name="T9" fmla="*/ 0 h 362"/>
                <a:gd name="T10" fmla="*/ 0 w 464"/>
                <a:gd name="T11" fmla="*/ 0 h 362"/>
                <a:gd name="T12" fmla="*/ 0 w 464"/>
                <a:gd name="T13" fmla="*/ 0 h 362"/>
                <a:gd name="T14" fmla="*/ 0 w 464"/>
                <a:gd name="T15" fmla="*/ 0 h 362"/>
                <a:gd name="T16" fmla="*/ 0 w 464"/>
                <a:gd name="T17" fmla="*/ 0 h 362"/>
                <a:gd name="T18" fmla="*/ 0 w 464"/>
                <a:gd name="T19" fmla="*/ 0 h 362"/>
                <a:gd name="T20" fmla="*/ 0 w 464"/>
                <a:gd name="T21" fmla="*/ 0 h 362"/>
                <a:gd name="T22" fmla="*/ 0 w 464"/>
                <a:gd name="T23" fmla="*/ 0 h 362"/>
                <a:gd name="T24" fmla="*/ 0 w 464"/>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2">
                  <a:moveTo>
                    <a:pt x="464" y="321"/>
                  </a:moveTo>
                  <a:lnTo>
                    <a:pt x="405" y="347"/>
                  </a:lnTo>
                  <a:lnTo>
                    <a:pt x="334" y="357"/>
                  </a:lnTo>
                  <a:lnTo>
                    <a:pt x="267" y="361"/>
                  </a:lnTo>
                  <a:lnTo>
                    <a:pt x="232" y="362"/>
                  </a:lnTo>
                  <a:lnTo>
                    <a:pt x="214" y="362"/>
                  </a:lnTo>
                  <a:lnTo>
                    <a:pt x="146" y="358"/>
                  </a:lnTo>
                  <a:lnTo>
                    <a:pt x="85" y="352"/>
                  </a:lnTo>
                  <a:lnTo>
                    <a:pt x="19" y="337"/>
                  </a:lnTo>
                  <a:lnTo>
                    <a:pt x="0" y="321"/>
                  </a:lnTo>
                  <a:lnTo>
                    <a:pt x="0" y="0"/>
                  </a:lnTo>
                  <a:lnTo>
                    <a:pt x="464" y="0"/>
                  </a:lnTo>
                  <a:lnTo>
                    <a:pt x="464" y="32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09" name="未知"/>
            <p:cNvSpPr>
              <a:spLocks/>
            </p:cNvSpPr>
            <p:nvPr/>
          </p:nvSpPr>
          <p:spPr bwMode="auto">
            <a:xfrm>
              <a:off x="1178" y="444"/>
              <a:ext cx="186"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0"/>
                  </a:moveTo>
                  <a:lnTo>
                    <a:pt x="318" y="3"/>
                  </a:lnTo>
                  <a:lnTo>
                    <a:pt x="379" y="10"/>
                  </a:lnTo>
                  <a:lnTo>
                    <a:pt x="445" y="25"/>
                  </a:lnTo>
                  <a:lnTo>
                    <a:pt x="464" y="41"/>
                  </a:lnTo>
                  <a:lnTo>
                    <a:pt x="463" y="44"/>
                  </a:lnTo>
                  <a:lnTo>
                    <a:pt x="405" y="67"/>
                  </a:lnTo>
                  <a:lnTo>
                    <a:pt x="334" y="77"/>
                  </a:lnTo>
                  <a:lnTo>
                    <a:pt x="267" y="81"/>
                  </a:lnTo>
                  <a:lnTo>
                    <a:pt x="232" y="82"/>
                  </a:lnTo>
                  <a:lnTo>
                    <a:pt x="214" y="82"/>
                  </a:lnTo>
                  <a:lnTo>
                    <a:pt x="146" y="78"/>
                  </a:lnTo>
                  <a:lnTo>
                    <a:pt x="85" y="72"/>
                  </a:lnTo>
                  <a:lnTo>
                    <a:pt x="19" y="57"/>
                  </a:lnTo>
                  <a:lnTo>
                    <a:pt x="0" y="41"/>
                  </a:lnTo>
                  <a:lnTo>
                    <a:pt x="0" y="37"/>
                  </a:lnTo>
                  <a:lnTo>
                    <a:pt x="59" y="14"/>
                  </a:lnTo>
                  <a:lnTo>
                    <a:pt x="129" y="4"/>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0" name="未知"/>
            <p:cNvSpPr>
              <a:spLocks/>
            </p:cNvSpPr>
            <p:nvPr/>
          </p:nvSpPr>
          <p:spPr bwMode="auto">
            <a:xfrm>
              <a:off x="1170" y="429"/>
              <a:ext cx="202" cy="39"/>
            </a:xfrm>
            <a:custGeom>
              <a:avLst/>
              <a:gdLst>
                <a:gd name="T0" fmla="*/ 0 w 506"/>
                <a:gd name="T1" fmla="*/ 0 h 97"/>
                <a:gd name="T2" fmla="*/ 0 w 506"/>
                <a:gd name="T3" fmla="*/ 0 h 97"/>
                <a:gd name="T4" fmla="*/ 0 w 506"/>
                <a:gd name="T5" fmla="*/ 0 h 97"/>
                <a:gd name="T6" fmla="*/ 0 w 506"/>
                <a:gd name="T7" fmla="*/ 0 h 97"/>
                <a:gd name="T8" fmla="*/ 0 w 506"/>
                <a:gd name="T9" fmla="*/ 0 h 97"/>
                <a:gd name="T10" fmla="*/ 0 w 506"/>
                <a:gd name="T11" fmla="*/ 0 h 97"/>
                <a:gd name="T12" fmla="*/ 0 w 506"/>
                <a:gd name="T13" fmla="*/ 0 h 97"/>
                <a:gd name="T14" fmla="*/ 0 w 506"/>
                <a:gd name="T15" fmla="*/ 0 h 97"/>
                <a:gd name="T16" fmla="*/ 0 w 506"/>
                <a:gd name="T17" fmla="*/ 0 h 97"/>
                <a:gd name="T18" fmla="*/ 0 w 506"/>
                <a:gd name="T19" fmla="*/ 0 h 97"/>
                <a:gd name="T20" fmla="*/ 0 w 506"/>
                <a:gd name="T21" fmla="*/ 0 h 97"/>
                <a:gd name="T22" fmla="*/ 0 w 506"/>
                <a:gd name="T23" fmla="*/ 0 h 97"/>
                <a:gd name="T24" fmla="*/ 0 w 506"/>
                <a:gd name="T25" fmla="*/ 0 h 97"/>
                <a:gd name="T26" fmla="*/ 0 w 506"/>
                <a:gd name="T27" fmla="*/ 0 h 97"/>
                <a:gd name="T28" fmla="*/ 0 w 506"/>
                <a:gd name="T29" fmla="*/ 0 h 97"/>
                <a:gd name="T30" fmla="*/ 0 w 506"/>
                <a:gd name="T31" fmla="*/ 0 h 97"/>
                <a:gd name="T32" fmla="*/ 0 w 506"/>
                <a:gd name="T33" fmla="*/ 0 h 97"/>
                <a:gd name="T34" fmla="*/ 0 w 506"/>
                <a:gd name="T35" fmla="*/ 0 h 97"/>
                <a:gd name="T36" fmla="*/ 0 w 506"/>
                <a:gd name="T37" fmla="*/ 0 h 97"/>
                <a:gd name="T38" fmla="*/ 0 w 506"/>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6" h="97">
                  <a:moveTo>
                    <a:pt x="253" y="97"/>
                  </a:moveTo>
                  <a:lnTo>
                    <a:pt x="192" y="95"/>
                  </a:lnTo>
                  <a:lnTo>
                    <a:pt x="120" y="89"/>
                  </a:lnTo>
                  <a:lnTo>
                    <a:pt x="49" y="77"/>
                  </a:lnTo>
                  <a:lnTo>
                    <a:pt x="0" y="48"/>
                  </a:lnTo>
                  <a:lnTo>
                    <a:pt x="1" y="44"/>
                  </a:lnTo>
                  <a:lnTo>
                    <a:pt x="61" y="17"/>
                  </a:lnTo>
                  <a:lnTo>
                    <a:pt x="137" y="6"/>
                  </a:lnTo>
                  <a:lnTo>
                    <a:pt x="212" y="1"/>
                  </a:lnTo>
                  <a:lnTo>
                    <a:pt x="253" y="0"/>
                  </a:lnTo>
                  <a:lnTo>
                    <a:pt x="274" y="0"/>
                  </a:lnTo>
                  <a:lnTo>
                    <a:pt x="351" y="4"/>
                  </a:lnTo>
                  <a:lnTo>
                    <a:pt x="417" y="12"/>
                  </a:lnTo>
                  <a:lnTo>
                    <a:pt x="477" y="26"/>
                  </a:lnTo>
                  <a:lnTo>
                    <a:pt x="506" y="48"/>
                  </a:lnTo>
                  <a:lnTo>
                    <a:pt x="505" y="52"/>
                  </a:lnTo>
                  <a:lnTo>
                    <a:pt x="445" y="80"/>
                  </a:lnTo>
                  <a:lnTo>
                    <a:pt x="369" y="91"/>
                  </a:lnTo>
                  <a:lnTo>
                    <a:pt x="294" y="96"/>
                  </a:lnTo>
                  <a:lnTo>
                    <a:pt x="253" y="97"/>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1" name="未知"/>
            <p:cNvSpPr>
              <a:spLocks/>
            </p:cNvSpPr>
            <p:nvPr/>
          </p:nvSpPr>
          <p:spPr bwMode="auto">
            <a:xfrm>
              <a:off x="1606" y="19"/>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4" y="409"/>
                  </a:lnTo>
                  <a:lnTo>
                    <a:pt x="368" y="420"/>
                  </a:lnTo>
                  <a:lnTo>
                    <a:pt x="293" y="425"/>
                  </a:lnTo>
                  <a:lnTo>
                    <a:pt x="252" y="425"/>
                  </a:lnTo>
                  <a:lnTo>
                    <a:pt x="232" y="425"/>
                  </a:lnTo>
                  <a:lnTo>
                    <a:pt x="154" y="422"/>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2" name="未知"/>
            <p:cNvSpPr>
              <a:spLocks/>
            </p:cNvSpPr>
            <p:nvPr/>
          </p:nvSpPr>
          <p:spPr bwMode="auto">
            <a:xfrm>
              <a:off x="1606" y="19"/>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0" y="409"/>
                  </a:lnTo>
                  <a:lnTo>
                    <a:pt x="136" y="420"/>
                  </a:lnTo>
                  <a:lnTo>
                    <a:pt x="211" y="425"/>
                  </a:lnTo>
                  <a:lnTo>
                    <a:pt x="252" y="425"/>
                  </a:lnTo>
                  <a:lnTo>
                    <a:pt x="273" y="425"/>
                  </a:lnTo>
                  <a:lnTo>
                    <a:pt x="351" y="422"/>
                  </a:lnTo>
                  <a:lnTo>
                    <a:pt x="417" y="414"/>
                  </a:lnTo>
                  <a:lnTo>
                    <a:pt x="477" y="399"/>
                  </a:lnTo>
                  <a:lnTo>
                    <a:pt x="505" y="377"/>
                  </a:lnTo>
                  <a:lnTo>
                    <a:pt x="50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3" name="未知"/>
            <p:cNvSpPr>
              <a:spLocks/>
            </p:cNvSpPr>
            <p:nvPr/>
          </p:nvSpPr>
          <p:spPr bwMode="auto">
            <a:xfrm>
              <a:off x="1614" y="32"/>
              <a:ext cx="186" cy="145"/>
            </a:xfrm>
            <a:custGeom>
              <a:avLst/>
              <a:gdLst>
                <a:gd name="T0" fmla="*/ 0 w 465"/>
                <a:gd name="T1" fmla="*/ 0 h 362"/>
                <a:gd name="T2" fmla="*/ 0 w 465"/>
                <a:gd name="T3" fmla="*/ 0 h 362"/>
                <a:gd name="T4" fmla="*/ 0 w 465"/>
                <a:gd name="T5" fmla="*/ 0 h 362"/>
                <a:gd name="T6" fmla="*/ 0 w 465"/>
                <a:gd name="T7" fmla="*/ 0 h 362"/>
                <a:gd name="T8" fmla="*/ 0 w 465"/>
                <a:gd name="T9" fmla="*/ 0 h 362"/>
                <a:gd name="T10" fmla="*/ 0 w 465"/>
                <a:gd name="T11" fmla="*/ 0 h 362"/>
                <a:gd name="T12" fmla="*/ 0 w 465"/>
                <a:gd name="T13" fmla="*/ 0 h 362"/>
                <a:gd name="T14" fmla="*/ 0 w 465"/>
                <a:gd name="T15" fmla="*/ 0 h 362"/>
                <a:gd name="T16" fmla="*/ 0 w 465"/>
                <a:gd name="T17" fmla="*/ 0 h 362"/>
                <a:gd name="T18" fmla="*/ 0 w 465"/>
                <a:gd name="T19" fmla="*/ 0 h 362"/>
                <a:gd name="T20" fmla="*/ 0 w 465"/>
                <a:gd name="T21" fmla="*/ 0 h 362"/>
                <a:gd name="T22" fmla="*/ 0 w 465"/>
                <a:gd name="T23" fmla="*/ 0 h 362"/>
                <a:gd name="T24" fmla="*/ 0 w 465"/>
                <a:gd name="T25" fmla="*/ 0 h 3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2">
                  <a:moveTo>
                    <a:pt x="465" y="321"/>
                  </a:moveTo>
                  <a:lnTo>
                    <a:pt x="405" y="347"/>
                  </a:lnTo>
                  <a:lnTo>
                    <a:pt x="335" y="357"/>
                  </a:lnTo>
                  <a:lnTo>
                    <a:pt x="268" y="361"/>
                  </a:lnTo>
                  <a:lnTo>
                    <a:pt x="232" y="362"/>
                  </a:lnTo>
                  <a:lnTo>
                    <a:pt x="215" y="361"/>
                  </a:lnTo>
                  <a:lnTo>
                    <a:pt x="146" y="358"/>
                  </a:lnTo>
                  <a:lnTo>
                    <a:pt x="85" y="352"/>
                  </a:lnTo>
                  <a:lnTo>
                    <a:pt x="20" y="337"/>
                  </a:lnTo>
                  <a:lnTo>
                    <a:pt x="0" y="321"/>
                  </a:lnTo>
                  <a:lnTo>
                    <a:pt x="0" y="0"/>
                  </a:lnTo>
                  <a:lnTo>
                    <a:pt x="465" y="0"/>
                  </a:lnTo>
                  <a:lnTo>
                    <a:pt x="465" y="321"/>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4" name="未知"/>
            <p:cNvSpPr>
              <a:spLocks/>
            </p:cNvSpPr>
            <p:nvPr/>
          </p:nvSpPr>
          <p:spPr bwMode="auto">
            <a:xfrm>
              <a:off x="1614" y="14"/>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0"/>
                  </a:moveTo>
                  <a:lnTo>
                    <a:pt x="319" y="3"/>
                  </a:lnTo>
                  <a:lnTo>
                    <a:pt x="379" y="10"/>
                  </a:lnTo>
                  <a:lnTo>
                    <a:pt x="445" y="25"/>
                  </a:lnTo>
                  <a:lnTo>
                    <a:pt x="465" y="41"/>
                  </a:lnTo>
                  <a:lnTo>
                    <a:pt x="464" y="44"/>
                  </a:lnTo>
                  <a:lnTo>
                    <a:pt x="405" y="67"/>
                  </a:lnTo>
                  <a:lnTo>
                    <a:pt x="335" y="77"/>
                  </a:lnTo>
                  <a:lnTo>
                    <a:pt x="268" y="81"/>
                  </a:lnTo>
                  <a:lnTo>
                    <a:pt x="232" y="82"/>
                  </a:lnTo>
                  <a:lnTo>
                    <a:pt x="215" y="81"/>
                  </a:lnTo>
                  <a:lnTo>
                    <a:pt x="146" y="78"/>
                  </a:lnTo>
                  <a:lnTo>
                    <a:pt x="85" y="72"/>
                  </a:lnTo>
                  <a:lnTo>
                    <a:pt x="20" y="57"/>
                  </a:lnTo>
                  <a:lnTo>
                    <a:pt x="0" y="41"/>
                  </a:lnTo>
                  <a:lnTo>
                    <a:pt x="1" y="37"/>
                  </a:lnTo>
                  <a:lnTo>
                    <a:pt x="59" y="14"/>
                  </a:lnTo>
                  <a:lnTo>
                    <a:pt x="130" y="4"/>
                  </a:lnTo>
                  <a:lnTo>
                    <a:pt x="197" y="0"/>
                  </a:lnTo>
                  <a:lnTo>
                    <a:pt x="232" y="0"/>
                  </a:lnTo>
                  <a:lnTo>
                    <a:pt x="250" y="0"/>
                  </a:lnTo>
                  <a:close/>
                </a:path>
              </a:pathLst>
            </a:custGeom>
            <a:solidFill>
              <a:srgbClr val="F1B1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5" name="未知"/>
            <p:cNvSpPr>
              <a:spLocks/>
            </p:cNvSpPr>
            <p:nvPr/>
          </p:nvSpPr>
          <p:spPr bwMode="auto">
            <a:xfrm>
              <a:off x="1606" y="0"/>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2" y="96"/>
                  </a:moveTo>
                  <a:lnTo>
                    <a:pt x="192" y="95"/>
                  </a:lnTo>
                  <a:lnTo>
                    <a:pt x="119" y="89"/>
                  </a:lnTo>
                  <a:lnTo>
                    <a:pt x="48" y="77"/>
                  </a:lnTo>
                  <a:lnTo>
                    <a:pt x="0" y="48"/>
                  </a:lnTo>
                  <a:lnTo>
                    <a:pt x="1" y="44"/>
                  </a:lnTo>
                  <a:lnTo>
                    <a:pt x="60" y="17"/>
                  </a:lnTo>
                  <a:lnTo>
                    <a:pt x="136" y="6"/>
                  </a:lnTo>
                  <a:lnTo>
                    <a:pt x="211" y="1"/>
                  </a:lnTo>
                  <a:lnTo>
                    <a:pt x="252" y="0"/>
                  </a:lnTo>
                  <a:lnTo>
                    <a:pt x="273" y="0"/>
                  </a:lnTo>
                  <a:lnTo>
                    <a:pt x="351" y="4"/>
                  </a:lnTo>
                  <a:lnTo>
                    <a:pt x="417" y="12"/>
                  </a:lnTo>
                  <a:lnTo>
                    <a:pt x="477" y="26"/>
                  </a:lnTo>
                  <a:lnTo>
                    <a:pt x="505" y="48"/>
                  </a:lnTo>
                  <a:lnTo>
                    <a:pt x="504" y="52"/>
                  </a:lnTo>
                  <a:lnTo>
                    <a:pt x="444" y="80"/>
                  </a:lnTo>
                  <a:lnTo>
                    <a:pt x="368" y="91"/>
                  </a:lnTo>
                  <a:lnTo>
                    <a:pt x="293" y="96"/>
                  </a:lnTo>
                  <a:lnTo>
                    <a:pt x="252" y="96"/>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6" name="未知"/>
            <p:cNvSpPr>
              <a:spLocks/>
            </p:cNvSpPr>
            <p:nvPr/>
          </p:nvSpPr>
          <p:spPr bwMode="auto">
            <a:xfrm>
              <a:off x="731" y="882"/>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505" y="377"/>
                  </a:moveTo>
                  <a:lnTo>
                    <a:pt x="445" y="408"/>
                  </a:lnTo>
                  <a:lnTo>
                    <a:pt x="369" y="420"/>
                  </a:lnTo>
                  <a:lnTo>
                    <a:pt x="294" y="425"/>
                  </a:lnTo>
                  <a:lnTo>
                    <a:pt x="253" y="425"/>
                  </a:lnTo>
                  <a:lnTo>
                    <a:pt x="232" y="425"/>
                  </a:lnTo>
                  <a:lnTo>
                    <a:pt x="154" y="421"/>
                  </a:lnTo>
                  <a:lnTo>
                    <a:pt x="88" y="414"/>
                  </a:lnTo>
                  <a:lnTo>
                    <a:pt x="28" y="399"/>
                  </a:lnTo>
                  <a:lnTo>
                    <a:pt x="0" y="377"/>
                  </a:lnTo>
                  <a:lnTo>
                    <a:pt x="0" y="0"/>
                  </a:lnTo>
                  <a:lnTo>
                    <a:pt x="505" y="0"/>
                  </a:lnTo>
                  <a:lnTo>
                    <a:pt x="505"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7" name="未知"/>
            <p:cNvSpPr>
              <a:spLocks/>
            </p:cNvSpPr>
            <p:nvPr/>
          </p:nvSpPr>
          <p:spPr bwMode="auto">
            <a:xfrm>
              <a:off x="731" y="882"/>
              <a:ext cx="202" cy="170"/>
            </a:xfrm>
            <a:custGeom>
              <a:avLst/>
              <a:gdLst>
                <a:gd name="T0" fmla="*/ 0 w 505"/>
                <a:gd name="T1" fmla="*/ 0 h 425"/>
                <a:gd name="T2" fmla="*/ 0 w 505"/>
                <a:gd name="T3" fmla="*/ 0 h 425"/>
                <a:gd name="T4" fmla="*/ 0 w 505"/>
                <a:gd name="T5" fmla="*/ 0 h 425"/>
                <a:gd name="T6" fmla="*/ 0 w 505"/>
                <a:gd name="T7" fmla="*/ 0 h 425"/>
                <a:gd name="T8" fmla="*/ 0 w 505"/>
                <a:gd name="T9" fmla="*/ 0 h 425"/>
                <a:gd name="T10" fmla="*/ 0 w 505"/>
                <a:gd name="T11" fmla="*/ 0 h 425"/>
                <a:gd name="T12" fmla="*/ 0 w 505"/>
                <a:gd name="T13" fmla="*/ 0 h 425"/>
                <a:gd name="T14" fmla="*/ 0 w 505"/>
                <a:gd name="T15" fmla="*/ 0 h 425"/>
                <a:gd name="T16" fmla="*/ 0 w 505"/>
                <a:gd name="T17" fmla="*/ 0 h 425"/>
                <a:gd name="T18" fmla="*/ 0 w 505"/>
                <a:gd name="T19" fmla="*/ 0 h 425"/>
                <a:gd name="T20" fmla="*/ 0 w 505"/>
                <a:gd name="T21" fmla="*/ 0 h 425"/>
                <a:gd name="T22" fmla="*/ 0 w 505"/>
                <a:gd name="T23" fmla="*/ 0 h 425"/>
                <a:gd name="T24" fmla="*/ 0 w 505"/>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5" h="425">
                  <a:moveTo>
                    <a:pt x="0" y="0"/>
                  </a:moveTo>
                  <a:lnTo>
                    <a:pt x="0" y="377"/>
                  </a:lnTo>
                  <a:lnTo>
                    <a:pt x="1" y="381"/>
                  </a:lnTo>
                  <a:lnTo>
                    <a:pt x="61" y="408"/>
                  </a:lnTo>
                  <a:lnTo>
                    <a:pt x="137" y="420"/>
                  </a:lnTo>
                  <a:lnTo>
                    <a:pt x="212" y="425"/>
                  </a:lnTo>
                  <a:lnTo>
                    <a:pt x="253" y="425"/>
                  </a:lnTo>
                  <a:lnTo>
                    <a:pt x="273" y="425"/>
                  </a:lnTo>
                  <a:lnTo>
                    <a:pt x="351" y="421"/>
                  </a:lnTo>
                  <a:lnTo>
                    <a:pt x="417" y="414"/>
                  </a:lnTo>
                  <a:lnTo>
                    <a:pt x="477" y="399"/>
                  </a:lnTo>
                  <a:lnTo>
                    <a:pt x="505" y="377"/>
                  </a:lnTo>
                  <a:lnTo>
                    <a:pt x="505"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18" name="未知"/>
            <p:cNvSpPr>
              <a:spLocks/>
            </p:cNvSpPr>
            <p:nvPr/>
          </p:nvSpPr>
          <p:spPr bwMode="auto">
            <a:xfrm>
              <a:off x="739" y="895"/>
              <a:ext cx="186" cy="144"/>
            </a:xfrm>
            <a:custGeom>
              <a:avLst/>
              <a:gdLst>
                <a:gd name="T0" fmla="*/ 0 w 465"/>
                <a:gd name="T1" fmla="*/ 0 h 361"/>
                <a:gd name="T2" fmla="*/ 0 w 465"/>
                <a:gd name="T3" fmla="*/ 0 h 361"/>
                <a:gd name="T4" fmla="*/ 0 w 465"/>
                <a:gd name="T5" fmla="*/ 0 h 361"/>
                <a:gd name="T6" fmla="*/ 0 w 465"/>
                <a:gd name="T7" fmla="*/ 0 h 361"/>
                <a:gd name="T8" fmla="*/ 0 w 465"/>
                <a:gd name="T9" fmla="*/ 0 h 361"/>
                <a:gd name="T10" fmla="*/ 0 w 465"/>
                <a:gd name="T11" fmla="*/ 0 h 361"/>
                <a:gd name="T12" fmla="*/ 0 w 465"/>
                <a:gd name="T13" fmla="*/ 0 h 361"/>
                <a:gd name="T14" fmla="*/ 0 w 465"/>
                <a:gd name="T15" fmla="*/ 0 h 361"/>
                <a:gd name="T16" fmla="*/ 0 w 465"/>
                <a:gd name="T17" fmla="*/ 0 h 361"/>
                <a:gd name="T18" fmla="*/ 0 w 465"/>
                <a:gd name="T19" fmla="*/ 0 h 361"/>
                <a:gd name="T20" fmla="*/ 0 w 465"/>
                <a:gd name="T21" fmla="*/ 0 h 361"/>
                <a:gd name="T22" fmla="*/ 0 w 465"/>
                <a:gd name="T23" fmla="*/ 0 h 361"/>
                <a:gd name="T24" fmla="*/ 0 w 465"/>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465" y="320"/>
                  </a:moveTo>
                  <a:lnTo>
                    <a:pt x="406" y="347"/>
                  </a:lnTo>
                  <a:lnTo>
                    <a:pt x="335" y="357"/>
                  </a:lnTo>
                  <a:lnTo>
                    <a:pt x="268" y="361"/>
                  </a:lnTo>
                  <a:lnTo>
                    <a:pt x="233" y="361"/>
                  </a:lnTo>
                  <a:lnTo>
                    <a:pt x="215" y="361"/>
                  </a:lnTo>
                  <a:lnTo>
                    <a:pt x="146" y="358"/>
                  </a:lnTo>
                  <a:lnTo>
                    <a:pt x="86" y="351"/>
                  </a:lnTo>
                  <a:lnTo>
                    <a:pt x="20" y="336"/>
                  </a:lnTo>
                  <a:lnTo>
                    <a:pt x="0" y="320"/>
                  </a:lnTo>
                  <a:lnTo>
                    <a:pt x="0" y="0"/>
                  </a:lnTo>
                  <a:lnTo>
                    <a:pt x="465" y="0"/>
                  </a:lnTo>
                  <a:lnTo>
                    <a:pt x="465" y="320"/>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19" name="未知"/>
            <p:cNvSpPr>
              <a:spLocks/>
            </p:cNvSpPr>
            <p:nvPr/>
          </p:nvSpPr>
          <p:spPr bwMode="auto">
            <a:xfrm>
              <a:off x="739" y="877"/>
              <a:ext cx="186" cy="33"/>
            </a:xfrm>
            <a:custGeom>
              <a:avLst/>
              <a:gdLst>
                <a:gd name="T0" fmla="*/ 0 w 465"/>
                <a:gd name="T1" fmla="*/ 0 h 82"/>
                <a:gd name="T2" fmla="*/ 0 w 465"/>
                <a:gd name="T3" fmla="*/ 0 h 82"/>
                <a:gd name="T4" fmla="*/ 0 w 465"/>
                <a:gd name="T5" fmla="*/ 0 h 82"/>
                <a:gd name="T6" fmla="*/ 0 w 465"/>
                <a:gd name="T7" fmla="*/ 0 h 82"/>
                <a:gd name="T8" fmla="*/ 0 w 465"/>
                <a:gd name="T9" fmla="*/ 0 h 82"/>
                <a:gd name="T10" fmla="*/ 0 w 465"/>
                <a:gd name="T11" fmla="*/ 0 h 82"/>
                <a:gd name="T12" fmla="*/ 0 w 465"/>
                <a:gd name="T13" fmla="*/ 0 h 82"/>
                <a:gd name="T14" fmla="*/ 0 w 465"/>
                <a:gd name="T15" fmla="*/ 0 h 82"/>
                <a:gd name="T16" fmla="*/ 0 w 465"/>
                <a:gd name="T17" fmla="*/ 0 h 82"/>
                <a:gd name="T18" fmla="*/ 0 w 465"/>
                <a:gd name="T19" fmla="*/ 0 h 82"/>
                <a:gd name="T20" fmla="*/ 0 w 465"/>
                <a:gd name="T21" fmla="*/ 0 h 82"/>
                <a:gd name="T22" fmla="*/ 0 w 465"/>
                <a:gd name="T23" fmla="*/ 0 h 82"/>
                <a:gd name="T24" fmla="*/ 0 w 465"/>
                <a:gd name="T25" fmla="*/ 0 h 82"/>
                <a:gd name="T26" fmla="*/ 0 w 465"/>
                <a:gd name="T27" fmla="*/ 0 h 82"/>
                <a:gd name="T28" fmla="*/ 0 w 465"/>
                <a:gd name="T29" fmla="*/ 0 h 82"/>
                <a:gd name="T30" fmla="*/ 0 w 465"/>
                <a:gd name="T31" fmla="*/ 0 h 82"/>
                <a:gd name="T32" fmla="*/ 0 w 465"/>
                <a:gd name="T33" fmla="*/ 0 h 82"/>
                <a:gd name="T34" fmla="*/ 0 w 465"/>
                <a:gd name="T35" fmla="*/ 0 h 82"/>
                <a:gd name="T36" fmla="*/ 0 w 465"/>
                <a:gd name="T37" fmla="*/ 0 h 82"/>
                <a:gd name="T38" fmla="*/ 0 w 465"/>
                <a:gd name="T39" fmla="*/ 0 h 82"/>
                <a:gd name="T40" fmla="*/ 0 w 465"/>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5" h="82">
                  <a:moveTo>
                    <a:pt x="250" y="1"/>
                  </a:moveTo>
                  <a:lnTo>
                    <a:pt x="319" y="4"/>
                  </a:lnTo>
                  <a:lnTo>
                    <a:pt x="380" y="10"/>
                  </a:lnTo>
                  <a:lnTo>
                    <a:pt x="445" y="25"/>
                  </a:lnTo>
                  <a:lnTo>
                    <a:pt x="465" y="41"/>
                  </a:lnTo>
                  <a:lnTo>
                    <a:pt x="464" y="45"/>
                  </a:lnTo>
                  <a:lnTo>
                    <a:pt x="406" y="68"/>
                  </a:lnTo>
                  <a:lnTo>
                    <a:pt x="335" y="78"/>
                  </a:lnTo>
                  <a:lnTo>
                    <a:pt x="268" y="82"/>
                  </a:lnTo>
                  <a:lnTo>
                    <a:pt x="233" y="82"/>
                  </a:lnTo>
                  <a:lnTo>
                    <a:pt x="215" y="82"/>
                  </a:lnTo>
                  <a:lnTo>
                    <a:pt x="146" y="79"/>
                  </a:lnTo>
                  <a:lnTo>
                    <a:pt x="86" y="72"/>
                  </a:lnTo>
                  <a:lnTo>
                    <a:pt x="20" y="57"/>
                  </a:lnTo>
                  <a:lnTo>
                    <a:pt x="0" y="41"/>
                  </a:lnTo>
                  <a:lnTo>
                    <a:pt x="1" y="38"/>
                  </a:lnTo>
                  <a:lnTo>
                    <a:pt x="60" y="15"/>
                  </a:lnTo>
                  <a:lnTo>
                    <a:pt x="130" y="5"/>
                  </a:lnTo>
                  <a:lnTo>
                    <a:pt x="197" y="1"/>
                  </a:lnTo>
                  <a:lnTo>
                    <a:pt x="233" y="0"/>
                  </a:lnTo>
                  <a:lnTo>
                    <a:pt x="250" y="1"/>
                  </a:lnTo>
                  <a:close/>
                </a:path>
              </a:pathLst>
            </a:custGeom>
            <a:solidFill>
              <a:srgbClr val="F1B1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0" name="未知"/>
            <p:cNvSpPr>
              <a:spLocks/>
            </p:cNvSpPr>
            <p:nvPr/>
          </p:nvSpPr>
          <p:spPr bwMode="auto">
            <a:xfrm>
              <a:off x="731" y="863"/>
              <a:ext cx="202" cy="38"/>
            </a:xfrm>
            <a:custGeom>
              <a:avLst/>
              <a:gdLst>
                <a:gd name="T0" fmla="*/ 0 w 505"/>
                <a:gd name="T1" fmla="*/ 0 h 96"/>
                <a:gd name="T2" fmla="*/ 0 w 505"/>
                <a:gd name="T3" fmla="*/ 0 h 96"/>
                <a:gd name="T4" fmla="*/ 0 w 505"/>
                <a:gd name="T5" fmla="*/ 0 h 96"/>
                <a:gd name="T6" fmla="*/ 0 w 505"/>
                <a:gd name="T7" fmla="*/ 0 h 96"/>
                <a:gd name="T8" fmla="*/ 0 w 505"/>
                <a:gd name="T9" fmla="*/ 0 h 96"/>
                <a:gd name="T10" fmla="*/ 0 w 505"/>
                <a:gd name="T11" fmla="*/ 0 h 96"/>
                <a:gd name="T12" fmla="*/ 0 w 505"/>
                <a:gd name="T13" fmla="*/ 0 h 96"/>
                <a:gd name="T14" fmla="*/ 0 w 505"/>
                <a:gd name="T15" fmla="*/ 0 h 96"/>
                <a:gd name="T16" fmla="*/ 0 w 505"/>
                <a:gd name="T17" fmla="*/ 0 h 96"/>
                <a:gd name="T18" fmla="*/ 0 w 505"/>
                <a:gd name="T19" fmla="*/ 0 h 96"/>
                <a:gd name="T20" fmla="*/ 0 w 505"/>
                <a:gd name="T21" fmla="*/ 0 h 96"/>
                <a:gd name="T22" fmla="*/ 0 w 505"/>
                <a:gd name="T23" fmla="*/ 0 h 96"/>
                <a:gd name="T24" fmla="*/ 0 w 505"/>
                <a:gd name="T25" fmla="*/ 0 h 96"/>
                <a:gd name="T26" fmla="*/ 0 w 505"/>
                <a:gd name="T27" fmla="*/ 0 h 96"/>
                <a:gd name="T28" fmla="*/ 0 w 505"/>
                <a:gd name="T29" fmla="*/ 0 h 96"/>
                <a:gd name="T30" fmla="*/ 0 w 505"/>
                <a:gd name="T31" fmla="*/ 0 h 96"/>
                <a:gd name="T32" fmla="*/ 0 w 505"/>
                <a:gd name="T33" fmla="*/ 0 h 96"/>
                <a:gd name="T34" fmla="*/ 0 w 505"/>
                <a:gd name="T35" fmla="*/ 0 h 96"/>
                <a:gd name="T36" fmla="*/ 0 w 505"/>
                <a:gd name="T37" fmla="*/ 0 h 96"/>
                <a:gd name="T38" fmla="*/ 0 w 505"/>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5" h="96">
                  <a:moveTo>
                    <a:pt x="253" y="96"/>
                  </a:moveTo>
                  <a:lnTo>
                    <a:pt x="192" y="95"/>
                  </a:lnTo>
                  <a:lnTo>
                    <a:pt x="120" y="89"/>
                  </a:lnTo>
                  <a:lnTo>
                    <a:pt x="49" y="76"/>
                  </a:lnTo>
                  <a:lnTo>
                    <a:pt x="0" y="48"/>
                  </a:lnTo>
                  <a:lnTo>
                    <a:pt x="1" y="44"/>
                  </a:lnTo>
                  <a:lnTo>
                    <a:pt x="61" y="17"/>
                  </a:lnTo>
                  <a:lnTo>
                    <a:pt x="137" y="5"/>
                  </a:lnTo>
                  <a:lnTo>
                    <a:pt x="212" y="1"/>
                  </a:lnTo>
                  <a:lnTo>
                    <a:pt x="253" y="0"/>
                  </a:lnTo>
                  <a:lnTo>
                    <a:pt x="273" y="0"/>
                  </a:lnTo>
                  <a:lnTo>
                    <a:pt x="351" y="4"/>
                  </a:lnTo>
                  <a:lnTo>
                    <a:pt x="417" y="12"/>
                  </a:lnTo>
                  <a:lnTo>
                    <a:pt x="477" y="26"/>
                  </a:lnTo>
                  <a:lnTo>
                    <a:pt x="505" y="48"/>
                  </a:lnTo>
                  <a:lnTo>
                    <a:pt x="504" y="52"/>
                  </a:lnTo>
                  <a:lnTo>
                    <a:pt x="445" y="79"/>
                  </a:lnTo>
                  <a:lnTo>
                    <a:pt x="369" y="91"/>
                  </a:lnTo>
                  <a:lnTo>
                    <a:pt x="294" y="96"/>
                  </a:lnTo>
                  <a:lnTo>
                    <a:pt x="253" y="96"/>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1" name="未知"/>
            <p:cNvSpPr>
              <a:spLocks/>
            </p:cNvSpPr>
            <p:nvPr/>
          </p:nvSpPr>
          <p:spPr bwMode="auto">
            <a:xfrm>
              <a:off x="296" y="1319"/>
              <a:ext cx="203" cy="170"/>
            </a:xfrm>
            <a:custGeom>
              <a:avLst/>
              <a:gdLst>
                <a:gd name="T0" fmla="*/ 0 w 506"/>
                <a:gd name="T1" fmla="*/ 0 h 425"/>
                <a:gd name="T2" fmla="*/ 0 w 506"/>
                <a:gd name="T3" fmla="*/ 0 h 425"/>
                <a:gd name="T4" fmla="*/ 0 w 506"/>
                <a:gd name="T5" fmla="*/ 0 h 425"/>
                <a:gd name="T6" fmla="*/ 0 w 506"/>
                <a:gd name="T7" fmla="*/ 0 h 425"/>
                <a:gd name="T8" fmla="*/ 0 w 506"/>
                <a:gd name="T9" fmla="*/ 0 h 425"/>
                <a:gd name="T10" fmla="*/ 0 w 506"/>
                <a:gd name="T11" fmla="*/ 0 h 425"/>
                <a:gd name="T12" fmla="*/ 0 w 506"/>
                <a:gd name="T13" fmla="*/ 0 h 425"/>
                <a:gd name="T14" fmla="*/ 0 w 506"/>
                <a:gd name="T15" fmla="*/ 0 h 425"/>
                <a:gd name="T16" fmla="*/ 0 w 506"/>
                <a:gd name="T17" fmla="*/ 0 h 425"/>
                <a:gd name="T18" fmla="*/ 0 w 506"/>
                <a:gd name="T19" fmla="*/ 0 h 425"/>
                <a:gd name="T20" fmla="*/ 0 w 506"/>
                <a:gd name="T21" fmla="*/ 0 h 425"/>
                <a:gd name="T22" fmla="*/ 0 w 506"/>
                <a:gd name="T23" fmla="*/ 0 h 425"/>
                <a:gd name="T24" fmla="*/ 0 w 506"/>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5">
                  <a:moveTo>
                    <a:pt x="506" y="377"/>
                  </a:moveTo>
                  <a:lnTo>
                    <a:pt x="445" y="408"/>
                  </a:lnTo>
                  <a:lnTo>
                    <a:pt x="369" y="420"/>
                  </a:lnTo>
                  <a:lnTo>
                    <a:pt x="294" y="425"/>
                  </a:lnTo>
                  <a:lnTo>
                    <a:pt x="253" y="425"/>
                  </a:lnTo>
                  <a:lnTo>
                    <a:pt x="232" y="425"/>
                  </a:lnTo>
                  <a:lnTo>
                    <a:pt x="155" y="421"/>
                  </a:lnTo>
                  <a:lnTo>
                    <a:pt x="89" y="414"/>
                  </a:lnTo>
                  <a:lnTo>
                    <a:pt x="29" y="399"/>
                  </a:lnTo>
                  <a:lnTo>
                    <a:pt x="0" y="377"/>
                  </a:lnTo>
                  <a:lnTo>
                    <a:pt x="0" y="0"/>
                  </a:lnTo>
                  <a:lnTo>
                    <a:pt x="506" y="0"/>
                  </a:lnTo>
                  <a:lnTo>
                    <a:pt x="506" y="3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2" name="未知"/>
            <p:cNvSpPr>
              <a:spLocks/>
            </p:cNvSpPr>
            <p:nvPr/>
          </p:nvSpPr>
          <p:spPr bwMode="auto">
            <a:xfrm>
              <a:off x="296" y="1319"/>
              <a:ext cx="203" cy="170"/>
            </a:xfrm>
            <a:custGeom>
              <a:avLst/>
              <a:gdLst>
                <a:gd name="T0" fmla="*/ 0 w 506"/>
                <a:gd name="T1" fmla="*/ 0 h 425"/>
                <a:gd name="T2" fmla="*/ 0 w 506"/>
                <a:gd name="T3" fmla="*/ 0 h 425"/>
                <a:gd name="T4" fmla="*/ 0 w 506"/>
                <a:gd name="T5" fmla="*/ 0 h 425"/>
                <a:gd name="T6" fmla="*/ 0 w 506"/>
                <a:gd name="T7" fmla="*/ 0 h 425"/>
                <a:gd name="T8" fmla="*/ 0 w 506"/>
                <a:gd name="T9" fmla="*/ 0 h 425"/>
                <a:gd name="T10" fmla="*/ 0 w 506"/>
                <a:gd name="T11" fmla="*/ 0 h 425"/>
                <a:gd name="T12" fmla="*/ 0 w 506"/>
                <a:gd name="T13" fmla="*/ 0 h 425"/>
                <a:gd name="T14" fmla="*/ 0 w 506"/>
                <a:gd name="T15" fmla="*/ 0 h 425"/>
                <a:gd name="T16" fmla="*/ 0 w 506"/>
                <a:gd name="T17" fmla="*/ 0 h 425"/>
                <a:gd name="T18" fmla="*/ 0 w 506"/>
                <a:gd name="T19" fmla="*/ 0 h 425"/>
                <a:gd name="T20" fmla="*/ 0 w 506"/>
                <a:gd name="T21" fmla="*/ 0 h 425"/>
                <a:gd name="T22" fmla="*/ 0 w 506"/>
                <a:gd name="T23" fmla="*/ 0 h 425"/>
                <a:gd name="T24" fmla="*/ 0 w 506"/>
                <a:gd name="T25" fmla="*/ 0 h 4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06" h="425">
                  <a:moveTo>
                    <a:pt x="0" y="0"/>
                  </a:moveTo>
                  <a:lnTo>
                    <a:pt x="0" y="377"/>
                  </a:lnTo>
                  <a:lnTo>
                    <a:pt x="1" y="381"/>
                  </a:lnTo>
                  <a:lnTo>
                    <a:pt x="61" y="408"/>
                  </a:lnTo>
                  <a:lnTo>
                    <a:pt x="137" y="420"/>
                  </a:lnTo>
                  <a:lnTo>
                    <a:pt x="212" y="425"/>
                  </a:lnTo>
                  <a:lnTo>
                    <a:pt x="253" y="425"/>
                  </a:lnTo>
                  <a:lnTo>
                    <a:pt x="274" y="425"/>
                  </a:lnTo>
                  <a:lnTo>
                    <a:pt x="351" y="421"/>
                  </a:lnTo>
                  <a:lnTo>
                    <a:pt x="417" y="414"/>
                  </a:lnTo>
                  <a:lnTo>
                    <a:pt x="477" y="399"/>
                  </a:lnTo>
                  <a:lnTo>
                    <a:pt x="506" y="377"/>
                  </a:lnTo>
                  <a:lnTo>
                    <a:pt x="506"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3" name="未知"/>
            <p:cNvSpPr>
              <a:spLocks/>
            </p:cNvSpPr>
            <p:nvPr/>
          </p:nvSpPr>
          <p:spPr bwMode="auto">
            <a:xfrm>
              <a:off x="305" y="1332"/>
              <a:ext cx="185" cy="144"/>
            </a:xfrm>
            <a:custGeom>
              <a:avLst/>
              <a:gdLst>
                <a:gd name="T0" fmla="*/ 0 w 464"/>
                <a:gd name="T1" fmla="*/ 0 h 361"/>
                <a:gd name="T2" fmla="*/ 0 w 464"/>
                <a:gd name="T3" fmla="*/ 0 h 361"/>
                <a:gd name="T4" fmla="*/ 0 w 464"/>
                <a:gd name="T5" fmla="*/ 0 h 361"/>
                <a:gd name="T6" fmla="*/ 0 w 464"/>
                <a:gd name="T7" fmla="*/ 0 h 361"/>
                <a:gd name="T8" fmla="*/ 0 w 464"/>
                <a:gd name="T9" fmla="*/ 0 h 361"/>
                <a:gd name="T10" fmla="*/ 0 w 464"/>
                <a:gd name="T11" fmla="*/ 0 h 361"/>
                <a:gd name="T12" fmla="*/ 0 w 464"/>
                <a:gd name="T13" fmla="*/ 0 h 361"/>
                <a:gd name="T14" fmla="*/ 0 w 464"/>
                <a:gd name="T15" fmla="*/ 0 h 361"/>
                <a:gd name="T16" fmla="*/ 0 w 464"/>
                <a:gd name="T17" fmla="*/ 0 h 361"/>
                <a:gd name="T18" fmla="*/ 0 w 464"/>
                <a:gd name="T19" fmla="*/ 0 h 361"/>
                <a:gd name="T20" fmla="*/ 0 w 464"/>
                <a:gd name="T21" fmla="*/ 0 h 361"/>
                <a:gd name="T22" fmla="*/ 0 w 464"/>
                <a:gd name="T23" fmla="*/ 0 h 361"/>
                <a:gd name="T24" fmla="*/ 0 w 464"/>
                <a:gd name="T25" fmla="*/ 0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4" h="361">
                  <a:moveTo>
                    <a:pt x="464" y="320"/>
                  </a:moveTo>
                  <a:lnTo>
                    <a:pt x="405" y="347"/>
                  </a:lnTo>
                  <a:lnTo>
                    <a:pt x="334" y="357"/>
                  </a:lnTo>
                  <a:lnTo>
                    <a:pt x="267" y="361"/>
                  </a:lnTo>
                  <a:lnTo>
                    <a:pt x="232" y="361"/>
                  </a:lnTo>
                  <a:lnTo>
                    <a:pt x="214" y="361"/>
                  </a:lnTo>
                  <a:lnTo>
                    <a:pt x="146" y="358"/>
                  </a:lnTo>
                  <a:lnTo>
                    <a:pt x="85" y="351"/>
                  </a:lnTo>
                  <a:lnTo>
                    <a:pt x="19" y="336"/>
                  </a:lnTo>
                  <a:lnTo>
                    <a:pt x="0" y="320"/>
                  </a:lnTo>
                  <a:lnTo>
                    <a:pt x="0" y="0"/>
                  </a:lnTo>
                  <a:lnTo>
                    <a:pt x="464" y="0"/>
                  </a:lnTo>
                  <a:lnTo>
                    <a:pt x="464" y="320"/>
                  </a:lnTo>
                  <a:close/>
                </a:path>
              </a:pathLst>
            </a:custGeom>
            <a:solidFill>
              <a:srgbClr val="E866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4" name="未知"/>
            <p:cNvSpPr>
              <a:spLocks/>
            </p:cNvSpPr>
            <p:nvPr/>
          </p:nvSpPr>
          <p:spPr bwMode="auto">
            <a:xfrm>
              <a:off x="305" y="1314"/>
              <a:ext cx="185" cy="33"/>
            </a:xfrm>
            <a:custGeom>
              <a:avLst/>
              <a:gdLst>
                <a:gd name="T0" fmla="*/ 0 w 464"/>
                <a:gd name="T1" fmla="*/ 0 h 82"/>
                <a:gd name="T2" fmla="*/ 0 w 464"/>
                <a:gd name="T3" fmla="*/ 0 h 82"/>
                <a:gd name="T4" fmla="*/ 0 w 464"/>
                <a:gd name="T5" fmla="*/ 0 h 82"/>
                <a:gd name="T6" fmla="*/ 0 w 464"/>
                <a:gd name="T7" fmla="*/ 0 h 82"/>
                <a:gd name="T8" fmla="*/ 0 w 464"/>
                <a:gd name="T9" fmla="*/ 0 h 82"/>
                <a:gd name="T10" fmla="*/ 0 w 464"/>
                <a:gd name="T11" fmla="*/ 0 h 82"/>
                <a:gd name="T12" fmla="*/ 0 w 464"/>
                <a:gd name="T13" fmla="*/ 0 h 82"/>
                <a:gd name="T14" fmla="*/ 0 w 464"/>
                <a:gd name="T15" fmla="*/ 0 h 82"/>
                <a:gd name="T16" fmla="*/ 0 w 464"/>
                <a:gd name="T17" fmla="*/ 0 h 82"/>
                <a:gd name="T18" fmla="*/ 0 w 464"/>
                <a:gd name="T19" fmla="*/ 0 h 82"/>
                <a:gd name="T20" fmla="*/ 0 w 464"/>
                <a:gd name="T21" fmla="*/ 0 h 82"/>
                <a:gd name="T22" fmla="*/ 0 w 464"/>
                <a:gd name="T23" fmla="*/ 0 h 82"/>
                <a:gd name="T24" fmla="*/ 0 w 464"/>
                <a:gd name="T25" fmla="*/ 0 h 82"/>
                <a:gd name="T26" fmla="*/ 0 w 464"/>
                <a:gd name="T27" fmla="*/ 0 h 82"/>
                <a:gd name="T28" fmla="*/ 0 w 464"/>
                <a:gd name="T29" fmla="*/ 0 h 82"/>
                <a:gd name="T30" fmla="*/ 0 w 464"/>
                <a:gd name="T31" fmla="*/ 0 h 82"/>
                <a:gd name="T32" fmla="*/ 0 w 464"/>
                <a:gd name="T33" fmla="*/ 0 h 82"/>
                <a:gd name="T34" fmla="*/ 0 w 464"/>
                <a:gd name="T35" fmla="*/ 0 h 82"/>
                <a:gd name="T36" fmla="*/ 0 w 464"/>
                <a:gd name="T37" fmla="*/ 0 h 82"/>
                <a:gd name="T38" fmla="*/ 0 w 464"/>
                <a:gd name="T39" fmla="*/ 0 h 82"/>
                <a:gd name="T40" fmla="*/ 0 w 464"/>
                <a:gd name="T41" fmla="*/ 0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4" h="82">
                  <a:moveTo>
                    <a:pt x="250" y="1"/>
                  </a:moveTo>
                  <a:lnTo>
                    <a:pt x="318" y="4"/>
                  </a:lnTo>
                  <a:lnTo>
                    <a:pt x="379" y="10"/>
                  </a:lnTo>
                  <a:lnTo>
                    <a:pt x="445" y="25"/>
                  </a:lnTo>
                  <a:lnTo>
                    <a:pt x="464" y="41"/>
                  </a:lnTo>
                  <a:lnTo>
                    <a:pt x="463" y="45"/>
                  </a:lnTo>
                  <a:lnTo>
                    <a:pt x="405" y="68"/>
                  </a:lnTo>
                  <a:lnTo>
                    <a:pt x="334" y="78"/>
                  </a:lnTo>
                  <a:lnTo>
                    <a:pt x="267" y="82"/>
                  </a:lnTo>
                  <a:lnTo>
                    <a:pt x="232" y="82"/>
                  </a:lnTo>
                  <a:lnTo>
                    <a:pt x="214" y="82"/>
                  </a:lnTo>
                  <a:lnTo>
                    <a:pt x="146" y="79"/>
                  </a:lnTo>
                  <a:lnTo>
                    <a:pt x="85" y="72"/>
                  </a:lnTo>
                  <a:lnTo>
                    <a:pt x="19" y="57"/>
                  </a:lnTo>
                  <a:lnTo>
                    <a:pt x="0" y="41"/>
                  </a:lnTo>
                  <a:lnTo>
                    <a:pt x="0" y="38"/>
                  </a:lnTo>
                  <a:lnTo>
                    <a:pt x="59" y="15"/>
                  </a:lnTo>
                  <a:lnTo>
                    <a:pt x="129" y="5"/>
                  </a:lnTo>
                  <a:lnTo>
                    <a:pt x="197" y="1"/>
                  </a:lnTo>
                  <a:lnTo>
                    <a:pt x="232" y="0"/>
                  </a:lnTo>
                  <a:lnTo>
                    <a:pt x="250" y="1"/>
                  </a:lnTo>
                  <a:close/>
                </a:path>
              </a:pathLst>
            </a:custGeom>
            <a:solidFill>
              <a:srgbClr val="F1B1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5" name="未知"/>
            <p:cNvSpPr>
              <a:spLocks/>
            </p:cNvSpPr>
            <p:nvPr/>
          </p:nvSpPr>
          <p:spPr bwMode="auto">
            <a:xfrm>
              <a:off x="296" y="1300"/>
              <a:ext cx="203" cy="38"/>
            </a:xfrm>
            <a:custGeom>
              <a:avLst/>
              <a:gdLst>
                <a:gd name="T0" fmla="*/ 0 w 506"/>
                <a:gd name="T1" fmla="*/ 0 h 96"/>
                <a:gd name="T2" fmla="*/ 0 w 506"/>
                <a:gd name="T3" fmla="*/ 0 h 96"/>
                <a:gd name="T4" fmla="*/ 0 w 506"/>
                <a:gd name="T5" fmla="*/ 0 h 96"/>
                <a:gd name="T6" fmla="*/ 0 w 506"/>
                <a:gd name="T7" fmla="*/ 0 h 96"/>
                <a:gd name="T8" fmla="*/ 0 w 506"/>
                <a:gd name="T9" fmla="*/ 0 h 96"/>
                <a:gd name="T10" fmla="*/ 0 w 506"/>
                <a:gd name="T11" fmla="*/ 0 h 96"/>
                <a:gd name="T12" fmla="*/ 0 w 506"/>
                <a:gd name="T13" fmla="*/ 0 h 96"/>
                <a:gd name="T14" fmla="*/ 0 w 506"/>
                <a:gd name="T15" fmla="*/ 0 h 96"/>
                <a:gd name="T16" fmla="*/ 0 w 506"/>
                <a:gd name="T17" fmla="*/ 0 h 96"/>
                <a:gd name="T18" fmla="*/ 0 w 506"/>
                <a:gd name="T19" fmla="*/ 0 h 96"/>
                <a:gd name="T20" fmla="*/ 0 w 506"/>
                <a:gd name="T21" fmla="*/ 0 h 96"/>
                <a:gd name="T22" fmla="*/ 0 w 506"/>
                <a:gd name="T23" fmla="*/ 0 h 96"/>
                <a:gd name="T24" fmla="*/ 0 w 506"/>
                <a:gd name="T25" fmla="*/ 0 h 96"/>
                <a:gd name="T26" fmla="*/ 0 w 506"/>
                <a:gd name="T27" fmla="*/ 0 h 96"/>
                <a:gd name="T28" fmla="*/ 0 w 506"/>
                <a:gd name="T29" fmla="*/ 0 h 96"/>
                <a:gd name="T30" fmla="*/ 0 w 506"/>
                <a:gd name="T31" fmla="*/ 0 h 96"/>
                <a:gd name="T32" fmla="*/ 0 w 506"/>
                <a:gd name="T33" fmla="*/ 0 h 96"/>
                <a:gd name="T34" fmla="*/ 0 w 506"/>
                <a:gd name="T35" fmla="*/ 0 h 96"/>
                <a:gd name="T36" fmla="*/ 0 w 506"/>
                <a:gd name="T37" fmla="*/ 0 h 96"/>
                <a:gd name="T38" fmla="*/ 0 w 506"/>
                <a:gd name="T39" fmla="*/ 0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6" h="96">
                  <a:moveTo>
                    <a:pt x="253" y="96"/>
                  </a:moveTo>
                  <a:lnTo>
                    <a:pt x="192" y="95"/>
                  </a:lnTo>
                  <a:lnTo>
                    <a:pt x="120" y="89"/>
                  </a:lnTo>
                  <a:lnTo>
                    <a:pt x="49" y="76"/>
                  </a:lnTo>
                  <a:lnTo>
                    <a:pt x="0" y="48"/>
                  </a:lnTo>
                  <a:lnTo>
                    <a:pt x="1" y="44"/>
                  </a:lnTo>
                  <a:lnTo>
                    <a:pt x="61" y="17"/>
                  </a:lnTo>
                  <a:lnTo>
                    <a:pt x="137" y="5"/>
                  </a:lnTo>
                  <a:lnTo>
                    <a:pt x="212" y="1"/>
                  </a:lnTo>
                  <a:lnTo>
                    <a:pt x="253" y="0"/>
                  </a:lnTo>
                  <a:lnTo>
                    <a:pt x="274" y="0"/>
                  </a:lnTo>
                  <a:lnTo>
                    <a:pt x="351" y="4"/>
                  </a:lnTo>
                  <a:lnTo>
                    <a:pt x="417" y="11"/>
                  </a:lnTo>
                  <a:lnTo>
                    <a:pt x="477" y="26"/>
                  </a:lnTo>
                  <a:lnTo>
                    <a:pt x="506" y="48"/>
                  </a:lnTo>
                  <a:lnTo>
                    <a:pt x="505" y="52"/>
                  </a:lnTo>
                  <a:lnTo>
                    <a:pt x="445" y="79"/>
                  </a:lnTo>
                  <a:lnTo>
                    <a:pt x="369" y="91"/>
                  </a:lnTo>
                  <a:lnTo>
                    <a:pt x="294" y="95"/>
                  </a:lnTo>
                  <a:lnTo>
                    <a:pt x="253" y="96"/>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6" name="未知"/>
            <p:cNvSpPr>
              <a:spLocks/>
            </p:cNvSpPr>
            <p:nvPr/>
          </p:nvSpPr>
          <p:spPr bwMode="auto">
            <a:xfrm>
              <a:off x="246" y="1845"/>
              <a:ext cx="21" cy="21"/>
            </a:xfrm>
            <a:custGeom>
              <a:avLst/>
              <a:gdLst>
                <a:gd name="T0" fmla="*/ 0 w 51"/>
                <a:gd name="T1" fmla="*/ 0 h 52"/>
                <a:gd name="T2" fmla="*/ 0 w 51"/>
                <a:gd name="T3" fmla="*/ 0 h 52"/>
                <a:gd name="T4" fmla="*/ 0 w 51"/>
                <a:gd name="T5" fmla="*/ 0 h 52"/>
                <a:gd name="T6" fmla="*/ 0 w 51"/>
                <a:gd name="T7" fmla="*/ 0 h 52"/>
                <a:gd name="T8" fmla="*/ 0 w 51"/>
                <a:gd name="T9" fmla="*/ 0 h 52"/>
                <a:gd name="T10" fmla="*/ 0 w 51"/>
                <a:gd name="T11" fmla="*/ 0 h 52"/>
                <a:gd name="T12" fmla="*/ 0 w 51"/>
                <a:gd name="T13" fmla="*/ 0 h 52"/>
                <a:gd name="T14" fmla="*/ 0 w 51"/>
                <a:gd name="T15" fmla="*/ 0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2">
                  <a:moveTo>
                    <a:pt x="51" y="1"/>
                  </a:moveTo>
                  <a:lnTo>
                    <a:pt x="47" y="1"/>
                  </a:lnTo>
                  <a:lnTo>
                    <a:pt x="41" y="0"/>
                  </a:lnTo>
                  <a:lnTo>
                    <a:pt x="35" y="0"/>
                  </a:lnTo>
                  <a:lnTo>
                    <a:pt x="0" y="42"/>
                  </a:lnTo>
                  <a:lnTo>
                    <a:pt x="0" y="48"/>
                  </a:lnTo>
                  <a:lnTo>
                    <a:pt x="1" y="52"/>
                  </a:lnTo>
                  <a:lnTo>
                    <a:pt x="5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7" name="未知"/>
            <p:cNvSpPr>
              <a:spLocks/>
            </p:cNvSpPr>
            <p:nvPr/>
          </p:nvSpPr>
          <p:spPr bwMode="auto">
            <a:xfrm>
              <a:off x="231" y="1830"/>
              <a:ext cx="101" cy="101"/>
            </a:xfrm>
            <a:custGeom>
              <a:avLst/>
              <a:gdLst>
                <a:gd name="T0" fmla="*/ 0 w 253"/>
                <a:gd name="T1" fmla="*/ 0 h 253"/>
                <a:gd name="T2" fmla="*/ 0 w 253"/>
                <a:gd name="T3" fmla="*/ 0 h 253"/>
                <a:gd name="T4" fmla="*/ 0 w 253"/>
                <a:gd name="T5" fmla="*/ 0 h 253"/>
                <a:gd name="T6" fmla="*/ 0 w 253"/>
                <a:gd name="T7" fmla="*/ 0 h 253"/>
                <a:gd name="T8" fmla="*/ 0 w 253"/>
                <a:gd name="T9" fmla="*/ 0 h 253"/>
                <a:gd name="T10" fmla="*/ 0 w 253"/>
                <a:gd name="T11" fmla="*/ 0 h 253"/>
                <a:gd name="T12" fmla="*/ 0 w 253"/>
                <a:gd name="T13" fmla="*/ 0 h 253"/>
                <a:gd name="T14" fmla="*/ 0 w 253"/>
                <a:gd name="T15" fmla="*/ 0 h 253"/>
                <a:gd name="T16" fmla="*/ 0 w 253"/>
                <a:gd name="T17" fmla="*/ 0 h 253"/>
                <a:gd name="T18" fmla="*/ 0 w 253"/>
                <a:gd name="T19" fmla="*/ 0 h 253"/>
                <a:gd name="T20" fmla="*/ 0 w 253"/>
                <a:gd name="T21" fmla="*/ 0 h 253"/>
                <a:gd name="T22" fmla="*/ 0 w 253"/>
                <a:gd name="T23" fmla="*/ 0 h 253"/>
                <a:gd name="T24" fmla="*/ 0 w 253"/>
                <a:gd name="T25" fmla="*/ 0 h 2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3" h="253">
                  <a:moveTo>
                    <a:pt x="227" y="150"/>
                  </a:moveTo>
                  <a:lnTo>
                    <a:pt x="253" y="253"/>
                  </a:lnTo>
                  <a:lnTo>
                    <a:pt x="227" y="150"/>
                  </a:lnTo>
                  <a:lnTo>
                    <a:pt x="187" y="97"/>
                  </a:lnTo>
                  <a:lnTo>
                    <a:pt x="139" y="59"/>
                  </a:lnTo>
                  <a:lnTo>
                    <a:pt x="90" y="39"/>
                  </a:lnTo>
                  <a:lnTo>
                    <a:pt x="40" y="90"/>
                  </a:lnTo>
                  <a:lnTo>
                    <a:pt x="0" y="0"/>
                  </a:lnTo>
                  <a:lnTo>
                    <a:pt x="40" y="90"/>
                  </a:lnTo>
                  <a:lnTo>
                    <a:pt x="64" y="147"/>
                  </a:lnTo>
                  <a:lnTo>
                    <a:pt x="104" y="194"/>
                  </a:lnTo>
                  <a:lnTo>
                    <a:pt x="150" y="227"/>
                  </a:lnTo>
                  <a:lnTo>
                    <a:pt x="227" y="150"/>
                  </a:lnTo>
                  <a:close/>
                </a:path>
              </a:pathLst>
            </a:custGeom>
            <a:blipFill dpi="0" rotWithShape="0">
              <a:blip r:embed="rId1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8" name="未知"/>
            <p:cNvSpPr>
              <a:spLocks/>
            </p:cNvSpPr>
            <p:nvPr/>
          </p:nvSpPr>
          <p:spPr bwMode="auto">
            <a:xfrm>
              <a:off x="280" y="1879"/>
              <a:ext cx="75" cy="74"/>
            </a:xfrm>
            <a:custGeom>
              <a:avLst/>
              <a:gdLst>
                <a:gd name="T0" fmla="*/ 0 w 186"/>
                <a:gd name="T1" fmla="*/ 0 h 185"/>
                <a:gd name="T2" fmla="*/ 0 w 186"/>
                <a:gd name="T3" fmla="*/ 0 h 185"/>
                <a:gd name="T4" fmla="*/ 0 w 186"/>
                <a:gd name="T5" fmla="*/ 0 h 185"/>
                <a:gd name="T6" fmla="*/ 0 w 186"/>
                <a:gd name="T7" fmla="*/ 0 h 185"/>
                <a:gd name="T8" fmla="*/ 0 w 186"/>
                <a:gd name="T9" fmla="*/ 0 h 185"/>
                <a:gd name="T10" fmla="*/ 0 w 186"/>
                <a:gd name="T11" fmla="*/ 0 h 185"/>
                <a:gd name="T12" fmla="*/ 0 w 186"/>
                <a:gd name="T13" fmla="*/ 0 h 185"/>
                <a:gd name="T14" fmla="*/ 0 w 186"/>
                <a:gd name="T15" fmla="*/ 0 h 185"/>
                <a:gd name="T16" fmla="*/ 0 w 186"/>
                <a:gd name="T17" fmla="*/ 0 h 185"/>
                <a:gd name="T18" fmla="*/ 0 w 186"/>
                <a:gd name="T19" fmla="*/ 0 h 185"/>
                <a:gd name="T20" fmla="*/ 0 w 186"/>
                <a:gd name="T21" fmla="*/ 0 h 1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85">
                  <a:moveTo>
                    <a:pt x="86" y="121"/>
                  </a:moveTo>
                  <a:lnTo>
                    <a:pt x="121" y="79"/>
                  </a:lnTo>
                  <a:lnTo>
                    <a:pt x="186" y="185"/>
                  </a:lnTo>
                  <a:lnTo>
                    <a:pt x="121" y="79"/>
                  </a:lnTo>
                  <a:lnTo>
                    <a:pt x="120" y="73"/>
                  </a:lnTo>
                  <a:lnTo>
                    <a:pt x="103" y="26"/>
                  </a:lnTo>
                  <a:lnTo>
                    <a:pt x="26" y="103"/>
                  </a:lnTo>
                  <a:lnTo>
                    <a:pt x="0" y="0"/>
                  </a:lnTo>
                  <a:lnTo>
                    <a:pt x="26" y="103"/>
                  </a:lnTo>
                  <a:lnTo>
                    <a:pt x="79" y="121"/>
                  </a:lnTo>
                  <a:lnTo>
                    <a:pt x="86" y="121"/>
                  </a:lnTo>
                  <a:close/>
                </a:path>
              </a:pathLst>
            </a:custGeom>
            <a:blipFill dpi="0" rotWithShape="0">
              <a:blip r:embed="rId1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 name="未知"/>
            <p:cNvSpPr>
              <a:spLocks/>
            </p:cNvSpPr>
            <p:nvPr/>
          </p:nvSpPr>
          <p:spPr bwMode="auto">
            <a:xfrm>
              <a:off x="246" y="1845"/>
              <a:ext cx="83" cy="83"/>
            </a:xfrm>
            <a:custGeom>
              <a:avLst/>
              <a:gdLst>
                <a:gd name="T0" fmla="*/ 0 w 206"/>
                <a:gd name="T1" fmla="*/ 0 h 207"/>
                <a:gd name="T2" fmla="*/ 0 w 206"/>
                <a:gd name="T3" fmla="*/ 0 h 207"/>
                <a:gd name="T4" fmla="*/ 0 w 206"/>
                <a:gd name="T5" fmla="*/ 0 h 207"/>
                <a:gd name="T6" fmla="*/ 0 w 206"/>
                <a:gd name="T7" fmla="*/ 0 h 207"/>
                <a:gd name="T8" fmla="*/ 0 w 206"/>
                <a:gd name="T9" fmla="*/ 0 h 207"/>
                <a:gd name="T10" fmla="*/ 0 w 206"/>
                <a:gd name="T11" fmla="*/ 0 h 207"/>
                <a:gd name="T12" fmla="*/ 0 w 206"/>
                <a:gd name="T13" fmla="*/ 0 h 207"/>
                <a:gd name="T14" fmla="*/ 0 w 206"/>
                <a:gd name="T15" fmla="*/ 0 h 207"/>
                <a:gd name="T16" fmla="*/ 0 w 206"/>
                <a:gd name="T17" fmla="*/ 0 h 207"/>
                <a:gd name="T18" fmla="*/ 0 w 206"/>
                <a:gd name="T19" fmla="*/ 0 h 207"/>
                <a:gd name="T20" fmla="*/ 0 w 206"/>
                <a:gd name="T21" fmla="*/ 0 h 207"/>
                <a:gd name="T22" fmla="*/ 0 w 206"/>
                <a:gd name="T23" fmla="*/ 0 h 207"/>
                <a:gd name="T24" fmla="*/ 0 w 206"/>
                <a:gd name="T25" fmla="*/ 0 h 207"/>
                <a:gd name="T26" fmla="*/ 0 w 206"/>
                <a:gd name="T27" fmla="*/ 0 h 207"/>
                <a:gd name="T28" fmla="*/ 0 w 206"/>
                <a:gd name="T29" fmla="*/ 0 h 207"/>
                <a:gd name="T30" fmla="*/ 0 w 206"/>
                <a:gd name="T31" fmla="*/ 0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6" h="207">
                  <a:moveTo>
                    <a:pt x="195" y="196"/>
                  </a:moveTo>
                  <a:lnTo>
                    <a:pt x="164" y="207"/>
                  </a:lnTo>
                  <a:lnTo>
                    <a:pt x="158" y="206"/>
                  </a:lnTo>
                  <a:lnTo>
                    <a:pt x="97" y="181"/>
                  </a:lnTo>
                  <a:lnTo>
                    <a:pt x="50" y="141"/>
                  </a:lnTo>
                  <a:lnTo>
                    <a:pt x="12" y="85"/>
                  </a:lnTo>
                  <a:lnTo>
                    <a:pt x="0" y="42"/>
                  </a:lnTo>
                  <a:lnTo>
                    <a:pt x="0" y="35"/>
                  </a:lnTo>
                  <a:lnTo>
                    <a:pt x="41" y="0"/>
                  </a:lnTo>
                  <a:lnTo>
                    <a:pt x="47" y="1"/>
                  </a:lnTo>
                  <a:lnTo>
                    <a:pt x="108" y="26"/>
                  </a:lnTo>
                  <a:lnTo>
                    <a:pt x="155" y="66"/>
                  </a:lnTo>
                  <a:lnTo>
                    <a:pt x="194" y="122"/>
                  </a:lnTo>
                  <a:lnTo>
                    <a:pt x="206" y="165"/>
                  </a:lnTo>
                  <a:lnTo>
                    <a:pt x="206" y="172"/>
                  </a:lnTo>
                  <a:lnTo>
                    <a:pt x="195" y="196"/>
                  </a:lnTo>
                  <a:close/>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0" name="未知"/>
            <p:cNvSpPr>
              <a:spLocks/>
            </p:cNvSpPr>
            <p:nvPr/>
          </p:nvSpPr>
          <p:spPr bwMode="auto">
            <a:xfrm>
              <a:off x="247" y="1909"/>
              <a:ext cx="24" cy="24"/>
            </a:xfrm>
            <a:custGeom>
              <a:avLst/>
              <a:gdLst>
                <a:gd name="T0" fmla="*/ 0 w 60"/>
                <a:gd name="T1" fmla="*/ 0 h 59"/>
                <a:gd name="T2" fmla="*/ 0 w 60"/>
                <a:gd name="T3" fmla="*/ 0 h 59"/>
                <a:gd name="T4" fmla="*/ 0 w 60"/>
                <a:gd name="T5" fmla="*/ 0 h 59"/>
                <a:gd name="T6" fmla="*/ 0 w 60"/>
                <a:gd name="T7" fmla="*/ 0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59">
                  <a:moveTo>
                    <a:pt x="60" y="40"/>
                  </a:moveTo>
                  <a:lnTo>
                    <a:pt x="0" y="59"/>
                  </a:lnTo>
                  <a:lnTo>
                    <a:pt x="20" y="0"/>
                  </a:lnTo>
                  <a:lnTo>
                    <a:pt x="6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1" name="未知"/>
            <p:cNvSpPr>
              <a:spLocks/>
            </p:cNvSpPr>
            <p:nvPr/>
          </p:nvSpPr>
          <p:spPr bwMode="auto">
            <a:xfrm>
              <a:off x="257" y="1896"/>
              <a:ext cx="26" cy="27"/>
            </a:xfrm>
            <a:custGeom>
              <a:avLst/>
              <a:gdLst>
                <a:gd name="T0" fmla="*/ 0 w 66"/>
                <a:gd name="T1" fmla="*/ 0 h 68"/>
                <a:gd name="T2" fmla="*/ 0 w 66"/>
                <a:gd name="T3" fmla="*/ 0 h 68"/>
                <a:gd name="T4" fmla="*/ 0 60000 65536"/>
                <a:gd name="T5" fmla="*/ 0 60000 65536"/>
              </a:gdLst>
              <a:ahLst/>
              <a:cxnLst>
                <a:cxn ang="T4">
                  <a:pos x="T0" y="T1"/>
                </a:cxn>
                <a:cxn ang="T5">
                  <a:pos x="T2" y="T3"/>
                </a:cxn>
              </a:cxnLst>
              <a:rect l="0" t="0" r="r" b="b"/>
              <a:pathLst>
                <a:path w="66" h="68">
                  <a:moveTo>
                    <a:pt x="0" y="68"/>
                  </a:moveTo>
                  <a:lnTo>
                    <a:pt x="66" y="0"/>
                  </a:lnTo>
                </a:path>
              </a:pathLst>
            </a:custGeom>
            <a:noFill/>
            <a:ln w="127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2" name="未知"/>
            <p:cNvSpPr>
              <a:spLocks/>
            </p:cNvSpPr>
            <p:nvPr/>
          </p:nvSpPr>
          <p:spPr bwMode="auto">
            <a:xfrm>
              <a:off x="1839" y="151"/>
              <a:ext cx="157" cy="158"/>
            </a:xfrm>
            <a:custGeom>
              <a:avLst/>
              <a:gdLst>
                <a:gd name="T0" fmla="*/ 0 w 394"/>
                <a:gd name="T1" fmla="*/ 0 h 395"/>
                <a:gd name="T2" fmla="*/ 0 w 394"/>
                <a:gd name="T3" fmla="*/ 0 h 395"/>
                <a:gd name="T4" fmla="*/ 0 w 394"/>
                <a:gd name="T5" fmla="*/ 0 h 395"/>
                <a:gd name="T6" fmla="*/ 0 w 394"/>
                <a:gd name="T7" fmla="*/ 0 h 395"/>
                <a:gd name="T8" fmla="*/ 0 w 394"/>
                <a:gd name="T9" fmla="*/ 0 h 395"/>
                <a:gd name="T10" fmla="*/ 0 w 394"/>
                <a:gd name="T11" fmla="*/ 0 h 395"/>
                <a:gd name="T12" fmla="*/ 0 w 394"/>
                <a:gd name="T13" fmla="*/ 0 h 395"/>
                <a:gd name="T14" fmla="*/ 0 w 394"/>
                <a:gd name="T15" fmla="*/ 0 h 395"/>
                <a:gd name="T16" fmla="*/ 0 w 394"/>
                <a:gd name="T17" fmla="*/ 0 h 395"/>
                <a:gd name="T18" fmla="*/ 0 w 394"/>
                <a:gd name="T19" fmla="*/ 0 h 395"/>
                <a:gd name="T20" fmla="*/ 0 w 394"/>
                <a:gd name="T21" fmla="*/ 0 h 3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94" h="395">
                  <a:moveTo>
                    <a:pt x="366" y="246"/>
                  </a:moveTo>
                  <a:lnTo>
                    <a:pt x="394" y="395"/>
                  </a:lnTo>
                  <a:lnTo>
                    <a:pt x="366" y="246"/>
                  </a:lnTo>
                  <a:lnTo>
                    <a:pt x="209" y="75"/>
                  </a:lnTo>
                  <a:lnTo>
                    <a:pt x="191" y="67"/>
                  </a:lnTo>
                  <a:lnTo>
                    <a:pt x="188" y="67"/>
                  </a:lnTo>
                  <a:lnTo>
                    <a:pt x="62" y="178"/>
                  </a:lnTo>
                  <a:lnTo>
                    <a:pt x="0" y="0"/>
                  </a:lnTo>
                  <a:lnTo>
                    <a:pt x="62" y="178"/>
                  </a:lnTo>
                  <a:lnTo>
                    <a:pt x="240" y="373"/>
                  </a:lnTo>
                  <a:lnTo>
                    <a:pt x="366" y="246"/>
                  </a:lnTo>
                  <a:close/>
                </a:path>
              </a:pathLst>
            </a:custGeom>
            <a:blipFill dpi="0" rotWithShape="0">
              <a:blip r:embed="rId3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3" name="未知"/>
            <p:cNvSpPr>
              <a:spLocks/>
            </p:cNvSpPr>
            <p:nvPr/>
          </p:nvSpPr>
          <p:spPr bwMode="auto">
            <a:xfrm>
              <a:off x="1926" y="239"/>
              <a:ext cx="108" cy="108"/>
            </a:xfrm>
            <a:custGeom>
              <a:avLst/>
              <a:gdLst>
                <a:gd name="T0" fmla="*/ 0 w 270"/>
                <a:gd name="T1" fmla="*/ 0 h 270"/>
                <a:gd name="T2" fmla="*/ 0 w 270"/>
                <a:gd name="T3" fmla="*/ 0 h 270"/>
                <a:gd name="T4" fmla="*/ 0 w 270"/>
                <a:gd name="T5" fmla="*/ 0 h 270"/>
                <a:gd name="T6" fmla="*/ 0 w 270"/>
                <a:gd name="T7" fmla="*/ 0 h 270"/>
                <a:gd name="T8" fmla="*/ 0 w 270"/>
                <a:gd name="T9" fmla="*/ 0 h 270"/>
                <a:gd name="T10" fmla="*/ 0 w 270"/>
                <a:gd name="T11" fmla="*/ 0 h 270"/>
                <a:gd name="T12" fmla="*/ 0 w 270"/>
                <a:gd name="T13" fmla="*/ 0 h 270"/>
                <a:gd name="T14" fmla="*/ 0 w 270"/>
                <a:gd name="T15" fmla="*/ 0 h 270"/>
                <a:gd name="T16" fmla="*/ 0 w 270"/>
                <a:gd name="T17" fmla="*/ 0 h 270"/>
                <a:gd name="T18" fmla="*/ 0 w 270"/>
                <a:gd name="T19" fmla="*/ 0 h 270"/>
                <a:gd name="T20" fmla="*/ 0 w 270"/>
                <a:gd name="T21" fmla="*/ 0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0" h="270">
                  <a:moveTo>
                    <a:pt x="159" y="93"/>
                  </a:moveTo>
                  <a:lnTo>
                    <a:pt x="172" y="65"/>
                  </a:lnTo>
                  <a:lnTo>
                    <a:pt x="270" y="270"/>
                  </a:lnTo>
                  <a:lnTo>
                    <a:pt x="172" y="65"/>
                  </a:lnTo>
                  <a:lnTo>
                    <a:pt x="172" y="63"/>
                  </a:lnTo>
                  <a:lnTo>
                    <a:pt x="148" y="28"/>
                  </a:lnTo>
                  <a:lnTo>
                    <a:pt x="22" y="155"/>
                  </a:lnTo>
                  <a:lnTo>
                    <a:pt x="0" y="0"/>
                  </a:lnTo>
                  <a:lnTo>
                    <a:pt x="22" y="155"/>
                  </a:lnTo>
                  <a:lnTo>
                    <a:pt x="55" y="191"/>
                  </a:lnTo>
                  <a:lnTo>
                    <a:pt x="159" y="93"/>
                  </a:lnTo>
                  <a:close/>
                </a:path>
              </a:pathLst>
            </a:custGeom>
            <a:blipFill dpi="0" rotWithShape="0">
              <a:blip r:embed="rId3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4" name="未知"/>
            <p:cNvSpPr>
              <a:spLocks/>
            </p:cNvSpPr>
            <p:nvPr/>
          </p:nvSpPr>
          <p:spPr bwMode="auto">
            <a:xfrm>
              <a:off x="1863" y="178"/>
              <a:ext cx="132" cy="137"/>
            </a:xfrm>
            <a:custGeom>
              <a:avLst/>
              <a:gdLst>
                <a:gd name="T0" fmla="*/ 0 w 328"/>
                <a:gd name="T1" fmla="*/ 0 h 342"/>
                <a:gd name="T2" fmla="*/ 0 w 328"/>
                <a:gd name="T3" fmla="*/ 0 h 342"/>
                <a:gd name="T4" fmla="*/ 0 w 328"/>
                <a:gd name="T5" fmla="*/ 0 h 342"/>
                <a:gd name="T6" fmla="*/ 0 w 328"/>
                <a:gd name="T7" fmla="*/ 0 h 342"/>
                <a:gd name="T8" fmla="*/ 0 w 328"/>
                <a:gd name="T9" fmla="*/ 0 h 342"/>
                <a:gd name="T10" fmla="*/ 0 w 328"/>
                <a:gd name="T11" fmla="*/ 0 h 342"/>
                <a:gd name="T12" fmla="*/ 0 w 328"/>
                <a:gd name="T13" fmla="*/ 0 h 342"/>
                <a:gd name="T14" fmla="*/ 0 w 328"/>
                <a:gd name="T15" fmla="*/ 0 h 342"/>
                <a:gd name="T16" fmla="*/ 0 w 328"/>
                <a:gd name="T17" fmla="*/ 0 h 3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342">
                  <a:moveTo>
                    <a:pt x="315" y="244"/>
                  </a:moveTo>
                  <a:lnTo>
                    <a:pt x="328" y="216"/>
                  </a:lnTo>
                  <a:lnTo>
                    <a:pt x="328" y="214"/>
                  </a:lnTo>
                  <a:lnTo>
                    <a:pt x="147" y="8"/>
                  </a:lnTo>
                  <a:lnTo>
                    <a:pt x="129" y="0"/>
                  </a:lnTo>
                  <a:lnTo>
                    <a:pt x="126" y="0"/>
                  </a:lnTo>
                  <a:lnTo>
                    <a:pt x="0" y="111"/>
                  </a:lnTo>
                  <a:lnTo>
                    <a:pt x="211" y="342"/>
                  </a:lnTo>
                  <a:lnTo>
                    <a:pt x="315" y="244"/>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35" name="未知"/>
            <p:cNvSpPr>
              <a:spLocks/>
            </p:cNvSpPr>
            <p:nvPr/>
          </p:nvSpPr>
          <p:spPr bwMode="auto">
            <a:xfrm>
              <a:off x="1652" y="347"/>
              <a:ext cx="87" cy="98"/>
            </a:xfrm>
            <a:custGeom>
              <a:avLst/>
              <a:gdLst>
                <a:gd name="T0" fmla="*/ 0 w 218"/>
                <a:gd name="T1" fmla="*/ 0 h 246"/>
                <a:gd name="T2" fmla="*/ 0 w 218"/>
                <a:gd name="T3" fmla="*/ 0 h 246"/>
                <a:gd name="T4" fmla="*/ 0 w 218"/>
                <a:gd name="T5" fmla="*/ 0 h 246"/>
                <a:gd name="T6" fmla="*/ 0 w 218"/>
                <a:gd name="T7" fmla="*/ 0 h 246"/>
                <a:gd name="T8" fmla="*/ 0 w 218"/>
                <a:gd name="T9" fmla="*/ 0 h 246"/>
                <a:gd name="T10" fmla="*/ 0 w 218"/>
                <a:gd name="T11" fmla="*/ 0 h 246"/>
                <a:gd name="T12" fmla="*/ 0 w 218"/>
                <a:gd name="T13" fmla="*/ 0 h 246"/>
                <a:gd name="T14" fmla="*/ 0 w 218"/>
                <a:gd name="T15" fmla="*/ 0 h 246"/>
                <a:gd name="T16" fmla="*/ 0 w 218"/>
                <a:gd name="T17" fmla="*/ 0 h 246"/>
                <a:gd name="T18" fmla="*/ 0 w 218"/>
                <a:gd name="T19" fmla="*/ 0 h 246"/>
                <a:gd name="T20" fmla="*/ 0 w 218"/>
                <a:gd name="T21" fmla="*/ 0 h 246"/>
                <a:gd name="T22" fmla="*/ 0 w 218"/>
                <a:gd name="T23" fmla="*/ 0 h 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8" h="246">
                  <a:moveTo>
                    <a:pt x="181" y="88"/>
                  </a:moveTo>
                  <a:lnTo>
                    <a:pt x="55" y="88"/>
                  </a:lnTo>
                  <a:lnTo>
                    <a:pt x="53" y="88"/>
                  </a:lnTo>
                  <a:lnTo>
                    <a:pt x="34" y="103"/>
                  </a:lnTo>
                  <a:lnTo>
                    <a:pt x="0" y="0"/>
                  </a:lnTo>
                  <a:lnTo>
                    <a:pt x="34" y="103"/>
                  </a:lnTo>
                  <a:lnTo>
                    <a:pt x="34" y="104"/>
                  </a:lnTo>
                  <a:lnTo>
                    <a:pt x="55" y="118"/>
                  </a:lnTo>
                  <a:lnTo>
                    <a:pt x="198" y="118"/>
                  </a:lnTo>
                  <a:lnTo>
                    <a:pt x="218" y="246"/>
                  </a:lnTo>
                  <a:lnTo>
                    <a:pt x="198" y="118"/>
                  </a:lnTo>
                  <a:lnTo>
                    <a:pt x="181" y="88"/>
                  </a:lnTo>
                  <a:close/>
                </a:path>
              </a:pathLst>
            </a:custGeom>
            <a:blipFill dpi="0" rotWithShape="0">
              <a:blip r:embed="rId3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6" name="未知"/>
            <p:cNvSpPr>
              <a:spLocks/>
            </p:cNvSpPr>
            <p:nvPr/>
          </p:nvSpPr>
          <p:spPr bwMode="auto">
            <a:xfrm>
              <a:off x="1704" y="331"/>
              <a:ext cx="57" cy="77"/>
            </a:xfrm>
            <a:custGeom>
              <a:avLst/>
              <a:gdLst>
                <a:gd name="T0" fmla="*/ 0 w 144"/>
                <a:gd name="T1" fmla="*/ 0 h 193"/>
                <a:gd name="T2" fmla="*/ 0 w 144"/>
                <a:gd name="T3" fmla="*/ 0 h 193"/>
                <a:gd name="T4" fmla="*/ 0 w 144"/>
                <a:gd name="T5" fmla="*/ 0 h 193"/>
                <a:gd name="T6" fmla="*/ 0 w 144"/>
                <a:gd name="T7" fmla="*/ 0 h 193"/>
                <a:gd name="T8" fmla="*/ 0 w 144"/>
                <a:gd name="T9" fmla="*/ 0 h 193"/>
                <a:gd name="T10" fmla="*/ 0 w 144"/>
                <a:gd name="T11" fmla="*/ 0 h 193"/>
                <a:gd name="T12" fmla="*/ 0 w 144"/>
                <a:gd name="T13" fmla="*/ 0 h 193"/>
                <a:gd name="T14" fmla="*/ 0 w 144"/>
                <a:gd name="T15" fmla="*/ 0 h 193"/>
                <a:gd name="T16" fmla="*/ 0 w 144"/>
                <a:gd name="T17" fmla="*/ 0 h 193"/>
                <a:gd name="T18" fmla="*/ 0 w 144"/>
                <a:gd name="T19" fmla="*/ 0 h 193"/>
                <a:gd name="T20" fmla="*/ 0 w 144"/>
                <a:gd name="T21" fmla="*/ 0 h 193"/>
                <a:gd name="T22" fmla="*/ 0 w 144"/>
                <a:gd name="T23" fmla="*/ 0 h 1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4" h="193">
                  <a:moveTo>
                    <a:pt x="90" y="158"/>
                  </a:moveTo>
                  <a:lnTo>
                    <a:pt x="109" y="143"/>
                  </a:lnTo>
                  <a:lnTo>
                    <a:pt x="144" y="193"/>
                  </a:lnTo>
                  <a:lnTo>
                    <a:pt x="109" y="143"/>
                  </a:lnTo>
                  <a:lnTo>
                    <a:pt x="109" y="142"/>
                  </a:lnTo>
                  <a:lnTo>
                    <a:pt x="88" y="128"/>
                  </a:lnTo>
                  <a:lnTo>
                    <a:pt x="51" y="128"/>
                  </a:lnTo>
                  <a:lnTo>
                    <a:pt x="0" y="0"/>
                  </a:lnTo>
                  <a:lnTo>
                    <a:pt x="51" y="128"/>
                  </a:lnTo>
                  <a:lnTo>
                    <a:pt x="68" y="158"/>
                  </a:lnTo>
                  <a:lnTo>
                    <a:pt x="88" y="158"/>
                  </a:lnTo>
                  <a:lnTo>
                    <a:pt x="90" y="158"/>
                  </a:lnTo>
                  <a:close/>
                </a:path>
              </a:pathLst>
            </a:custGeom>
            <a:blipFill dpi="0" rotWithShape="0">
              <a:blip r:embed="rId37"/>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37" name="未知"/>
            <p:cNvSpPr>
              <a:spLocks/>
            </p:cNvSpPr>
            <p:nvPr/>
          </p:nvSpPr>
          <p:spPr bwMode="auto">
            <a:xfrm>
              <a:off x="1665" y="382"/>
              <a:ext cx="82" cy="12"/>
            </a:xfrm>
            <a:custGeom>
              <a:avLst/>
              <a:gdLst>
                <a:gd name="T0" fmla="*/ 0 w 205"/>
                <a:gd name="T1" fmla="*/ 0 h 30"/>
                <a:gd name="T2" fmla="*/ 0 w 205"/>
                <a:gd name="T3" fmla="*/ 0 h 30"/>
                <a:gd name="T4" fmla="*/ 0 w 205"/>
                <a:gd name="T5" fmla="*/ 0 h 30"/>
                <a:gd name="T6" fmla="*/ 0 w 205"/>
                <a:gd name="T7" fmla="*/ 0 h 30"/>
                <a:gd name="T8" fmla="*/ 0 w 205"/>
                <a:gd name="T9" fmla="*/ 0 h 30"/>
                <a:gd name="T10" fmla="*/ 0 w 205"/>
                <a:gd name="T11" fmla="*/ 0 h 30"/>
                <a:gd name="T12" fmla="*/ 0 w 205"/>
                <a:gd name="T13" fmla="*/ 0 h 30"/>
                <a:gd name="T14" fmla="*/ 0 w 205"/>
                <a:gd name="T15" fmla="*/ 0 h 30"/>
                <a:gd name="T16" fmla="*/ 0 w 205"/>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5" h="30">
                  <a:moveTo>
                    <a:pt x="21" y="0"/>
                  </a:moveTo>
                  <a:lnTo>
                    <a:pt x="0" y="15"/>
                  </a:lnTo>
                  <a:lnTo>
                    <a:pt x="0" y="16"/>
                  </a:lnTo>
                  <a:lnTo>
                    <a:pt x="21" y="30"/>
                  </a:lnTo>
                  <a:lnTo>
                    <a:pt x="184" y="30"/>
                  </a:lnTo>
                  <a:lnTo>
                    <a:pt x="205" y="15"/>
                  </a:lnTo>
                  <a:lnTo>
                    <a:pt x="205" y="14"/>
                  </a:lnTo>
                  <a:lnTo>
                    <a:pt x="184" y="0"/>
                  </a:lnTo>
                  <a:lnTo>
                    <a:pt x="21" y="0"/>
                  </a:lnTo>
                  <a:close/>
                </a:path>
              </a:pathLst>
            </a:custGeom>
            <a:noFill/>
            <a:ln w="63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extLst>
      <p:ext uri="{BB962C8B-B14F-4D97-AF65-F5344CB8AC3E}">
        <p14:creationId xmlns:p14="http://schemas.microsoft.com/office/powerpoint/2010/main" val="288099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
                                            <p:txEl>
                                              <p:pRg st="0" end="0"/>
                                            </p:txEl>
                                          </p:spTgt>
                                        </p:tgtEl>
                                        <p:attrNameLst>
                                          <p:attrName>style.visibility</p:attrName>
                                        </p:attrNameLst>
                                      </p:cBhvr>
                                      <p:to>
                                        <p:strVal val="visible"/>
                                      </p:to>
                                    </p:set>
                                    <p:animEffect transition="in" filter="wipe(left)">
                                      <p:cBhvr>
                                        <p:cTn id="7" dur="500"/>
                                        <p:tgtEl>
                                          <p:spTgt spid="2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
                                            <p:txEl>
                                              <p:pRg st="1" end="1"/>
                                            </p:txEl>
                                          </p:spTgt>
                                        </p:tgtEl>
                                        <p:attrNameLst>
                                          <p:attrName>style.visibility</p:attrName>
                                        </p:attrNameLst>
                                      </p:cBhvr>
                                      <p:to>
                                        <p:strVal val="visible"/>
                                      </p:to>
                                    </p:set>
                                    <p:animEffect transition="in" filter="wipe(left)">
                                      <p:cBhvr>
                                        <p:cTn id="12" dur="500"/>
                                        <p:tgtEl>
                                          <p:spTgt spid="2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
                                            <p:txEl>
                                              <p:pRg st="2" end="2"/>
                                            </p:txEl>
                                          </p:spTgt>
                                        </p:tgtEl>
                                        <p:attrNameLst>
                                          <p:attrName>style.visibility</p:attrName>
                                        </p:attrNameLst>
                                      </p:cBhvr>
                                      <p:to>
                                        <p:strVal val="visible"/>
                                      </p:to>
                                    </p:set>
                                    <p:animEffect transition="in" filter="wipe(left)">
                                      <p:cBhvr>
                                        <p:cTn id="17" dur="500"/>
                                        <p:tgtEl>
                                          <p:spTgt spid="29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uiExpand="1"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两级先行进位电路</a:t>
            </a:r>
            <a:endParaRPr lang="zh-CN" altLang="en-US" dirty="0"/>
          </a:p>
        </p:txBody>
      </p:sp>
      <p:sp>
        <p:nvSpPr>
          <p:cNvPr id="4" name="Rectangle 6"/>
          <p:cNvSpPr>
            <a:spLocks noChangeArrowheads="1"/>
          </p:cNvSpPr>
          <p:nvPr/>
        </p:nvSpPr>
        <p:spPr bwMode="auto">
          <a:xfrm>
            <a:off x="1784992" y="1248915"/>
            <a:ext cx="89768" cy="4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800"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7"/>
          <p:cNvSpPr>
            <a:spLocks noChangeShapeType="1"/>
          </p:cNvSpPr>
          <p:nvPr/>
        </p:nvSpPr>
        <p:spPr bwMode="auto">
          <a:xfrm>
            <a:off x="6305687" y="2265521"/>
            <a:ext cx="0" cy="6468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8"/>
          <p:cNvSpPr>
            <a:spLocks noChangeShapeType="1"/>
          </p:cNvSpPr>
          <p:nvPr/>
        </p:nvSpPr>
        <p:spPr bwMode="auto">
          <a:xfrm flipV="1">
            <a:off x="3108681" y="1635467"/>
            <a:ext cx="0" cy="3103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9"/>
          <p:cNvSpPr>
            <a:spLocks noChangeShapeType="1"/>
          </p:cNvSpPr>
          <p:nvPr/>
        </p:nvSpPr>
        <p:spPr bwMode="auto">
          <a:xfrm flipV="1">
            <a:off x="4720272"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10"/>
          <p:cNvSpPr>
            <a:spLocks noChangeArrowheads="1"/>
          </p:cNvSpPr>
          <p:nvPr/>
        </p:nvSpPr>
        <p:spPr bwMode="auto">
          <a:xfrm>
            <a:off x="2845067" y="1219000"/>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Rectangle 11"/>
          <p:cNvSpPr>
            <a:spLocks noChangeArrowheads="1"/>
          </p:cNvSpPr>
          <p:nvPr/>
        </p:nvSpPr>
        <p:spPr bwMode="auto">
          <a:xfrm>
            <a:off x="2974025" y="1226479"/>
            <a:ext cx="291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32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Rectangle 13"/>
          <p:cNvSpPr>
            <a:spLocks noChangeArrowheads="1"/>
          </p:cNvSpPr>
          <p:nvPr/>
        </p:nvSpPr>
        <p:spPr bwMode="auto">
          <a:xfrm>
            <a:off x="3279068"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Rectangle 14"/>
          <p:cNvSpPr>
            <a:spLocks noChangeArrowheads="1"/>
          </p:cNvSpPr>
          <p:nvPr/>
        </p:nvSpPr>
        <p:spPr bwMode="auto">
          <a:xfrm>
            <a:off x="4454788"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Rectangle 15"/>
          <p:cNvSpPr>
            <a:spLocks noChangeArrowheads="1"/>
          </p:cNvSpPr>
          <p:nvPr/>
        </p:nvSpPr>
        <p:spPr bwMode="auto">
          <a:xfrm>
            <a:off x="4593497" y="1226479"/>
            <a:ext cx="274114"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32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Rectangle 17"/>
          <p:cNvSpPr>
            <a:spLocks noChangeArrowheads="1"/>
          </p:cNvSpPr>
          <p:nvPr/>
        </p:nvSpPr>
        <p:spPr bwMode="auto">
          <a:xfrm>
            <a:off x="4868224"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Line 18"/>
          <p:cNvSpPr>
            <a:spLocks noChangeShapeType="1"/>
          </p:cNvSpPr>
          <p:nvPr/>
        </p:nvSpPr>
        <p:spPr bwMode="auto">
          <a:xfrm flipV="1">
            <a:off x="6232772"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9"/>
          <p:cNvSpPr>
            <a:spLocks noChangeArrowheads="1"/>
          </p:cNvSpPr>
          <p:nvPr/>
        </p:nvSpPr>
        <p:spPr bwMode="auto">
          <a:xfrm>
            <a:off x="5963550" y="1233957"/>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20"/>
          <p:cNvSpPr>
            <a:spLocks noChangeArrowheads="1"/>
          </p:cNvSpPr>
          <p:nvPr/>
        </p:nvSpPr>
        <p:spPr bwMode="auto">
          <a:xfrm>
            <a:off x="6064601" y="1241435"/>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3"/>
          <p:cNvSpPr>
            <a:spLocks noChangeShapeType="1"/>
          </p:cNvSpPr>
          <p:nvPr/>
        </p:nvSpPr>
        <p:spPr bwMode="auto">
          <a:xfrm flipV="1">
            <a:off x="8078065"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4"/>
          <p:cNvSpPr>
            <a:spLocks noChangeArrowheads="1"/>
          </p:cNvSpPr>
          <p:nvPr/>
        </p:nvSpPr>
        <p:spPr bwMode="auto">
          <a:xfrm>
            <a:off x="7812580"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25"/>
          <p:cNvSpPr>
            <a:spLocks noChangeArrowheads="1"/>
          </p:cNvSpPr>
          <p:nvPr/>
        </p:nvSpPr>
        <p:spPr bwMode="auto">
          <a:xfrm>
            <a:off x="7913630" y="1226479"/>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27"/>
          <p:cNvSpPr>
            <a:spLocks noChangeArrowheads="1"/>
          </p:cNvSpPr>
          <p:nvPr/>
        </p:nvSpPr>
        <p:spPr bwMode="auto">
          <a:xfrm>
            <a:off x="8281571"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8"/>
          <p:cNvSpPr>
            <a:spLocks noChangeShapeType="1"/>
          </p:cNvSpPr>
          <p:nvPr/>
        </p:nvSpPr>
        <p:spPr bwMode="auto">
          <a:xfrm flipV="1">
            <a:off x="9751350" y="1589949"/>
            <a:ext cx="0" cy="3558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29"/>
          <p:cNvSpPr>
            <a:spLocks noChangeArrowheads="1"/>
          </p:cNvSpPr>
          <p:nvPr/>
        </p:nvSpPr>
        <p:spPr bwMode="auto">
          <a:xfrm>
            <a:off x="9483998" y="1219000"/>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0"/>
          <p:cNvSpPr>
            <a:spLocks noChangeArrowheads="1"/>
          </p:cNvSpPr>
          <p:nvPr/>
        </p:nvSpPr>
        <p:spPr bwMode="auto">
          <a:xfrm>
            <a:off x="9582104" y="1252870"/>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32"/>
          <p:cNvSpPr>
            <a:spLocks noChangeArrowheads="1"/>
          </p:cNvSpPr>
          <p:nvPr/>
        </p:nvSpPr>
        <p:spPr bwMode="auto">
          <a:xfrm>
            <a:off x="9951118"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Freeform 33"/>
          <p:cNvSpPr>
            <a:spLocks/>
          </p:cNvSpPr>
          <p:nvPr/>
        </p:nvSpPr>
        <p:spPr bwMode="auto">
          <a:xfrm>
            <a:off x="1988791" y="2273000"/>
            <a:ext cx="921711" cy="3213834"/>
          </a:xfrm>
          <a:custGeom>
            <a:avLst/>
            <a:gdLst>
              <a:gd name="T0" fmla="*/ 2147483646 w 493"/>
              <a:gd name="T1" fmla="*/ 0 h 1694"/>
              <a:gd name="T2" fmla="*/ 2147483646 w 493"/>
              <a:gd name="T3" fmla="*/ 2147483646 h 1694"/>
              <a:gd name="T4" fmla="*/ 0 w 493"/>
              <a:gd name="T5" fmla="*/ 2147483646 h 1694"/>
              <a:gd name="T6" fmla="*/ 0 w 493"/>
              <a:gd name="T7" fmla="*/ 2147483646 h 1694"/>
              <a:gd name="T8" fmla="*/ 0 60000 65536"/>
              <a:gd name="T9" fmla="*/ 0 60000 65536"/>
              <a:gd name="T10" fmla="*/ 0 60000 65536"/>
              <a:gd name="T11" fmla="*/ 0 60000 65536"/>
              <a:gd name="T12" fmla="*/ 0 w 493"/>
              <a:gd name="T13" fmla="*/ 0 h 1694"/>
              <a:gd name="T14" fmla="*/ 493 w 493"/>
              <a:gd name="T15" fmla="*/ 1694 h 1694"/>
            </a:gdLst>
            <a:ahLst/>
            <a:cxnLst>
              <a:cxn ang="T8">
                <a:pos x="T0" y="T1"/>
              </a:cxn>
              <a:cxn ang="T9">
                <a:pos x="T2" y="T3"/>
              </a:cxn>
              <a:cxn ang="T10">
                <a:pos x="T4" y="T5"/>
              </a:cxn>
              <a:cxn ang="T11">
                <a:pos x="T6" y="T7"/>
              </a:cxn>
            </a:cxnLst>
            <a:rect l="T12" t="T13" r="T14" b="T15"/>
            <a:pathLst>
              <a:path w="493" h="1694">
                <a:moveTo>
                  <a:pt x="493" y="0"/>
                </a:moveTo>
                <a:lnTo>
                  <a:pt x="493" y="133"/>
                </a:lnTo>
                <a:lnTo>
                  <a:pt x="0" y="133"/>
                </a:lnTo>
                <a:lnTo>
                  <a:pt x="0" y="1694"/>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Freeform 34"/>
          <p:cNvSpPr>
            <a:spLocks/>
          </p:cNvSpPr>
          <p:nvPr/>
        </p:nvSpPr>
        <p:spPr bwMode="auto">
          <a:xfrm>
            <a:off x="2452450" y="2273001"/>
            <a:ext cx="598269" cy="654358"/>
          </a:xfrm>
          <a:custGeom>
            <a:avLst/>
            <a:gdLst>
              <a:gd name="T0" fmla="*/ 2147483646 w 317"/>
              <a:gd name="T1" fmla="*/ 0 h 341"/>
              <a:gd name="T2" fmla="*/ 2147483646 w 317"/>
              <a:gd name="T3" fmla="*/ 2147483646 h 341"/>
              <a:gd name="T4" fmla="*/ 0 w 317"/>
              <a:gd name="T5" fmla="*/ 2147483646 h 341"/>
              <a:gd name="T6" fmla="*/ 0 w 317"/>
              <a:gd name="T7" fmla="*/ 2147483646 h 341"/>
              <a:gd name="T8" fmla="*/ 0 60000 65536"/>
              <a:gd name="T9" fmla="*/ 0 60000 65536"/>
              <a:gd name="T10" fmla="*/ 0 60000 65536"/>
              <a:gd name="T11" fmla="*/ 0 60000 65536"/>
              <a:gd name="T12" fmla="*/ 0 w 317"/>
              <a:gd name="T13" fmla="*/ 0 h 341"/>
              <a:gd name="T14" fmla="*/ 317 w 317"/>
              <a:gd name="T15" fmla="*/ 341 h 341"/>
            </a:gdLst>
            <a:ahLst/>
            <a:cxnLst>
              <a:cxn ang="T8">
                <a:pos x="T0" y="T1"/>
              </a:cxn>
              <a:cxn ang="T9">
                <a:pos x="T2" y="T3"/>
              </a:cxn>
              <a:cxn ang="T10">
                <a:pos x="T4" y="T5"/>
              </a:cxn>
              <a:cxn ang="T11">
                <a:pos x="T6" y="T7"/>
              </a:cxn>
            </a:cxnLst>
            <a:rect l="T12" t="T13" r="T14" b="T15"/>
            <a:pathLst>
              <a:path w="317" h="341">
                <a:moveTo>
                  <a:pt x="317" y="0"/>
                </a:moveTo>
                <a:lnTo>
                  <a:pt x="317" y="219"/>
                </a:lnTo>
                <a:lnTo>
                  <a:pt x="0" y="219"/>
                </a:lnTo>
                <a:lnTo>
                  <a:pt x="0" y="341"/>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Freeform 35"/>
          <p:cNvSpPr>
            <a:spLocks/>
          </p:cNvSpPr>
          <p:nvPr/>
        </p:nvSpPr>
        <p:spPr bwMode="auto">
          <a:xfrm>
            <a:off x="2564628" y="3286321"/>
            <a:ext cx="2548259" cy="1467632"/>
          </a:xfrm>
          <a:custGeom>
            <a:avLst/>
            <a:gdLst>
              <a:gd name="T0" fmla="*/ 0 w 1363"/>
              <a:gd name="T1" fmla="*/ 0 h 785"/>
              <a:gd name="T2" fmla="*/ 0 w 1363"/>
              <a:gd name="T3" fmla="*/ 2147483646 h 785"/>
              <a:gd name="T4" fmla="*/ 2147483646 w 1363"/>
              <a:gd name="T5" fmla="*/ 2147483646 h 785"/>
              <a:gd name="T6" fmla="*/ 0 60000 65536"/>
              <a:gd name="T7" fmla="*/ 0 60000 65536"/>
              <a:gd name="T8" fmla="*/ 0 60000 65536"/>
              <a:gd name="T9" fmla="*/ 0 w 1363"/>
              <a:gd name="T10" fmla="*/ 0 h 785"/>
              <a:gd name="T11" fmla="*/ 1363 w 1363"/>
              <a:gd name="T12" fmla="*/ 785 h 785"/>
            </a:gdLst>
            <a:ahLst/>
            <a:cxnLst>
              <a:cxn ang="T6">
                <a:pos x="T0" y="T1"/>
              </a:cxn>
              <a:cxn ang="T7">
                <a:pos x="T2" y="T3"/>
              </a:cxn>
              <a:cxn ang="T8">
                <a:pos x="T4" y="T5"/>
              </a:cxn>
            </a:cxnLst>
            <a:rect l="T9" t="T10" r="T11" b="T12"/>
            <a:pathLst>
              <a:path w="1363" h="785">
                <a:moveTo>
                  <a:pt x="0" y="0"/>
                </a:moveTo>
                <a:lnTo>
                  <a:pt x="0" y="785"/>
                </a:lnTo>
                <a:lnTo>
                  <a:pt x="1363" y="785"/>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6"/>
          <p:cNvSpPr>
            <a:spLocks noChangeShapeType="1"/>
          </p:cNvSpPr>
          <p:nvPr/>
        </p:nvSpPr>
        <p:spPr bwMode="auto">
          <a:xfrm>
            <a:off x="3050722" y="3282580"/>
            <a:ext cx="0" cy="1643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Freeform 37"/>
          <p:cNvSpPr>
            <a:spLocks/>
          </p:cNvSpPr>
          <p:nvPr/>
        </p:nvSpPr>
        <p:spPr bwMode="auto">
          <a:xfrm>
            <a:off x="3187202" y="3286321"/>
            <a:ext cx="3722363" cy="1267585"/>
          </a:xfrm>
          <a:custGeom>
            <a:avLst/>
            <a:gdLst>
              <a:gd name="T0" fmla="*/ 0 w 1991"/>
              <a:gd name="T1" fmla="*/ 0 h 678"/>
              <a:gd name="T2" fmla="*/ 0 w 1991"/>
              <a:gd name="T3" fmla="*/ 2147483646 h 678"/>
              <a:gd name="T4" fmla="*/ 2147483646 w 1991"/>
              <a:gd name="T5" fmla="*/ 2147483646 h 678"/>
              <a:gd name="T6" fmla="*/ 0 60000 65536"/>
              <a:gd name="T7" fmla="*/ 0 60000 65536"/>
              <a:gd name="T8" fmla="*/ 0 60000 65536"/>
              <a:gd name="T9" fmla="*/ 0 w 1991"/>
              <a:gd name="T10" fmla="*/ 0 h 678"/>
              <a:gd name="T11" fmla="*/ 1991 w 1991"/>
              <a:gd name="T12" fmla="*/ 678 h 678"/>
            </a:gdLst>
            <a:ahLst/>
            <a:cxnLst>
              <a:cxn ang="T6">
                <a:pos x="T0" y="T1"/>
              </a:cxn>
              <a:cxn ang="T7">
                <a:pos x="T2" y="T3"/>
              </a:cxn>
              <a:cxn ang="T8">
                <a:pos x="T4" y="T5"/>
              </a:cxn>
            </a:cxnLst>
            <a:rect l="T9" t="T10" r="T11" b="T12"/>
            <a:pathLst>
              <a:path w="1991" h="678">
                <a:moveTo>
                  <a:pt x="0" y="0"/>
                </a:moveTo>
                <a:lnTo>
                  <a:pt x="0" y="678"/>
                </a:lnTo>
                <a:lnTo>
                  <a:pt x="1991" y="678"/>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8"/>
          <p:cNvSpPr>
            <a:spLocks noChangeShapeType="1"/>
          </p:cNvSpPr>
          <p:nvPr/>
        </p:nvSpPr>
        <p:spPr bwMode="auto">
          <a:xfrm flipH="1">
            <a:off x="3183464" y="2265521"/>
            <a:ext cx="0" cy="6468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Freeform 39"/>
          <p:cNvSpPr>
            <a:spLocks/>
          </p:cNvSpPr>
          <p:nvPr/>
        </p:nvSpPr>
        <p:spPr bwMode="auto">
          <a:xfrm>
            <a:off x="3310596" y="3286319"/>
            <a:ext cx="4307547" cy="1076887"/>
          </a:xfrm>
          <a:custGeom>
            <a:avLst/>
            <a:gdLst>
              <a:gd name="T0" fmla="*/ 0 w 2304"/>
              <a:gd name="T1" fmla="*/ 0 h 576"/>
              <a:gd name="T2" fmla="*/ 0 w 2304"/>
              <a:gd name="T3" fmla="*/ 2147483646 h 576"/>
              <a:gd name="T4" fmla="*/ 2147483646 w 2304"/>
              <a:gd name="T5" fmla="*/ 2147483646 h 576"/>
              <a:gd name="T6" fmla="*/ 0 60000 65536"/>
              <a:gd name="T7" fmla="*/ 0 60000 65536"/>
              <a:gd name="T8" fmla="*/ 0 60000 65536"/>
              <a:gd name="T9" fmla="*/ 0 w 2304"/>
              <a:gd name="T10" fmla="*/ 0 h 576"/>
              <a:gd name="T11" fmla="*/ 2304 w 2304"/>
              <a:gd name="T12" fmla="*/ 576 h 576"/>
            </a:gdLst>
            <a:ahLst/>
            <a:cxnLst>
              <a:cxn ang="T6">
                <a:pos x="T0" y="T1"/>
              </a:cxn>
              <a:cxn ang="T7">
                <a:pos x="T2" y="T3"/>
              </a:cxn>
              <a:cxn ang="T8">
                <a:pos x="T4" y="T5"/>
              </a:cxn>
            </a:cxnLst>
            <a:rect l="T9" t="T10" r="T11" b="T12"/>
            <a:pathLst>
              <a:path w="2304" h="576">
                <a:moveTo>
                  <a:pt x="0" y="0"/>
                </a:moveTo>
                <a:lnTo>
                  <a:pt x="0" y="576"/>
                </a:lnTo>
                <a:lnTo>
                  <a:pt x="2304" y="57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Freeform 40"/>
          <p:cNvSpPr>
            <a:spLocks/>
          </p:cNvSpPr>
          <p:nvPr/>
        </p:nvSpPr>
        <p:spPr bwMode="auto">
          <a:xfrm>
            <a:off x="2329058" y="3286321"/>
            <a:ext cx="2207992" cy="1669548"/>
          </a:xfrm>
          <a:custGeom>
            <a:avLst/>
            <a:gdLst>
              <a:gd name="T0" fmla="*/ 0 w 1181"/>
              <a:gd name="T1" fmla="*/ 0 h 893"/>
              <a:gd name="T2" fmla="*/ 0 w 1181"/>
              <a:gd name="T3" fmla="*/ 2147483646 h 893"/>
              <a:gd name="T4" fmla="*/ 2147483646 w 1181"/>
              <a:gd name="T5" fmla="*/ 2147483646 h 893"/>
              <a:gd name="T6" fmla="*/ 0 60000 65536"/>
              <a:gd name="T7" fmla="*/ 0 60000 65536"/>
              <a:gd name="T8" fmla="*/ 0 60000 65536"/>
              <a:gd name="T9" fmla="*/ 0 w 1181"/>
              <a:gd name="T10" fmla="*/ 0 h 893"/>
              <a:gd name="T11" fmla="*/ 1181 w 1181"/>
              <a:gd name="T12" fmla="*/ 893 h 893"/>
            </a:gdLst>
            <a:ahLst/>
            <a:cxnLst>
              <a:cxn ang="T6">
                <a:pos x="T0" y="T1"/>
              </a:cxn>
              <a:cxn ang="T7">
                <a:pos x="T2" y="T3"/>
              </a:cxn>
              <a:cxn ang="T8">
                <a:pos x="T4" y="T5"/>
              </a:cxn>
            </a:cxnLst>
            <a:rect l="T9" t="T10" r="T11" b="T12"/>
            <a:pathLst>
              <a:path w="1181" h="893">
                <a:moveTo>
                  <a:pt x="0" y="0"/>
                </a:moveTo>
                <a:lnTo>
                  <a:pt x="0" y="893"/>
                </a:lnTo>
                <a:lnTo>
                  <a:pt x="1181" y="893"/>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Freeform 41"/>
          <p:cNvSpPr>
            <a:spLocks/>
          </p:cNvSpPr>
          <p:nvPr/>
        </p:nvSpPr>
        <p:spPr bwMode="auto">
          <a:xfrm>
            <a:off x="3321813" y="2265521"/>
            <a:ext cx="575835" cy="661838"/>
          </a:xfrm>
          <a:custGeom>
            <a:avLst/>
            <a:gdLst>
              <a:gd name="T0" fmla="*/ 0 w 308"/>
              <a:gd name="T1" fmla="*/ 0 h 341"/>
              <a:gd name="T2" fmla="*/ 0 w 308"/>
              <a:gd name="T3" fmla="*/ 2147483646 h 341"/>
              <a:gd name="T4" fmla="*/ 2147483646 w 308"/>
              <a:gd name="T5" fmla="*/ 2147483646 h 341"/>
              <a:gd name="T6" fmla="*/ 2147483646 w 308"/>
              <a:gd name="T7" fmla="*/ 2147483646 h 341"/>
              <a:gd name="T8" fmla="*/ 0 60000 65536"/>
              <a:gd name="T9" fmla="*/ 0 60000 65536"/>
              <a:gd name="T10" fmla="*/ 0 60000 65536"/>
              <a:gd name="T11" fmla="*/ 0 60000 65536"/>
              <a:gd name="T12" fmla="*/ 0 w 308"/>
              <a:gd name="T13" fmla="*/ 0 h 341"/>
              <a:gd name="T14" fmla="*/ 308 w 308"/>
              <a:gd name="T15" fmla="*/ 341 h 341"/>
            </a:gdLst>
            <a:ahLst/>
            <a:cxnLst>
              <a:cxn ang="T8">
                <a:pos x="T0" y="T1"/>
              </a:cxn>
              <a:cxn ang="T9">
                <a:pos x="T2" y="T3"/>
              </a:cxn>
              <a:cxn ang="T10">
                <a:pos x="T4" y="T5"/>
              </a:cxn>
              <a:cxn ang="T11">
                <a:pos x="T6" y="T7"/>
              </a:cxn>
            </a:cxnLst>
            <a:rect l="T12" t="T13" r="T14" b="T15"/>
            <a:pathLst>
              <a:path w="308" h="341">
                <a:moveTo>
                  <a:pt x="0" y="0"/>
                </a:moveTo>
                <a:lnTo>
                  <a:pt x="0" y="219"/>
                </a:lnTo>
                <a:lnTo>
                  <a:pt x="308" y="219"/>
                </a:lnTo>
                <a:lnTo>
                  <a:pt x="308" y="341"/>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2"/>
          <p:cNvSpPr>
            <a:spLocks noChangeShapeType="1"/>
          </p:cNvSpPr>
          <p:nvPr/>
        </p:nvSpPr>
        <p:spPr bwMode="auto">
          <a:xfrm>
            <a:off x="3731255" y="3256405"/>
            <a:ext cx="0" cy="16957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3"/>
          <p:cNvSpPr>
            <a:spLocks noChangeShapeType="1"/>
          </p:cNvSpPr>
          <p:nvPr/>
        </p:nvSpPr>
        <p:spPr bwMode="auto">
          <a:xfrm>
            <a:off x="3835952" y="3305015"/>
            <a:ext cx="0" cy="125637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Freeform 44"/>
          <p:cNvSpPr>
            <a:spLocks/>
          </p:cNvSpPr>
          <p:nvPr/>
        </p:nvSpPr>
        <p:spPr bwMode="auto">
          <a:xfrm>
            <a:off x="3949998" y="3286319"/>
            <a:ext cx="4789902" cy="882449"/>
          </a:xfrm>
          <a:custGeom>
            <a:avLst/>
            <a:gdLst>
              <a:gd name="T0" fmla="*/ 0 w 2562"/>
              <a:gd name="T1" fmla="*/ 0 h 472"/>
              <a:gd name="T2" fmla="*/ 0 w 2562"/>
              <a:gd name="T3" fmla="*/ 2147483646 h 472"/>
              <a:gd name="T4" fmla="*/ 2147483646 w 2562"/>
              <a:gd name="T5" fmla="*/ 2147483646 h 472"/>
              <a:gd name="T6" fmla="*/ 0 60000 65536"/>
              <a:gd name="T7" fmla="*/ 0 60000 65536"/>
              <a:gd name="T8" fmla="*/ 0 60000 65536"/>
              <a:gd name="T9" fmla="*/ 0 w 2562"/>
              <a:gd name="T10" fmla="*/ 0 h 472"/>
              <a:gd name="T11" fmla="*/ 2562 w 2562"/>
              <a:gd name="T12" fmla="*/ 472 h 472"/>
            </a:gdLst>
            <a:ahLst/>
            <a:cxnLst>
              <a:cxn ang="T6">
                <a:pos x="T0" y="T1"/>
              </a:cxn>
              <a:cxn ang="T7">
                <a:pos x="T2" y="T3"/>
              </a:cxn>
              <a:cxn ang="T8">
                <a:pos x="T4" y="T5"/>
              </a:cxn>
            </a:cxnLst>
            <a:rect l="T9" t="T10" r="T11" b="T12"/>
            <a:pathLst>
              <a:path w="2562" h="472">
                <a:moveTo>
                  <a:pt x="0" y="0"/>
                </a:moveTo>
                <a:lnTo>
                  <a:pt x="0" y="472"/>
                </a:lnTo>
                <a:lnTo>
                  <a:pt x="2562" y="47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Freeform 45"/>
          <p:cNvSpPr>
            <a:spLocks/>
          </p:cNvSpPr>
          <p:nvPr/>
        </p:nvSpPr>
        <p:spPr bwMode="auto">
          <a:xfrm>
            <a:off x="4058435" y="3286321"/>
            <a:ext cx="5395651" cy="684272"/>
          </a:xfrm>
          <a:custGeom>
            <a:avLst/>
            <a:gdLst>
              <a:gd name="T0" fmla="*/ 0 w 2886"/>
              <a:gd name="T1" fmla="*/ 0 h 366"/>
              <a:gd name="T2" fmla="*/ 0 w 2886"/>
              <a:gd name="T3" fmla="*/ 2147483646 h 366"/>
              <a:gd name="T4" fmla="*/ 2147483646 w 2886"/>
              <a:gd name="T5" fmla="*/ 2147483646 h 366"/>
              <a:gd name="T6" fmla="*/ 0 60000 65536"/>
              <a:gd name="T7" fmla="*/ 0 60000 65536"/>
              <a:gd name="T8" fmla="*/ 0 60000 65536"/>
              <a:gd name="T9" fmla="*/ 0 w 2886"/>
              <a:gd name="T10" fmla="*/ 0 h 366"/>
              <a:gd name="T11" fmla="*/ 2886 w 2886"/>
              <a:gd name="T12" fmla="*/ 366 h 366"/>
            </a:gdLst>
            <a:ahLst/>
            <a:cxnLst>
              <a:cxn ang="T6">
                <a:pos x="T0" y="T1"/>
              </a:cxn>
              <a:cxn ang="T7">
                <a:pos x="T2" y="T3"/>
              </a:cxn>
              <a:cxn ang="T8">
                <a:pos x="T4" y="T5"/>
              </a:cxn>
            </a:cxnLst>
            <a:rect l="T9" t="T10" r="T11" b="T12"/>
            <a:pathLst>
              <a:path w="2886" h="366">
                <a:moveTo>
                  <a:pt x="0" y="0"/>
                </a:moveTo>
                <a:lnTo>
                  <a:pt x="0" y="366"/>
                </a:lnTo>
                <a:lnTo>
                  <a:pt x="2886" y="36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6"/>
          <p:cNvSpPr>
            <a:spLocks noChangeShapeType="1"/>
          </p:cNvSpPr>
          <p:nvPr/>
        </p:nvSpPr>
        <p:spPr bwMode="auto">
          <a:xfrm>
            <a:off x="4542659" y="2265520"/>
            <a:ext cx="0" cy="32175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7"/>
          <p:cNvSpPr>
            <a:spLocks noChangeShapeType="1"/>
          </p:cNvSpPr>
          <p:nvPr/>
        </p:nvSpPr>
        <p:spPr bwMode="auto">
          <a:xfrm>
            <a:off x="4666053" y="2304781"/>
            <a:ext cx="0" cy="22491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48"/>
          <p:cNvSpPr>
            <a:spLocks noChangeShapeType="1"/>
          </p:cNvSpPr>
          <p:nvPr/>
        </p:nvSpPr>
        <p:spPr bwMode="auto">
          <a:xfrm>
            <a:off x="4800663" y="2304781"/>
            <a:ext cx="0" cy="18490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Freeform 49"/>
          <p:cNvSpPr>
            <a:spLocks/>
          </p:cNvSpPr>
          <p:nvPr/>
        </p:nvSpPr>
        <p:spPr bwMode="auto">
          <a:xfrm>
            <a:off x="4914708" y="2304783"/>
            <a:ext cx="4978731" cy="1471372"/>
          </a:xfrm>
          <a:custGeom>
            <a:avLst/>
            <a:gdLst>
              <a:gd name="T0" fmla="*/ 0 w 2663"/>
              <a:gd name="T1" fmla="*/ 0 h 787"/>
              <a:gd name="T2" fmla="*/ 0 w 2663"/>
              <a:gd name="T3" fmla="*/ 2147483646 h 787"/>
              <a:gd name="T4" fmla="*/ 2147483646 w 2663"/>
              <a:gd name="T5" fmla="*/ 2147483646 h 787"/>
              <a:gd name="T6" fmla="*/ 0 60000 65536"/>
              <a:gd name="T7" fmla="*/ 0 60000 65536"/>
              <a:gd name="T8" fmla="*/ 0 60000 65536"/>
              <a:gd name="T9" fmla="*/ 0 w 2663"/>
              <a:gd name="T10" fmla="*/ 0 h 787"/>
              <a:gd name="T11" fmla="*/ 2663 w 2663"/>
              <a:gd name="T12" fmla="*/ 787 h 787"/>
            </a:gdLst>
            <a:ahLst/>
            <a:cxnLst>
              <a:cxn ang="T6">
                <a:pos x="T0" y="T1"/>
              </a:cxn>
              <a:cxn ang="T7">
                <a:pos x="T2" y="T3"/>
              </a:cxn>
              <a:cxn ang="T8">
                <a:pos x="T4" y="T5"/>
              </a:cxn>
            </a:cxnLst>
            <a:rect l="T9" t="T10" r="T11" b="T12"/>
            <a:pathLst>
              <a:path w="2663" h="787">
                <a:moveTo>
                  <a:pt x="0" y="0"/>
                </a:moveTo>
                <a:lnTo>
                  <a:pt x="0" y="787"/>
                </a:lnTo>
                <a:lnTo>
                  <a:pt x="2663" y="78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Freeform 50"/>
          <p:cNvSpPr>
            <a:spLocks/>
          </p:cNvSpPr>
          <p:nvPr/>
        </p:nvSpPr>
        <p:spPr bwMode="auto">
          <a:xfrm>
            <a:off x="5101669" y="2297303"/>
            <a:ext cx="906753" cy="3185790"/>
          </a:xfrm>
          <a:custGeom>
            <a:avLst/>
            <a:gdLst>
              <a:gd name="T0" fmla="*/ 2147483646 w 485"/>
              <a:gd name="T1" fmla="*/ 0 h 1704"/>
              <a:gd name="T2" fmla="*/ 2147483646 w 485"/>
              <a:gd name="T3" fmla="*/ 2147483646 h 1704"/>
              <a:gd name="T4" fmla="*/ 0 w 485"/>
              <a:gd name="T5" fmla="*/ 2147483646 h 1704"/>
              <a:gd name="T6" fmla="*/ 0 w 485"/>
              <a:gd name="T7" fmla="*/ 2147483646 h 1704"/>
              <a:gd name="T8" fmla="*/ 0 60000 65536"/>
              <a:gd name="T9" fmla="*/ 0 60000 65536"/>
              <a:gd name="T10" fmla="*/ 0 60000 65536"/>
              <a:gd name="T11" fmla="*/ 0 60000 65536"/>
              <a:gd name="T12" fmla="*/ 0 w 485"/>
              <a:gd name="T13" fmla="*/ 0 h 1704"/>
              <a:gd name="T14" fmla="*/ 485 w 485"/>
              <a:gd name="T15" fmla="*/ 1704 h 1704"/>
            </a:gdLst>
            <a:ahLst/>
            <a:cxnLst>
              <a:cxn ang="T8">
                <a:pos x="T0" y="T1"/>
              </a:cxn>
              <a:cxn ang="T9">
                <a:pos x="T2" y="T3"/>
              </a:cxn>
              <a:cxn ang="T10">
                <a:pos x="T4" y="T5"/>
              </a:cxn>
              <a:cxn ang="T11">
                <a:pos x="T6" y="T7"/>
              </a:cxn>
            </a:cxnLst>
            <a:rect l="T12" t="T13" r="T14" b="T15"/>
            <a:pathLst>
              <a:path w="485" h="1704">
                <a:moveTo>
                  <a:pt x="485" y="0"/>
                </a:moveTo>
                <a:lnTo>
                  <a:pt x="485" y="131"/>
                </a:lnTo>
                <a:lnTo>
                  <a:pt x="0" y="131"/>
                </a:lnTo>
                <a:lnTo>
                  <a:pt x="0" y="1704"/>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Freeform 51"/>
          <p:cNvSpPr>
            <a:spLocks/>
          </p:cNvSpPr>
          <p:nvPr/>
        </p:nvSpPr>
        <p:spPr bwMode="auto">
          <a:xfrm>
            <a:off x="5563457" y="2297303"/>
            <a:ext cx="590792" cy="630054"/>
          </a:xfrm>
          <a:custGeom>
            <a:avLst/>
            <a:gdLst>
              <a:gd name="T0" fmla="*/ 2147483646 w 316"/>
              <a:gd name="T1" fmla="*/ 0 h 337"/>
              <a:gd name="T2" fmla="*/ 2147483646 w 316"/>
              <a:gd name="T3" fmla="*/ 2147483646 h 337"/>
              <a:gd name="T4" fmla="*/ 0 w 316"/>
              <a:gd name="T5" fmla="*/ 2147483646 h 337"/>
              <a:gd name="T6" fmla="*/ 0 w 316"/>
              <a:gd name="T7" fmla="*/ 2147483646 h 337"/>
              <a:gd name="T8" fmla="*/ 0 60000 65536"/>
              <a:gd name="T9" fmla="*/ 0 60000 65536"/>
              <a:gd name="T10" fmla="*/ 0 60000 65536"/>
              <a:gd name="T11" fmla="*/ 0 60000 65536"/>
              <a:gd name="T12" fmla="*/ 0 w 316"/>
              <a:gd name="T13" fmla="*/ 0 h 337"/>
              <a:gd name="T14" fmla="*/ 316 w 316"/>
              <a:gd name="T15" fmla="*/ 337 h 337"/>
            </a:gdLst>
            <a:ahLst/>
            <a:cxnLst>
              <a:cxn ang="T8">
                <a:pos x="T0" y="T1"/>
              </a:cxn>
              <a:cxn ang="T9">
                <a:pos x="T2" y="T3"/>
              </a:cxn>
              <a:cxn ang="T10">
                <a:pos x="T4" y="T5"/>
              </a:cxn>
              <a:cxn ang="T11">
                <a:pos x="T6" y="T7"/>
              </a:cxn>
            </a:cxnLst>
            <a:rect l="T12" t="T13" r="T14" b="T15"/>
            <a:pathLst>
              <a:path w="316" h="337">
                <a:moveTo>
                  <a:pt x="316" y="0"/>
                </a:moveTo>
                <a:lnTo>
                  <a:pt x="316" y="217"/>
                </a:lnTo>
                <a:lnTo>
                  <a:pt x="0" y="217"/>
                </a:lnTo>
                <a:lnTo>
                  <a:pt x="0" y="33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Freeform 52"/>
          <p:cNvSpPr>
            <a:spLocks/>
          </p:cNvSpPr>
          <p:nvPr/>
        </p:nvSpPr>
        <p:spPr bwMode="auto">
          <a:xfrm>
            <a:off x="6445906" y="2297303"/>
            <a:ext cx="628184" cy="630054"/>
          </a:xfrm>
          <a:custGeom>
            <a:avLst/>
            <a:gdLst>
              <a:gd name="T0" fmla="*/ 0 w 336"/>
              <a:gd name="T1" fmla="*/ 0 h 337"/>
              <a:gd name="T2" fmla="*/ 0 w 336"/>
              <a:gd name="T3" fmla="*/ 2147483646 h 337"/>
              <a:gd name="T4" fmla="*/ 2147483646 w 336"/>
              <a:gd name="T5" fmla="*/ 2147483646 h 337"/>
              <a:gd name="T6" fmla="*/ 2147483646 w 336"/>
              <a:gd name="T7" fmla="*/ 2147483646 h 337"/>
              <a:gd name="T8" fmla="*/ 0 60000 65536"/>
              <a:gd name="T9" fmla="*/ 0 60000 65536"/>
              <a:gd name="T10" fmla="*/ 0 60000 65536"/>
              <a:gd name="T11" fmla="*/ 0 60000 65536"/>
              <a:gd name="T12" fmla="*/ 0 w 336"/>
              <a:gd name="T13" fmla="*/ 0 h 337"/>
              <a:gd name="T14" fmla="*/ 336 w 336"/>
              <a:gd name="T15" fmla="*/ 337 h 337"/>
            </a:gdLst>
            <a:ahLst/>
            <a:cxnLst>
              <a:cxn ang="T8">
                <a:pos x="T0" y="T1"/>
              </a:cxn>
              <a:cxn ang="T9">
                <a:pos x="T2" y="T3"/>
              </a:cxn>
              <a:cxn ang="T10">
                <a:pos x="T4" y="T5"/>
              </a:cxn>
              <a:cxn ang="T11">
                <a:pos x="T6" y="T7"/>
              </a:cxn>
            </a:cxnLst>
            <a:rect l="T12" t="T13" r="T14" b="T15"/>
            <a:pathLst>
              <a:path w="336" h="337">
                <a:moveTo>
                  <a:pt x="0" y="0"/>
                </a:moveTo>
                <a:lnTo>
                  <a:pt x="0" y="217"/>
                </a:lnTo>
                <a:lnTo>
                  <a:pt x="336" y="217"/>
                </a:lnTo>
                <a:lnTo>
                  <a:pt x="336" y="33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Line 53"/>
          <p:cNvSpPr>
            <a:spLocks noChangeShapeType="1"/>
          </p:cNvSpPr>
          <p:nvPr/>
        </p:nvSpPr>
        <p:spPr bwMode="auto">
          <a:xfrm>
            <a:off x="5430716" y="3297537"/>
            <a:ext cx="0" cy="12526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54"/>
          <p:cNvSpPr>
            <a:spLocks noChangeShapeType="1"/>
          </p:cNvSpPr>
          <p:nvPr/>
        </p:nvSpPr>
        <p:spPr bwMode="auto">
          <a:xfrm>
            <a:off x="5701808" y="3282581"/>
            <a:ext cx="0" cy="10993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55"/>
          <p:cNvSpPr>
            <a:spLocks noChangeShapeType="1"/>
          </p:cNvSpPr>
          <p:nvPr/>
        </p:nvSpPr>
        <p:spPr bwMode="auto">
          <a:xfrm>
            <a:off x="6184163" y="3262567"/>
            <a:ext cx="0" cy="12988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56"/>
          <p:cNvSpPr>
            <a:spLocks noChangeShapeType="1"/>
          </p:cNvSpPr>
          <p:nvPr/>
        </p:nvSpPr>
        <p:spPr bwMode="auto">
          <a:xfrm>
            <a:off x="6341209" y="3306331"/>
            <a:ext cx="0" cy="8736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57"/>
          <p:cNvSpPr>
            <a:spLocks noChangeShapeType="1"/>
          </p:cNvSpPr>
          <p:nvPr/>
        </p:nvSpPr>
        <p:spPr bwMode="auto">
          <a:xfrm>
            <a:off x="6487038" y="3306331"/>
            <a:ext cx="0" cy="6717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58"/>
          <p:cNvSpPr>
            <a:spLocks noChangeShapeType="1"/>
          </p:cNvSpPr>
          <p:nvPr/>
        </p:nvSpPr>
        <p:spPr bwMode="auto">
          <a:xfrm>
            <a:off x="6894610" y="3262567"/>
            <a:ext cx="0" cy="22167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Line 59"/>
          <p:cNvSpPr>
            <a:spLocks noChangeShapeType="1"/>
          </p:cNvSpPr>
          <p:nvPr/>
        </p:nvSpPr>
        <p:spPr bwMode="auto">
          <a:xfrm>
            <a:off x="7021742" y="3306331"/>
            <a:ext cx="0" cy="8624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Freeform 60"/>
          <p:cNvSpPr>
            <a:spLocks/>
          </p:cNvSpPr>
          <p:nvPr/>
        </p:nvSpPr>
        <p:spPr bwMode="auto">
          <a:xfrm>
            <a:off x="7249833" y="3286321"/>
            <a:ext cx="3159616" cy="272961"/>
          </a:xfrm>
          <a:custGeom>
            <a:avLst/>
            <a:gdLst>
              <a:gd name="T0" fmla="*/ 0 w 1690"/>
              <a:gd name="T1" fmla="*/ 0 h 146"/>
              <a:gd name="T2" fmla="*/ 0 w 1690"/>
              <a:gd name="T3" fmla="*/ 2147483646 h 146"/>
              <a:gd name="T4" fmla="*/ 2147483646 w 1690"/>
              <a:gd name="T5" fmla="*/ 2147483646 h 146"/>
              <a:gd name="T6" fmla="*/ 0 60000 65536"/>
              <a:gd name="T7" fmla="*/ 0 60000 65536"/>
              <a:gd name="T8" fmla="*/ 0 60000 65536"/>
              <a:gd name="T9" fmla="*/ 0 w 1690"/>
              <a:gd name="T10" fmla="*/ 0 h 146"/>
              <a:gd name="T11" fmla="*/ 1690 w 1690"/>
              <a:gd name="T12" fmla="*/ 146 h 146"/>
            </a:gdLst>
            <a:ahLst/>
            <a:cxnLst>
              <a:cxn ang="T6">
                <a:pos x="T0" y="T1"/>
              </a:cxn>
              <a:cxn ang="T7">
                <a:pos x="T2" y="T3"/>
              </a:cxn>
              <a:cxn ang="T8">
                <a:pos x="T4" y="T5"/>
              </a:cxn>
            </a:cxnLst>
            <a:rect l="T9" t="T10" r="T11" b="T12"/>
            <a:pathLst>
              <a:path w="1690" h="146">
                <a:moveTo>
                  <a:pt x="0" y="0"/>
                </a:moveTo>
                <a:lnTo>
                  <a:pt x="0" y="146"/>
                </a:lnTo>
                <a:lnTo>
                  <a:pt x="1690" y="14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Freeform 61"/>
          <p:cNvSpPr>
            <a:spLocks/>
          </p:cNvSpPr>
          <p:nvPr/>
        </p:nvSpPr>
        <p:spPr bwMode="auto">
          <a:xfrm>
            <a:off x="7606926" y="2289827"/>
            <a:ext cx="295396" cy="3197008"/>
          </a:xfrm>
          <a:custGeom>
            <a:avLst/>
            <a:gdLst>
              <a:gd name="T0" fmla="*/ 2147483646 w 158"/>
              <a:gd name="T1" fmla="*/ 0 h 1702"/>
              <a:gd name="T2" fmla="*/ 2147483646 w 158"/>
              <a:gd name="T3" fmla="*/ 2147483646 h 1702"/>
              <a:gd name="T4" fmla="*/ 0 w 158"/>
              <a:gd name="T5" fmla="*/ 2147483646 h 1702"/>
              <a:gd name="T6" fmla="*/ 0 w 158"/>
              <a:gd name="T7" fmla="*/ 2147483646 h 1702"/>
              <a:gd name="T8" fmla="*/ 0 60000 65536"/>
              <a:gd name="T9" fmla="*/ 0 60000 65536"/>
              <a:gd name="T10" fmla="*/ 0 60000 65536"/>
              <a:gd name="T11" fmla="*/ 0 60000 65536"/>
              <a:gd name="T12" fmla="*/ 0 w 158"/>
              <a:gd name="T13" fmla="*/ 0 h 1702"/>
              <a:gd name="T14" fmla="*/ 158 w 158"/>
              <a:gd name="T15" fmla="*/ 1702 h 1702"/>
            </a:gdLst>
            <a:ahLst/>
            <a:cxnLst>
              <a:cxn ang="T8">
                <a:pos x="T0" y="T1"/>
              </a:cxn>
              <a:cxn ang="T9">
                <a:pos x="T2" y="T3"/>
              </a:cxn>
              <a:cxn ang="T10">
                <a:pos x="T4" y="T5"/>
              </a:cxn>
              <a:cxn ang="T11">
                <a:pos x="T6" y="T7"/>
              </a:cxn>
            </a:cxnLst>
            <a:rect l="T12" t="T13" r="T14" b="T15"/>
            <a:pathLst>
              <a:path w="158" h="1702">
                <a:moveTo>
                  <a:pt x="158" y="0"/>
                </a:moveTo>
                <a:lnTo>
                  <a:pt x="158" y="133"/>
                </a:lnTo>
                <a:lnTo>
                  <a:pt x="0" y="133"/>
                </a:lnTo>
                <a:lnTo>
                  <a:pt x="0" y="170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Line 62"/>
          <p:cNvSpPr>
            <a:spLocks noChangeShapeType="1"/>
          </p:cNvSpPr>
          <p:nvPr/>
        </p:nvSpPr>
        <p:spPr bwMode="auto">
          <a:xfrm>
            <a:off x="8079933" y="2265521"/>
            <a:ext cx="0" cy="6581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Line 63"/>
          <p:cNvSpPr>
            <a:spLocks noChangeShapeType="1"/>
          </p:cNvSpPr>
          <p:nvPr/>
        </p:nvSpPr>
        <p:spPr bwMode="auto">
          <a:xfrm>
            <a:off x="7962149" y="3256404"/>
            <a:ext cx="0" cy="9048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64"/>
          <p:cNvSpPr>
            <a:spLocks noChangeShapeType="1"/>
          </p:cNvSpPr>
          <p:nvPr/>
        </p:nvSpPr>
        <p:spPr bwMode="auto">
          <a:xfrm>
            <a:off x="8225761" y="3313809"/>
            <a:ext cx="0" cy="6380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65"/>
          <p:cNvSpPr>
            <a:spLocks noChangeShapeType="1"/>
          </p:cNvSpPr>
          <p:nvPr/>
        </p:nvSpPr>
        <p:spPr bwMode="auto">
          <a:xfrm>
            <a:off x="8745509" y="3305015"/>
            <a:ext cx="0" cy="21855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66"/>
          <p:cNvSpPr>
            <a:spLocks noChangeShapeType="1"/>
          </p:cNvSpPr>
          <p:nvPr/>
        </p:nvSpPr>
        <p:spPr bwMode="auto">
          <a:xfrm>
            <a:off x="8902555" y="3312493"/>
            <a:ext cx="0" cy="4711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67"/>
          <p:cNvSpPr>
            <a:spLocks noChangeShapeType="1"/>
          </p:cNvSpPr>
          <p:nvPr/>
        </p:nvSpPr>
        <p:spPr bwMode="auto">
          <a:xfrm>
            <a:off x="9055862" y="3305015"/>
            <a:ext cx="0" cy="2617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Freeform 68"/>
          <p:cNvSpPr>
            <a:spLocks/>
          </p:cNvSpPr>
          <p:nvPr/>
        </p:nvSpPr>
        <p:spPr bwMode="auto">
          <a:xfrm>
            <a:off x="8246328" y="2244958"/>
            <a:ext cx="639401" cy="678662"/>
          </a:xfrm>
          <a:custGeom>
            <a:avLst/>
            <a:gdLst>
              <a:gd name="T0" fmla="*/ 0 w 342"/>
              <a:gd name="T1" fmla="*/ 0 h 339"/>
              <a:gd name="T2" fmla="*/ 0 w 342"/>
              <a:gd name="T3" fmla="*/ 2147483646 h 339"/>
              <a:gd name="T4" fmla="*/ 2147483646 w 342"/>
              <a:gd name="T5" fmla="*/ 2147483646 h 339"/>
              <a:gd name="T6" fmla="*/ 2147483646 w 342"/>
              <a:gd name="T7" fmla="*/ 2147483646 h 339"/>
              <a:gd name="T8" fmla="*/ 0 60000 65536"/>
              <a:gd name="T9" fmla="*/ 0 60000 65536"/>
              <a:gd name="T10" fmla="*/ 0 60000 65536"/>
              <a:gd name="T11" fmla="*/ 0 60000 65536"/>
              <a:gd name="T12" fmla="*/ 0 w 342"/>
              <a:gd name="T13" fmla="*/ 0 h 339"/>
              <a:gd name="T14" fmla="*/ 342 w 342"/>
              <a:gd name="T15" fmla="*/ 339 h 339"/>
            </a:gdLst>
            <a:ahLst/>
            <a:cxnLst>
              <a:cxn ang="T8">
                <a:pos x="T0" y="T1"/>
              </a:cxn>
              <a:cxn ang="T9">
                <a:pos x="T2" y="T3"/>
              </a:cxn>
              <a:cxn ang="T10">
                <a:pos x="T4" y="T5"/>
              </a:cxn>
              <a:cxn ang="T11">
                <a:pos x="T6" y="T7"/>
              </a:cxn>
            </a:cxnLst>
            <a:rect l="T12" t="T13" r="T14" b="T15"/>
            <a:pathLst>
              <a:path w="342" h="339">
                <a:moveTo>
                  <a:pt x="0" y="0"/>
                </a:moveTo>
                <a:lnTo>
                  <a:pt x="0" y="217"/>
                </a:lnTo>
                <a:lnTo>
                  <a:pt x="342" y="217"/>
                </a:lnTo>
                <a:lnTo>
                  <a:pt x="342" y="339"/>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Freeform 69"/>
          <p:cNvSpPr>
            <a:spLocks/>
          </p:cNvSpPr>
          <p:nvPr/>
        </p:nvSpPr>
        <p:spPr bwMode="auto">
          <a:xfrm>
            <a:off x="9437257" y="2297305"/>
            <a:ext cx="169459" cy="3182050"/>
          </a:xfrm>
          <a:custGeom>
            <a:avLst/>
            <a:gdLst>
              <a:gd name="T0" fmla="*/ 2147483646 w 86"/>
              <a:gd name="T1" fmla="*/ 0 h 1702"/>
              <a:gd name="T2" fmla="*/ 2147483646 w 86"/>
              <a:gd name="T3" fmla="*/ 2147483646 h 1702"/>
              <a:gd name="T4" fmla="*/ 2147483646 w 86"/>
              <a:gd name="T5" fmla="*/ 2147483646 h 1702"/>
              <a:gd name="T6" fmla="*/ 0 w 86"/>
              <a:gd name="T7" fmla="*/ 2147483646 h 1702"/>
              <a:gd name="T8" fmla="*/ 0 60000 65536"/>
              <a:gd name="T9" fmla="*/ 0 60000 65536"/>
              <a:gd name="T10" fmla="*/ 0 60000 65536"/>
              <a:gd name="T11" fmla="*/ 0 60000 65536"/>
              <a:gd name="T12" fmla="*/ 0 w 86"/>
              <a:gd name="T13" fmla="*/ 0 h 1702"/>
              <a:gd name="T14" fmla="*/ 86 w 86"/>
              <a:gd name="T15" fmla="*/ 1702 h 1702"/>
            </a:gdLst>
            <a:ahLst/>
            <a:cxnLst>
              <a:cxn ang="T8">
                <a:pos x="T0" y="T1"/>
              </a:cxn>
              <a:cxn ang="T9">
                <a:pos x="T2" y="T3"/>
              </a:cxn>
              <a:cxn ang="T10">
                <a:pos x="T4" y="T5"/>
              </a:cxn>
              <a:cxn ang="T11">
                <a:pos x="T6" y="T7"/>
              </a:cxn>
            </a:cxnLst>
            <a:rect l="T12" t="T13" r="T14" b="T15"/>
            <a:pathLst>
              <a:path w="86" h="1702">
                <a:moveTo>
                  <a:pt x="86" y="0"/>
                </a:moveTo>
                <a:lnTo>
                  <a:pt x="86" y="133"/>
                </a:lnTo>
                <a:lnTo>
                  <a:pt x="4" y="133"/>
                </a:lnTo>
                <a:lnTo>
                  <a:pt x="0" y="170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Freeform 70"/>
          <p:cNvSpPr>
            <a:spLocks/>
          </p:cNvSpPr>
          <p:nvPr/>
        </p:nvSpPr>
        <p:spPr bwMode="auto">
          <a:xfrm>
            <a:off x="9893439" y="2304781"/>
            <a:ext cx="157046" cy="622576"/>
          </a:xfrm>
          <a:custGeom>
            <a:avLst/>
            <a:gdLst>
              <a:gd name="T0" fmla="*/ 0 w 84"/>
              <a:gd name="T1" fmla="*/ 0 h 333"/>
              <a:gd name="T2" fmla="*/ 0 w 84"/>
              <a:gd name="T3" fmla="*/ 2147483646 h 333"/>
              <a:gd name="T4" fmla="*/ 2147483646 w 84"/>
              <a:gd name="T5" fmla="*/ 2147483646 h 333"/>
              <a:gd name="T6" fmla="*/ 2147483646 w 84"/>
              <a:gd name="T7" fmla="*/ 2147483646 h 333"/>
              <a:gd name="T8" fmla="*/ 0 60000 65536"/>
              <a:gd name="T9" fmla="*/ 0 60000 65536"/>
              <a:gd name="T10" fmla="*/ 0 60000 65536"/>
              <a:gd name="T11" fmla="*/ 0 60000 65536"/>
              <a:gd name="T12" fmla="*/ 0 w 84"/>
              <a:gd name="T13" fmla="*/ 0 h 333"/>
              <a:gd name="T14" fmla="*/ 84 w 84"/>
              <a:gd name="T15" fmla="*/ 333 h 333"/>
            </a:gdLst>
            <a:ahLst/>
            <a:cxnLst>
              <a:cxn ang="T8">
                <a:pos x="T0" y="T1"/>
              </a:cxn>
              <a:cxn ang="T9">
                <a:pos x="T2" y="T3"/>
              </a:cxn>
              <a:cxn ang="T10">
                <a:pos x="T4" y="T5"/>
              </a:cxn>
              <a:cxn ang="T11">
                <a:pos x="T6" y="T7"/>
              </a:cxn>
            </a:cxnLst>
            <a:rect l="T12" t="T13" r="T14" b="T15"/>
            <a:pathLst>
              <a:path w="84" h="333">
                <a:moveTo>
                  <a:pt x="0" y="0"/>
                </a:moveTo>
                <a:lnTo>
                  <a:pt x="0" y="133"/>
                </a:lnTo>
                <a:lnTo>
                  <a:pt x="84" y="133"/>
                </a:lnTo>
                <a:lnTo>
                  <a:pt x="84" y="333"/>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71"/>
          <p:cNvSpPr>
            <a:spLocks noChangeShapeType="1"/>
          </p:cNvSpPr>
          <p:nvPr/>
        </p:nvSpPr>
        <p:spPr bwMode="auto">
          <a:xfrm>
            <a:off x="9906527" y="3305015"/>
            <a:ext cx="0" cy="21855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72"/>
          <p:cNvSpPr>
            <a:spLocks noChangeShapeType="1"/>
          </p:cNvSpPr>
          <p:nvPr/>
        </p:nvSpPr>
        <p:spPr bwMode="auto">
          <a:xfrm>
            <a:off x="10205662" y="3282581"/>
            <a:ext cx="0" cy="284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Oval 73"/>
          <p:cNvSpPr>
            <a:spLocks noChangeArrowheads="1"/>
          </p:cNvSpPr>
          <p:nvPr/>
        </p:nvSpPr>
        <p:spPr bwMode="auto">
          <a:xfrm>
            <a:off x="2996505" y="4907259"/>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Rectangle 74"/>
          <p:cNvSpPr>
            <a:spLocks noChangeArrowheads="1"/>
          </p:cNvSpPr>
          <p:nvPr/>
        </p:nvSpPr>
        <p:spPr bwMode="auto">
          <a:xfrm>
            <a:off x="1727048"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Rectangle 75"/>
          <p:cNvSpPr>
            <a:spLocks noChangeArrowheads="1"/>
          </p:cNvSpPr>
          <p:nvPr/>
        </p:nvSpPr>
        <p:spPr bwMode="auto">
          <a:xfrm>
            <a:off x="1876616"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Rectangle 77"/>
          <p:cNvSpPr>
            <a:spLocks noChangeArrowheads="1"/>
          </p:cNvSpPr>
          <p:nvPr/>
        </p:nvSpPr>
        <p:spPr bwMode="auto">
          <a:xfrm>
            <a:off x="2205664"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8"/>
          <p:cNvSpPr>
            <a:spLocks noChangeArrowheads="1"/>
          </p:cNvSpPr>
          <p:nvPr/>
        </p:nvSpPr>
        <p:spPr bwMode="auto">
          <a:xfrm>
            <a:off x="426408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443609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Rectangle 82"/>
          <p:cNvSpPr>
            <a:spLocks noChangeArrowheads="1"/>
          </p:cNvSpPr>
          <p:nvPr/>
        </p:nvSpPr>
        <p:spPr bwMode="auto">
          <a:xfrm>
            <a:off x="4839924"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Rectangle 83"/>
          <p:cNvSpPr>
            <a:spLocks noChangeArrowheads="1"/>
          </p:cNvSpPr>
          <p:nvPr/>
        </p:nvSpPr>
        <p:spPr bwMode="auto">
          <a:xfrm>
            <a:off x="4989492"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Rectangle 85"/>
          <p:cNvSpPr>
            <a:spLocks noChangeArrowheads="1"/>
          </p:cNvSpPr>
          <p:nvPr/>
        </p:nvSpPr>
        <p:spPr bwMode="auto">
          <a:xfrm>
            <a:off x="531667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ectangle 86"/>
          <p:cNvSpPr>
            <a:spLocks noChangeArrowheads="1"/>
          </p:cNvSpPr>
          <p:nvPr/>
        </p:nvSpPr>
        <p:spPr bwMode="auto">
          <a:xfrm>
            <a:off x="661416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Rectangle 87"/>
          <p:cNvSpPr>
            <a:spLocks noChangeArrowheads="1"/>
          </p:cNvSpPr>
          <p:nvPr/>
        </p:nvSpPr>
        <p:spPr bwMode="auto">
          <a:xfrm>
            <a:off x="678617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Rectangle 89"/>
          <p:cNvSpPr>
            <a:spLocks noChangeArrowheads="1"/>
          </p:cNvSpPr>
          <p:nvPr/>
        </p:nvSpPr>
        <p:spPr bwMode="auto">
          <a:xfrm>
            <a:off x="707409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Rectangle 90"/>
          <p:cNvSpPr>
            <a:spLocks noChangeArrowheads="1"/>
          </p:cNvSpPr>
          <p:nvPr/>
        </p:nvSpPr>
        <p:spPr bwMode="auto">
          <a:xfrm>
            <a:off x="7332095" y="5460724"/>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91"/>
          <p:cNvSpPr>
            <a:spLocks noChangeArrowheads="1"/>
          </p:cNvSpPr>
          <p:nvPr/>
        </p:nvSpPr>
        <p:spPr bwMode="auto">
          <a:xfrm>
            <a:off x="7481661"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Rectangle 93"/>
          <p:cNvSpPr>
            <a:spLocks noChangeArrowheads="1"/>
          </p:cNvSpPr>
          <p:nvPr/>
        </p:nvSpPr>
        <p:spPr bwMode="auto">
          <a:xfrm>
            <a:off x="7808841"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Rectangle 94"/>
          <p:cNvSpPr>
            <a:spLocks noChangeArrowheads="1"/>
          </p:cNvSpPr>
          <p:nvPr/>
        </p:nvSpPr>
        <p:spPr bwMode="auto">
          <a:xfrm>
            <a:off x="8496852"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Rectangle 95"/>
          <p:cNvSpPr>
            <a:spLocks noChangeArrowheads="1"/>
          </p:cNvSpPr>
          <p:nvPr/>
        </p:nvSpPr>
        <p:spPr bwMode="auto">
          <a:xfrm>
            <a:off x="8668855"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Rectangle 97"/>
          <p:cNvSpPr>
            <a:spLocks noChangeArrowheads="1"/>
          </p:cNvSpPr>
          <p:nvPr/>
        </p:nvSpPr>
        <p:spPr bwMode="auto">
          <a:xfrm>
            <a:off x="8956772"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98"/>
          <p:cNvSpPr>
            <a:spLocks noChangeArrowheads="1"/>
          </p:cNvSpPr>
          <p:nvPr/>
        </p:nvSpPr>
        <p:spPr bwMode="auto">
          <a:xfrm>
            <a:off x="9199820"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Rectangle 99"/>
          <p:cNvSpPr>
            <a:spLocks noChangeArrowheads="1"/>
          </p:cNvSpPr>
          <p:nvPr/>
        </p:nvSpPr>
        <p:spPr bwMode="auto">
          <a:xfrm>
            <a:off x="9349387"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Rectangle 101"/>
          <p:cNvSpPr>
            <a:spLocks noChangeArrowheads="1"/>
          </p:cNvSpPr>
          <p:nvPr/>
        </p:nvSpPr>
        <p:spPr bwMode="auto">
          <a:xfrm>
            <a:off x="9678436"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Rectangle 102"/>
          <p:cNvSpPr>
            <a:spLocks noChangeArrowheads="1"/>
          </p:cNvSpPr>
          <p:nvPr/>
        </p:nvSpPr>
        <p:spPr bwMode="auto">
          <a:xfrm>
            <a:off x="9652262"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Rectangle 103"/>
          <p:cNvSpPr>
            <a:spLocks noChangeArrowheads="1"/>
          </p:cNvSpPr>
          <p:nvPr/>
        </p:nvSpPr>
        <p:spPr bwMode="auto">
          <a:xfrm>
            <a:off x="9822394"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Rectangle 106"/>
          <p:cNvSpPr>
            <a:spLocks noChangeArrowheads="1"/>
          </p:cNvSpPr>
          <p:nvPr/>
        </p:nvSpPr>
        <p:spPr bwMode="auto">
          <a:xfrm>
            <a:off x="10377344" y="3340283"/>
            <a:ext cx="459920"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Rectangle 107"/>
          <p:cNvSpPr>
            <a:spLocks noChangeArrowheads="1"/>
          </p:cNvSpPr>
          <p:nvPr/>
        </p:nvSpPr>
        <p:spPr bwMode="auto">
          <a:xfrm>
            <a:off x="10441002" y="3347761"/>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109"/>
          <p:cNvSpPr>
            <a:spLocks noChangeArrowheads="1"/>
          </p:cNvSpPr>
          <p:nvPr/>
        </p:nvSpPr>
        <p:spPr bwMode="auto">
          <a:xfrm>
            <a:off x="10808942" y="3347761"/>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134"/>
          <p:cNvSpPr>
            <a:spLocks noChangeArrowheads="1"/>
          </p:cNvSpPr>
          <p:nvPr/>
        </p:nvSpPr>
        <p:spPr bwMode="auto">
          <a:xfrm>
            <a:off x="2168274"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09" name="Rectangle 138"/>
          <p:cNvSpPr>
            <a:spLocks noChangeArrowheads="1"/>
          </p:cNvSpPr>
          <p:nvPr/>
        </p:nvSpPr>
        <p:spPr bwMode="auto">
          <a:xfrm>
            <a:off x="2906764"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0" name="Rectangle 142"/>
          <p:cNvSpPr>
            <a:spLocks noChangeArrowheads="1"/>
          </p:cNvSpPr>
          <p:nvPr/>
        </p:nvSpPr>
        <p:spPr bwMode="auto">
          <a:xfrm>
            <a:off x="3617210"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1" name="Rectangle 146"/>
          <p:cNvSpPr>
            <a:spLocks noChangeArrowheads="1"/>
          </p:cNvSpPr>
          <p:nvPr/>
        </p:nvSpPr>
        <p:spPr bwMode="auto">
          <a:xfrm>
            <a:off x="5286758"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2" name="Rectangle 150"/>
          <p:cNvSpPr>
            <a:spLocks noChangeArrowheads="1"/>
          </p:cNvSpPr>
          <p:nvPr/>
        </p:nvSpPr>
        <p:spPr bwMode="auto">
          <a:xfrm>
            <a:off x="6049553"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3" name="Rectangle 154"/>
          <p:cNvSpPr>
            <a:spLocks noChangeArrowheads="1"/>
          </p:cNvSpPr>
          <p:nvPr/>
        </p:nvSpPr>
        <p:spPr bwMode="auto">
          <a:xfrm>
            <a:off x="6793652"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4" name="Rectangle 161"/>
          <p:cNvSpPr>
            <a:spLocks noChangeArrowheads="1"/>
          </p:cNvSpPr>
          <p:nvPr/>
        </p:nvSpPr>
        <p:spPr bwMode="auto">
          <a:xfrm>
            <a:off x="8218005" y="2961010"/>
            <a:ext cx="64120" cy="30155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rgbClr val="FF3300"/>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2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62"/>
          <p:cNvSpPr>
            <a:spLocks noChangeArrowheads="1"/>
          </p:cNvSpPr>
          <p:nvPr/>
        </p:nvSpPr>
        <p:spPr bwMode="auto">
          <a:xfrm>
            <a:off x="8605290" y="2938575"/>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6" name="Rectangle 166"/>
          <p:cNvSpPr>
            <a:spLocks noChangeArrowheads="1"/>
          </p:cNvSpPr>
          <p:nvPr/>
        </p:nvSpPr>
        <p:spPr bwMode="auto">
          <a:xfrm>
            <a:off x="9770047"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7" name="Line 170"/>
          <p:cNvSpPr>
            <a:spLocks noChangeShapeType="1"/>
          </p:cNvSpPr>
          <p:nvPr/>
        </p:nvSpPr>
        <p:spPr bwMode="auto">
          <a:xfrm>
            <a:off x="7143265" y="3297537"/>
            <a:ext cx="0" cy="4673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Oval 171"/>
          <p:cNvSpPr>
            <a:spLocks noChangeArrowheads="1"/>
          </p:cNvSpPr>
          <p:nvPr/>
        </p:nvSpPr>
        <p:spPr bwMode="auto">
          <a:xfrm>
            <a:off x="3684515" y="4907259"/>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Oval 172"/>
          <p:cNvSpPr>
            <a:spLocks noChangeArrowheads="1"/>
          </p:cNvSpPr>
          <p:nvPr/>
        </p:nvSpPr>
        <p:spPr bwMode="auto">
          <a:xfrm>
            <a:off x="3785474"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Oval 173"/>
          <p:cNvSpPr>
            <a:spLocks noChangeArrowheads="1"/>
          </p:cNvSpPr>
          <p:nvPr/>
        </p:nvSpPr>
        <p:spPr bwMode="auto">
          <a:xfrm>
            <a:off x="4619312" y="4505297"/>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Oval 174"/>
          <p:cNvSpPr>
            <a:spLocks noChangeArrowheads="1"/>
          </p:cNvSpPr>
          <p:nvPr/>
        </p:nvSpPr>
        <p:spPr bwMode="auto">
          <a:xfrm>
            <a:off x="5049319" y="4707213"/>
            <a:ext cx="97219" cy="9908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Oval 175"/>
          <p:cNvSpPr>
            <a:spLocks noChangeArrowheads="1"/>
          </p:cNvSpPr>
          <p:nvPr/>
        </p:nvSpPr>
        <p:spPr bwMode="auto">
          <a:xfrm>
            <a:off x="4753924" y="4120159"/>
            <a:ext cx="100958"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Oval 176"/>
          <p:cNvSpPr>
            <a:spLocks noChangeArrowheads="1"/>
          </p:cNvSpPr>
          <p:nvPr/>
        </p:nvSpPr>
        <p:spPr bwMode="auto">
          <a:xfrm>
            <a:off x="5383976" y="4505297"/>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Oval 177"/>
          <p:cNvSpPr>
            <a:spLocks noChangeArrowheads="1"/>
          </p:cNvSpPr>
          <p:nvPr/>
        </p:nvSpPr>
        <p:spPr bwMode="auto">
          <a:xfrm>
            <a:off x="5653199" y="4314598"/>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Oval 178"/>
          <p:cNvSpPr>
            <a:spLocks noChangeArrowheads="1"/>
          </p:cNvSpPr>
          <p:nvPr/>
        </p:nvSpPr>
        <p:spPr bwMode="auto">
          <a:xfrm>
            <a:off x="6139293"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Oval 179"/>
          <p:cNvSpPr>
            <a:spLocks noChangeArrowheads="1"/>
          </p:cNvSpPr>
          <p:nvPr/>
        </p:nvSpPr>
        <p:spPr bwMode="auto">
          <a:xfrm>
            <a:off x="6300077"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Oval 180"/>
          <p:cNvSpPr>
            <a:spLocks noChangeArrowheads="1"/>
          </p:cNvSpPr>
          <p:nvPr/>
        </p:nvSpPr>
        <p:spPr bwMode="auto">
          <a:xfrm>
            <a:off x="6438429"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8" name="Oval 181"/>
          <p:cNvSpPr>
            <a:spLocks noChangeArrowheads="1"/>
          </p:cNvSpPr>
          <p:nvPr/>
        </p:nvSpPr>
        <p:spPr bwMode="auto">
          <a:xfrm>
            <a:off x="6973132"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Oval 182"/>
          <p:cNvSpPr>
            <a:spLocks noChangeArrowheads="1"/>
          </p:cNvSpPr>
          <p:nvPr/>
        </p:nvSpPr>
        <p:spPr bwMode="auto">
          <a:xfrm>
            <a:off x="6846000"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0" name="Oval 183"/>
          <p:cNvSpPr>
            <a:spLocks noChangeArrowheads="1"/>
          </p:cNvSpPr>
          <p:nvPr/>
        </p:nvSpPr>
        <p:spPr bwMode="auto">
          <a:xfrm>
            <a:off x="7092787" y="373502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1" name="Oval 184"/>
          <p:cNvSpPr>
            <a:spLocks noChangeArrowheads="1"/>
          </p:cNvSpPr>
          <p:nvPr/>
        </p:nvSpPr>
        <p:spPr bwMode="auto">
          <a:xfrm>
            <a:off x="7558317" y="4314598"/>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2" name="Oval 185"/>
          <p:cNvSpPr>
            <a:spLocks noChangeArrowheads="1"/>
          </p:cNvSpPr>
          <p:nvPr/>
        </p:nvSpPr>
        <p:spPr bwMode="auto">
          <a:xfrm>
            <a:off x="7913540" y="4120159"/>
            <a:ext cx="100958"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 name="Oval 186"/>
          <p:cNvSpPr>
            <a:spLocks noChangeArrowheads="1"/>
          </p:cNvSpPr>
          <p:nvPr/>
        </p:nvSpPr>
        <p:spPr bwMode="auto">
          <a:xfrm>
            <a:off x="8175283"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4" name="Oval 187"/>
          <p:cNvSpPr>
            <a:spLocks noChangeArrowheads="1"/>
          </p:cNvSpPr>
          <p:nvPr/>
        </p:nvSpPr>
        <p:spPr bwMode="auto">
          <a:xfrm>
            <a:off x="8859554" y="3735023"/>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5" name="Oval 188"/>
          <p:cNvSpPr>
            <a:spLocks noChangeArrowheads="1"/>
          </p:cNvSpPr>
          <p:nvPr/>
        </p:nvSpPr>
        <p:spPr bwMode="auto">
          <a:xfrm>
            <a:off x="9012862" y="3514411"/>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Oval 189"/>
          <p:cNvSpPr>
            <a:spLocks noChangeArrowheads="1"/>
          </p:cNvSpPr>
          <p:nvPr/>
        </p:nvSpPr>
        <p:spPr bwMode="auto">
          <a:xfrm>
            <a:off x="10155183" y="3514411"/>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 name="Oval 190"/>
          <p:cNvSpPr>
            <a:spLocks noChangeArrowheads="1"/>
          </p:cNvSpPr>
          <p:nvPr/>
        </p:nvSpPr>
        <p:spPr bwMode="auto">
          <a:xfrm>
            <a:off x="9856048" y="373502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Oval 191"/>
          <p:cNvSpPr>
            <a:spLocks noChangeArrowheads="1"/>
          </p:cNvSpPr>
          <p:nvPr/>
        </p:nvSpPr>
        <p:spPr bwMode="auto">
          <a:xfrm>
            <a:off x="4492181" y="4907259"/>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Oval 192"/>
          <p:cNvSpPr>
            <a:spLocks noChangeArrowheads="1"/>
          </p:cNvSpPr>
          <p:nvPr/>
        </p:nvSpPr>
        <p:spPr bwMode="auto">
          <a:xfrm>
            <a:off x="9394259"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Oval 193"/>
          <p:cNvSpPr>
            <a:spLocks noChangeArrowheads="1"/>
          </p:cNvSpPr>
          <p:nvPr/>
        </p:nvSpPr>
        <p:spPr bwMode="auto">
          <a:xfrm>
            <a:off x="8691290"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 name="Rectangle 195"/>
          <p:cNvSpPr>
            <a:spLocks noChangeArrowheads="1"/>
          </p:cNvSpPr>
          <p:nvPr/>
        </p:nvSpPr>
        <p:spPr bwMode="auto">
          <a:xfrm>
            <a:off x="3085566" y="1086655"/>
            <a:ext cx="277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4" name="Rectangle 197"/>
          <p:cNvSpPr>
            <a:spLocks noChangeArrowheads="1"/>
          </p:cNvSpPr>
          <p:nvPr/>
        </p:nvSpPr>
        <p:spPr bwMode="auto">
          <a:xfrm>
            <a:off x="4615573" y="1196566"/>
            <a:ext cx="373919" cy="23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45" name="Rectangle 198"/>
          <p:cNvSpPr>
            <a:spLocks noChangeArrowheads="1"/>
          </p:cNvSpPr>
          <p:nvPr/>
        </p:nvSpPr>
        <p:spPr bwMode="auto">
          <a:xfrm>
            <a:off x="4660034" y="1111861"/>
            <a:ext cx="361385"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Rectangle 199"/>
          <p:cNvSpPr>
            <a:spLocks noChangeArrowheads="1"/>
          </p:cNvSpPr>
          <p:nvPr/>
        </p:nvSpPr>
        <p:spPr bwMode="auto">
          <a:xfrm>
            <a:off x="4898138" y="1196565"/>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7" name="Rectangle 200"/>
          <p:cNvSpPr>
            <a:spLocks noChangeArrowheads="1"/>
          </p:cNvSpPr>
          <p:nvPr/>
        </p:nvSpPr>
        <p:spPr bwMode="auto">
          <a:xfrm>
            <a:off x="7792015" y="2931096"/>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48" name="Rectangle 201"/>
          <p:cNvSpPr>
            <a:spLocks noChangeArrowheads="1"/>
          </p:cNvSpPr>
          <p:nvPr/>
        </p:nvSpPr>
        <p:spPr bwMode="auto">
          <a:xfrm>
            <a:off x="4432354" y="1934602"/>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50" name="Rectangle 203"/>
          <p:cNvSpPr>
            <a:spLocks noChangeArrowheads="1"/>
          </p:cNvSpPr>
          <p:nvPr/>
        </p:nvSpPr>
        <p:spPr bwMode="auto">
          <a:xfrm>
            <a:off x="5954204" y="1932733"/>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52" name="Rectangle 205"/>
          <p:cNvSpPr>
            <a:spLocks noChangeArrowheads="1"/>
          </p:cNvSpPr>
          <p:nvPr/>
        </p:nvSpPr>
        <p:spPr bwMode="auto">
          <a:xfrm>
            <a:off x="9491478" y="1932733"/>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53" name="内容占位符 2"/>
          <p:cNvSpPr txBox="1">
            <a:spLocks/>
          </p:cNvSpPr>
          <p:nvPr/>
        </p:nvSpPr>
        <p:spPr>
          <a:xfrm>
            <a:off x="4471384" y="6012056"/>
            <a:ext cx="3249232" cy="49365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0" indent="0" algn="ctr">
              <a:buNone/>
            </a:pP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级门电路延迟</a:t>
            </a:r>
          </a:p>
          <a:p>
            <a:pPr algn="ctr"/>
            <a:endParaRPr lang="zh-CN" altLang="en-US" b="1" dirty="0">
              <a:solidFill>
                <a:srgbClr val="FF0000"/>
              </a:solidFill>
            </a:endParaRPr>
          </a:p>
        </p:txBody>
      </p:sp>
      <p:sp>
        <p:nvSpPr>
          <p:cNvPr id="149" name="Rectangle 202"/>
          <p:cNvSpPr>
            <a:spLocks noChangeArrowheads="1"/>
          </p:cNvSpPr>
          <p:nvPr/>
        </p:nvSpPr>
        <p:spPr bwMode="auto">
          <a:xfrm>
            <a:off x="2833849" y="1906558"/>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51" name="Rectangle 204"/>
          <p:cNvSpPr>
            <a:spLocks noChangeArrowheads="1"/>
          </p:cNvSpPr>
          <p:nvPr/>
        </p:nvSpPr>
        <p:spPr bwMode="auto">
          <a:xfrm>
            <a:off x="7816321" y="1915906"/>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Tree>
    <p:extLst>
      <p:ext uri="{BB962C8B-B14F-4D97-AF65-F5344CB8AC3E}">
        <p14:creationId xmlns:p14="http://schemas.microsoft.com/office/powerpoint/2010/main" val="90128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140">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34" name="组合 4179"/>
          <p:cNvGrpSpPr/>
          <p:nvPr/>
        </p:nvGrpSpPr>
        <p:grpSpPr bwMode="auto">
          <a:xfrm>
            <a:off x="747560" y="969994"/>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5</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存储体系层次化结构的理论基础</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880428" y="1678057"/>
            <a:ext cx="2841790" cy="442429"/>
          </a:xfrm>
          <a:prstGeom prst="rect">
            <a:avLst/>
          </a:prstGeom>
          <a:noFill/>
        </p:spPr>
        <p:txBody>
          <a:bodyPr wrap="square" rtlCol="0">
            <a:spAutoFit/>
          </a:bodyPr>
          <a:lstStyle/>
          <a:p>
            <a:r>
              <a:rPr lang="zh-CN" altLang="en-US" sz="2275" dirty="0">
                <a:latin typeface="微软雅黑" panose="020B0503020204020204" pitchFamily="34" charset="-122"/>
                <a:ea typeface="微软雅黑" panose="020B0503020204020204" pitchFamily="34" charset="-122"/>
              </a:rPr>
              <a:t>局部性原理</a:t>
            </a:r>
          </a:p>
        </p:txBody>
      </p:sp>
      <p:sp>
        <p:nvSpPr>
          <p:cNvPr id="16" name="Text Box 3"/>
          <p:cNvSpPr txBox="1">
            <a:spLocks noChangeArrowheads="1"/>
          </p:cNvSpPr>
          <p:nvPr/>
        </p:nvSpPr>
        <p:spPr bwMode="auto">
          <a:xfrm>
            <a:off x="2877914" y="2132201"/>
            <a:ext cx="7586133" cy="932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40000"/>
              </a:spcBef>
              <a:buFontTx/>
              <a:buNone/>
            </a:pPr>
            <a:r>
              <a:rPr lang="en-US" altLang="zh-CN" sz="2275" dirty="0">
                <a:solidFill>
                  <a:srgbClr val="0237D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75" dirty="0">
                <a:solidFill>
                  <a:srgbClr val="0237D8"/>
                </a:solidFill>
                <a:latin typeface="微软雅黑" panose="020B0503020204020204" pitchFamily="34" charset="-122"/>
                <a:ea typeface="微软雅黑" panose="020B0503020204020204" pitchFamily="34" charset="-122"/>
              </a:rPr>
              <a:t>时间局部性：</a:t>
            </a:r>
            <a:endParaRPr lang="en-US" altLang="zh-CN" sz="2275" dirty="0">
              <a:solidFill>
                <a:srgbClr val="0237D8"/>
              </a:solidFill>
              <a:latin typeface="微软雅黑" panose="020B0503020204020204" pitchFamily="34" charset="-122"/>
              <a:ea typeface="微软雅黑" panose="020B0503020204020204" pitchFamily="34" charset="-122"/>
            </a:endParaRPr>
          </a:p>
          <a:p>
            <a:pPr eaLnBrk="1" hangingPunct="1">
              <a:spcBef>
                <a:spcPct val="40000"/>
              </a:spcBef>
              <a:buFontTx/>
              <a:buNone/>
            </a:pP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现在被访问的信息</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在不久的将来还将再次被访问；                   </a:t>
            </a:r>
          </a:p>
        </p:txBody>
      </p:sp>
      <p:sp>
        <p:nvSpPr>
          <p:cNvPr id="18" name="Text Box 13"/>
          <p:cNvSpPr txBox="1">
            <a:spLocks noChangeArrowheads="1"/>
          </p:cNvSpPr>
          <p:nvPr/>
        </p:nvSpPr>
        <p:spPr bwMode="auto">
          <a:xfrm>
            <a:off x="3528154" y="3288183"/>
            <a:ext cx="3981215"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时间局部性的程序结构体现：</a:t>
            </a:r>
          </a:p>
        </p:txBody>
      </p:sp>
      <p:sp>
        <p:nvSpPr>
          <p:cNvPr id="19" name="Rectangle 14"/>
          <p:cNvSpPr>
            <a:spLocks noChangeArrowheads="1"/>
          </p:cNvSpPr>
          <p:nvPr/>
        </p:nvSpPr>
        <p:spPr bwMode="auto">
          <a:xfrm>
            <a:off x="7338178" y="3276308"/>
            <a:ext cx="1399822" cy="50574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r>
              <a:rPr lang="zh-CN" altLang="en-US" sz="2275" dirty="0">
                <a:solidFill>
                  <a:srgbClr val="FF0000"/>
                </a:solidFill>
                <a:latin typeface="微软雅黑" panose="020B0503020204020204" pitchFamily="34" charset="-122"/>
                <a:ea typeface="微软雅黑" panose="020B0503020204020204" pitchFamily="34" charset="-122"/>
              </a:rPr>
              <a:t>循环结构</a:t>
            </a:r>
          </a:p>
        </p:txBody>
      </p:sp>
      <p:sp>
        <p:nvSpPr>
          <p:cNvPr id="20" name="Text Box 16"/>
          <p:cNvSpPr txBox="1">
            <a:spLocks noChangeArrowheads="1"/>
          </p:cNvSpPr>
          <p:nvPr/>
        </p:nvSpPr>
        <p:spPr bwMode="auto">
          <a:xfrm>
            <a:off x="2926080" y="3938423"/>
            <a:ext cx="7369387" cy="96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75" dirty="0">
                <a:solidFill>
                  <a:srgbClr val="0237D8"/>
                </a:solidFill>
                <a:latin typeface="微软雅黑" panose="020B0503020204020204" pitchFamily="34" charset="-122"/>
                <a:ea typeface="微软雅黑" panose="020B0503020204020204" pitchFamily="34" charset="-122"/>
              </a:rPr>
              <a:t>•</a:t>
            </a:r>
            <a:r>
              <a:rPr lang="zh-CN" altLang="en-US" sz="2275" dirty="0">
                <a:solidFill>
                  <a:srgbClr val="0237D8"/>
                </a:solidFill>
                <a:latin typeface="微软雅黑" panose="020B0503020204020204" pitchFamily="34" charset="-122"/>
                <a:ea typeface="微软雅黑" panose="020B0503020204020204" pitchFamily="34" charset="-122"/>
              </a:rPr>
              <a:t>空间局部性：</a:t>
            </a:r>
            <a:endParaRPr lang="en-US" altLang="zh-CN" sz="2085" b="1" dirty="0">
              <a:latin typeface="Times New Roman" panose="02020603050405020304" pitchFamily="18" charset="0"/>
            </a:endParaRPr>
          </a:p>
          <a:p>
            <a:pPr eaLnBrk="1" hangingPunct="1">
              <a:spcBef>
                <a:spcPct val="50000"/>
              </a:spcBef>
              <a:buFontTx/>
              <a:buNone/>
            </a:pPr>
            <a:r>
              <a:rPr lang="en-US" altLang="zh-CN" sz="2085" b="1" dirty="0">
                <a:latin typeface="Times New Roman" panose="02020603050405020304" pitchFamily="18" charset="0"/>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现访问信息</a:t>
            </a:r>
            <a:r>
              <a:rPr lang="en-US" altLang="zh-CN" sz="2275" dirty="0">
                <a:latin typeface="微软雅黑" panose="020B0503020204020204" pitchFamily="34" charset="-122"/>
                <a:ea typeface="微软雅黑" panose="020B0503020204020204" pitchFamily="34" charset="-122"/>
              </a:rPr>
              <a:t>2 </a:t>
            </a:r>
            <a:r>
              <a:rPr lang="zh-CN" altLang="en-US" sz="2275" dirty="0">
                <a:latin typeface="微软雅黑" panose="020B0503020204020204" pitchFamily="34" charset="-122"/>
                <a:ea typeface="微软雅黑" panose="020B0503020204020204" pitchFamily="34" charset="-122"/>
              </a:rPr>
              <a:t>，下一次访问</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附近的信息。</a:t>
            </a:r>
          </a:p>
        </p:txBody>
      </p:sp>
      <p:sp>
        <p:nvSpPr>
          <p:cNvPr id="22" name="Text Box 17"/>
          <p:cNvSpPr txBox="1">
            <a:spLocks noChangeArrowheads="1"/>
          </p:cNvSpPr>
          <p:nvPr/>
        </p:nvSpPr>
        <p:spPr bwMode="auto">
          <a:xfrm>
            <a:off x="3528154" y="5118488"/>
            <a:ext cx="4151301"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空间局部性的程序结构体现：</a:t>
            </a:r>
          </a:p>
        </p:txBody>
      </p:sp>
      <p:sp>
        <p:nvSpPr>
          <p:cNvPr id="23" name="Rectangle 19"/>
          <p:cNvSpPr>
            <a:spLocks noChangeArrowheads="1"/>
          </p:cNvSpPr>
          <p:nvPr/>
        </p:nvSpPr>
        <p:spPr bwMode="auto">
          <a:xfrm>
            <a:off x="7210042" y="5048464"/>
            <a:ext cx="1341120" cy="57799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dirty="0">
                <a:latin typeface="Times New Roman" panose="02020603050405020304" pitchFamily="18" charset="0"/>
              </a:rPr>
              <a:t> </a:t>
            </a:r>
            <a:r>
              <a:rPr lang="zh-CN" altLang="en-US" sz="2275" dirty="0">
                <a:solidFill>
                  <a:srgbClr val="FF0000"/>
                </a:solidFill>
                <a:latin typeface="微软雅黑" panose="020B0503020204020204" pitchFamily="34" charset="-122"/>
                <a:ea typeface="微软雅黑" panose="020B0503020204020204" pitchFamily="34" charset="-122"/>
              </a:rPr>
              <a:t>顺序结构</a:t>
            </a:r>
          </a:p>
        </p:txBody>
      </p:sp>
      <p:grpSp>
        <p:nvGrpSpPr>
          <p:cNvPr id="24" name="Group 12"/>
          <p:cNvGrpSpPr/>
          <p:nvPr/>
        </p:nvGrpSpPr>
        <p:grpSpPr bwMode="auto">
          <a:xfrm>
            <a:off x="529825" y="2829937"/>
            <a:ext cx="1517227" cy="2010927"/>
            <a:chOff x="0" y="0"/>
            <a:chExt cx="768" cy="1200"/>
          </a:xfrm>
        </p:grpSpPr>
        <p:sp>
          <p:nvSpPr>
            <p:cNvPr id="25" name="Rectangle 5"/>
            <p:cNvSpPr>
              <a:spLocks noChangeArrowheads="1"/>
            </p:cNvSpPr>
            <p:nvPr/>
          </p:nvSpPr>
          <p:spPr bwMode="auto">
            <a:xfrm>
              <a:off x="0" y="0"/>
              <a:ext cx="768" cy="1200"/>
            </a:xfrm>
            <a:prstGeom prst="rect">
              <a:avLst/>
            </a:prstGeom>
            <a:noFill/>
            <a:ln w="9525">
              <a:solidFill>
                <a:schemeClr val="tx1"/>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275">
                <a:latin typeface="Times New Roman" panose="02020603050405020304" pitchFamily="18" charset="0"/>
              </a:endParaRPr>
            </a:p>
            <a:p>
              <a:pPr eaLnBrk="1" hangingPunct="1">
                <a:spcBef>
                  <a:spcPct val="0"/>
                </a:spcBef>
                <a:buFontTx/>
                <a:buNone/>
              </a:pPr>
              <a:r>
                <a:rPr lang="en-US" altLang="zh-CN" sz="2275">
                  <a:latin typeface="Times New Roman" panose="02020603050405020304" pitchFamily="18" charset="0"/>
                </a:rPr>
                <a:t>1</a:t>
              </a:r>
            </a:p>
            <a:p>
              <a:pPr eaLnBrk="1" hangingPunct="1">
                <a:spcBef>
                  <a:spcPct val="0"/>
                </a:spcBef>
                <a:buFontTx/>
                <a:buNone/>
              </a:pPr>
              <a:r>
                <a:rPr lang="en-US" altLang="zh-CN" sz="2275">
                  <a:latin typeface="Times New Roman" panose="02020603050405020304" pitchFamily="18" charset="0"/>
                </a:rPr>
                <a:t>2</a:t>
              </a:r>
            </a:p>
            <a:p>
              <a:pPr eaLnBrk="1" hangingPunct="1">
                <a:spcBef>
                  <a:spcPct val="0"/>
                </a:spcBef>
                <a:buFontTx/>
                <a:buNone/>
              </a:pPr>
              <a:r>
                <a:rPr lang="en-US" altLang="zh-CN" sz="2275">
                  <a:latin typeface="Times New Roman" panose="02020603050405020304" pitchFamily="18" charset="0"/>
                </a:rPr>
                <a:t>3</a:t>
              </a:r>
            </a:p>
            <a:p>
              <a:pPr eaLnBrk="1" hangingPunct="1">
                <a:spcBef>
                  <a:spcPct val="0"/>
                </a:spcBef>
                <a:buFontTx/>
                <a:buNone/>
              </a:pPr>
              <a:r>
                <a:rPr lang="en-US" altLang="zh-CN" sz="2275">
                  <a:latin typeface="Times New Roman" panose="02020603050405020304" pitchFamily="18" charset="0"/>
                </a:rPr>
                <a:t>4</a:t>
              </a:r>
            </a:p>
            <a:p>
              <a:pPr eaLnBrk="1" hangingPunct="1">
                <a:spcBef>
                  <a:spcPct val="0"/>
                </a:spcBef>
                <a:buFontTx/>
                <a:buNone/>
              </a:pPr>
              <a:r>
                <a:rPr lang="en-US" altLang="zh-CN" sz="2275">
                  <a:latin typeface="Times New Roman" panose="02020603050405020304" pitchFamily="18" charset="0"/>
                </a:rPr>
                <a:t>5</a:t>
              </a:r>
            </a:p>
            <a:p>
              <a:pPr eaLnBrk="1" hangingPunct="1">
                <a:spcBef>
                  <a:spcPct val="0"/>
                </a:spcBef>
                <a:buFontTx/>
                <a:buNone/>
              </a:pPr>
              <a:endParaRPr lang="en-US" altLang="zh-CN" sz="2275">
                <a:latin typeface="Times New Roman" panose="02020603050405020304" pitchFamily="18" charset="0"/>
              </a:endParaRPr>
            </a:p>
          </p:txBody>
        </p:sp>
        <p:sp>
          <p:nvSpPr>
            <p:cNvPr id="26" name="Line 6"/>
            <p:cNvSpPr>
              <a:spLocks noChangeShapeType="1"/>
            </p:cNvSpPr>
            <p:nvPr/>
          </p:nvSpPr>
          <p:spPr bwMode="auto">
            <a:xfrm>
              <a:off x="192" y="144"/>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27" name="Line 7"/>
            <p:cNvSpPr>
              <a:spLocks noChangeShapeType="1"/>
            </p:cNvSpPr>
            <p:nvPr/>
          </p:nvSpPr>
          <p:spPr bwMode="auto">
            <a:xfrm>
              <a:off x="192" y="384"/>
              <a:ext cx="480" cy="0"/>
            </a:xfrm>
            <a:prstGeom prst="line">
              <a:avLst/>
            </a:prstGeom>
            <a:noFill/>
            <a:ln w="19050">
              <a:solidFill>
                <a:srgbClr val="3333CC"/>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28" name="Line 8"/>
            <p:cNvSpPr>
              <a:spLocks noChangeShapeType="1"/>
            </p:cNvSpPr>
            <p:nvPr/>
          </p:nvSpPr>
          <p:spPr bwMode="auto">
            <a:xfrm>
              <a:off x="192" y="624"/>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29" name="Line 9"/>
            <p:cNvSpPr>
              <a:spLocks noChangeShapeType="1"/>
            </p:cNvSpPr>
            <p:nvPr/>
          </p:nvSpPr>
          <p:spPr bwMode="auto">
            <a:xfrm>
              <a:off x="192" y="864"/>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705"/>
            </a:p>
          </p:txBody>
        </p:sp>
        <p:sp>
          <p:nvSpPr>
            <p:cNvPr id="30" name="Line 10"/>
            <p:cNvSpPr>
              <a:spLocks noChangeShapeType="1"/>
            </p:cNvSpPr>
            <p:nvPr/>
          </p:nvSpPr>
          <p:spPr bwMode="auto">
            <a:xfrm>
              <a:off x="192" y="1056"/>
              <a:ext cx="48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705"/>
            </a:p>
          </p:txBody>
        </p:sp>
      </p:grpSp>
      <p:sp>
        <p:nvSpPr>
          <p:cNvPr id="31" name="文本框 30"/>
          <p:cNvSpPr txBox="1"/>
          <p:nvPr/>
        </p:nvSpPr>
        <p:spPr>
          <a:xfrm>
            <a:off x="2729579" y="5890723"/>
            <a:ext cx="8303064" cy="442429"/>
          </a:xfrm>
          <a:prstGeom prst="rect">
            <a:avLst/>
          </a:prstGeom>
          <a:noFill/>
        </p:spPr>
        <p:txBody>
          <a:bodyPr wrap="square" rtlCol="0">
            <a:spAutoFit/>
          </a:bodyPr>
          <a:lstStyle/>
          <a:p>
            <a:r>
              <a:rPr lang="zh-CN" altLang="en-US" sz="2275" dirty="0">
                <a:latin typeface="微软雅黑" panose="020B0503020204020204" pitchFamily="34" charset="-122"/>
                <a:ea typeface="微软雅黑" panose="020B0503020204020204" pitchFamily="34" charset="-122"/>
              </a:rPr>
              <a:t>初步体会存储系统中的软件与硬件协同，后面还将会深入研究。</a:t>
            </a:r>
          </a:p>
        </p:txBody>
      </p:sp>
      <p:sp>
        <p:nvSpPr>
          <p:cNvPr id="32" name="标题 1"/>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DRAM </a:t>
            </a:r>
            <a:r>
              <a:rPr lang="zh-CN" altLang="en-US" dirty="0"/>
              <a:t>刷新</a:t>
            </a:r>
            <a:r>
              <a:rPr lang="en-US" altLang="zh-CN" dirty="0"/>
              <a:t>    P107</a:t>
            </a:r>
          </a:p>
        </p:txBody>
      </p:sp>
      <p:sp>
        <p:nvSpPr>
          <p:cNvPr id="3" name="内容占位符 2"/>
          <p:cNvSpPr>
            <a:spLocks noGrp="1"/>
          </p:cNvSpPr>
          <p:nvPr>
            <p:ph idx="1"/>
          </p:nvPr>
        </p:nvSpPr>
        <p:spPr>
          <a:xfrm>
            <a:off x="676275" y="1253490"/>
            <a:ext cx="10924540" cy="5310505"/>
          </a:xfrm>
        </p:spPr>
        <p:txBody>
          <a:bodyPr>
            <a:normAutofit fontScale="87500" lnSpcReduction="10000"/>
          </a:bodyPr>
          <a:lstStyle/>
          <a:p>
            <a:pPr>
              <a:lnSpc>
                <a:spcPct val="150000"/>
              </a:lnSpc>
            </a:pPr>
            <a:r>
              <a:rPr kumimoji="1" lang="zh-CN" altLang="en-US" b="1" dirty="0"/>
              <a:t>刷新：</a:t>
            </a:r>
            <a:r>
              <a:rPr kumimoji="1" lang="zh-CN" altLang="en-US" dirty="0"/>
              <a:t>定期补充电荷以避免电荷泄露引起的信息丢失</a:t>
            </a:r>
            <a:endParaRPr kumimoji="1" lang="en-US" altLang="zh-CN" dirty="0"/>
          </a:p>
          <a:p>
            <a:pPr lvl="1">
              <a:lnSpc>
                <a:spcPct val="150000"/>
              </a:lnSpc>
            </a:pPr>
            <a:r>
              <a:rPr kumimoji="1" lang="zh-CN" altLang="en-US" sz="2400" dirty="0"/>
              <a:t>电容存在泄露电流</a:t>
            </a:r>
          </a:p>
          <a:p>
            <a:pPr>
              <a:lnSpc>
                <a:spcPct val="150000"/>
              </a:lnSpc>
            </a:pPr>
            <a:r>
              <a:rPr kumimoji="1" lang="zh-CN" altLang="en-US" b="1" dirty="0"/>
              <a:t>刷新周期</a:t>
            </a:r>
            <a:r>
              <a:rPr kumimoji="1" lang="en-US" altLang="zh-CN" b="1" dirty="0"/>
              <a:t>:  </a:t>
            </a:r>
            <a:r>
              <a:rPr kumimoji="1" lang="zh-CN" altLang="en-US" dirty="0"/>
              <a:t>存储器两次完整刷新</a:t>
            </a:r>
            <a:r>
              <a:rPr kumimoji="1" lang="zh-CN" altLang="en-US" dirty="0">
                <a:solidFill>
                  <a:srgbClr val="C00000"/>
                </a:solidFill>
              </a:rPr>
              <a:t>之间</a:t>
            </a:r>
            <a:r>
              <a:rPr kumimoji="1" lang="zh-CN" altLang="en-US" dirty="0"/>
              <a:t>的时间间隔</a:t>
            </a:r>
            <a:endParaRPr kumimoji="1" lang="en-US" altLang="zh-CN" dirty="0"/>
          </a:p>
          <a:p>
            <a:pPr lvl="1">
              <a:lnSpc>
                <a:spcPct val="150000"/>
              </a:lnSpc>
            </a:pPr>
            <a:r>
              <a:rPr kumimoji="1" lang="zh-CN" altLang="en-US" sz="2400" dirty="0"/>
              <a:t>信息存储到泄漏之前必须完成刷新，称为</a:t>
            </a:r>
            <a:r>
              <a:rPr kumimoji="1" lang="zh-CN" altLang="en-US" sz="2400" b="1" dirty="0"/>
              <a:t>最大刷新周期</a:t>
            </a:r>
            <a:endParaRPr kumimoji="1" lang="zh-CN" altLang="en-US" sz="2400" dirty="0"/>
          </a:p>
          <a:p>
            <a:pPr>
              <a:lnSpc>
                <a:spcPct val="150000"/>
              </a:lnSpc>
            </a:pPr>
            <a:r>
              <a:rPr kumimoji="1" lang="zh-CN" altLang="en-US" b="1" dirty="0"/>
              <a:t>按行刷新</a:t>
            </a:r>
            <a:endParaRPr kumimoji="1" lang="en-US" altLang="zh-CN" b="1" dirty="0"/>
          </a:p>
          <a:p>
            <a:pPr lvl="1">
              <a:lnSpc>
                <a:spcPct val="150000"/>
              </a:lnSpc>
            </a:pPr>
            <a:r>
              <a:rPr kumimoji="1" lang="zh-CN" altLang="en-US" sz="2400" dirty="0"/>
              <a:t>存储体采用双译码结构，刷新地址计数器给出刷新行地址</a:t>
            </a:r>
            <a:endParaRPr kumimoji="1" lang="en-US" altLang="zh-CN" sz="2400" dirty="0"/>
          </a:p>
          <a:p>
            <a:pPr>
              <a:lnSpc>
                <a:spcPct val="150000"/>
              </a:lnSpc>
            </a:pPr>
            <a:r>
              <a:rPr kumimoji="1" lang="zh-CN" altLang="en-US" b="1" dirty="0"/>
              <a:t>刷新方式</a:t>
            </a:r>
            <a:endParaRPr kumimoji="1" lang="en-US" altLang="zh-CN" b="1" dirty="0"/>
          </a:p>
          <a:p>
            <a:pPr lvl="1">
              <a:lnSpc>
                <a:spcPct val="150000"/>
              </a:lnSpc>
            </a:pPr>
            <a:r>
              <a:rPr kumimoji="1" lang="en-US" altLang="zh-CN" sz="2400" dirty="0"/>
              <a:t>CPU</a:t>
            </a:r>
            <a:r>
              <a:rPr kumimoji="1" lang="zh-CN" altLang="en-US" sz="2400" dirty="0"/>
              <a:t>与刷新控制器对</a:t>
            </a:r>
            <a:r>
              <a:rPr kumimoji="1" lang="en-US" altLang="zh-CN" sz="2400" dirty="0"/>
              <a:t>DRAM</a:t>
            </a:r>
            <a:r>
              <a:rPr kumimoji="1" lang="zh-CN" altLang="en-US" sz="2400" dirty="0"/>
              <a:t>的争用问题</a:t>
            </a:r>
            <a:endParaRPr kumimoji="1" lang="en-US" altLang="zh-CN" sz="2400" dirty="0"/>
          </a:p>
          <a:p>
            <a:pPr lvl="1">
              <a:lnSpc>
                <a:spcPct val="150000"/>
              </a:lnSpc>
            </a:pPr>
            <a:r>
              <a:rPr kumimoji="1" lang="zh-CN" altLang="en-US" sz="2400" dirty="0"/>
              <a:t>集中式、分散式、异步式</a:t>
            </a:r>
          </a:p>
          <a:p>
            <a:pPr>
              <a:lnSpc>
                <a:spcPct val="150000"/>
              </a:lnSpc>
            </a:pPr>
            <a:endParaRPr kumimoji="1" lang="en-US" altLang="zh-CN" sz="3000" b="1" dirty="0"/>
          </a:p>
          <a:p>
            <a:pPr lvl="1">
              <a:lnSpc>
                <a:spcPct val="150000"/>
              </a:lnSpc>
            </a:pPr>
            <a:endParaRPr kumimoji="1" lang="zh-CN" altLang="en-US" sz="2400" dirty="0"/>
          </a:p>
          <a:p>
            <a:pPr>
              <a:lnSpc>
                <a:spcPct val="110000"/>
              </a:lnSpc>
            </a:pP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363" y="257175"/>
            <a:ext cx="10515600" cy="617538"/>
          </a:xfrm>
        </p:spPr>
        <p:txBody>
          <a:bodyPr rtlCol="0"/>
          <a:lstStyle/>
          <a:p>
            <a:pPr fontAlgn="auto">
              <a:spcAft>
                <a:spcPts val="0"/>
              </a:spcAft>
              <a:defRPr/>
            </a:pPr>
            <a:r>
              <a:rPr lang="en-US" altLang="zh-CN" dirty="0"/>
              <a:t>4.3.1</a:t>
            </a:r>
            <a:r>
              <a:rPr lang="zh-CN" altLang="en-US" dirty="0"/>
              <a:t>存储器扩展</a:t>
            </a:r>
          </a:p>
        </p:txBody>
      </p:sp>
      <p:sp>
        <p:nvSpPr>
          <p:cNvPr id="3" name="内容占位符 2"/>
          <p:cNvSpPr>
            <a:spLocks noGrp="1"/>
          </p:cNvSpPr>
          <p:nvPr>
            <p:ph idx="1"/>
          </p:nvPr>
        </p:nvSpPr>
        <p:spPr>
          <a:xfrm>
            <a:off x="600075" y="1481138"/>
            <a:ext cx="4432300" cy="3594100"/>
          </a:xfrm>
        </p:spPr>
        <p:txBody>
          <a:bodyPr rtlCol="0">
            <a:normAutofit/>
          </a:bodyPr>
          <a:lstStyle/>
          <a:p>
            <a:pPr marL="0" indent="0" fontAlgn="auto">
              <a:spcAft>
                <a:spcPts val="0"/>
              </a:spcAft>
              <a:buFont typeface="Wingdings" panose="05000000000000000000" pitchFamily="2" charset="2"/>
              <a:buNone/>
              <a:defRPr/>
            </a:pPr>
            <a:r>
              <a:rPr lang="zh-CN" altLang="en-US" sz="2800" b="1" dirty="0"/>
              <a:t>主存储器与</a:t>
            </a:r>
            <a:r>
              <a:rPr lang="en-US" altLang="zh-CN" sz="2800" b="1" dirty="0"/>
              <a:t>CPU</a:t>
            </a:r>
            <a:r>
              <a:rPr lang="zh-CN" altLang="en-US" sz="2800" b="1" dirty="0"/>
              <a:t>的连接</a:t>
            </a:r>
            <a:r>
              <a:rPr lang="en-US" altLang="zh-CN" sz="2800" b="1" dirty="0"/>
              <a:t>:</a:t>
            </a:r>
          </a:p>
          <a:p>
            <a:pPr fontAlgn="auto">
              <a:spcAft>
                <a:spcPts val="0"/>
              </a:spcAft>
              <a:defRPr/>
            </a:pPr>
            <a:r>
              <a:rPr lang="zh-CN" altLang="en-US" dirty="0"/>
              <a:t>地址线的连接</a:t>
            </a:r>
          </a:p>
          <a:p>
            <a:pPr fontAlgn="auto">
              <a:spcAft>
                <a:spcPts val="0"/>
              </a:spcAft>
              <a:defRPr/>
            </a:pPr>
            <a:r>
              <a:rPr lang="zh-CN" altLang="en-US" dirty="0"/>
              <a:t>数据线的连接</a:t>
            </a:r>
          </a:p>
          <a:p>
            <a:pPr fontAlgn="auto">
              <a:spcAft>
                <a:spcPts val="0"/>
              </a:spcAft>
              <a:defRPr/>
            </a:pPr>
            <a:r>
              <a:rPr lang="zh-CN" altLang="en-US" dirty="0"/>
              <a:t>控制信号线的连接</a:t>
            </a:r>
            <a:endParaRPr lang="en-US" altLang="zh-CN" dirty="0"/>
          </a:p>
          <a:p>
            <a:pPr marL="0" indent="0" fontAlgn="auto">
              <a:spcAft>
                <a:spcPts val="0"/>
              </a:spcAft>
              <a:buFont typeface="Wingdings" panose="05000000000000000000" pitchFamily="2" charset="2"/>
              <a:buNone/>
              <a:defRPr/>
            </a:pPr>
            <a:endParaRPr lang="zh-CN" altLang="en-US" dirty="0"/>
          </a:p>
        </p:txBody>
      </p:sp>
      <p:sp>
        <p:nvSpPr>
          <p:cNvPr id="4" name="Line 4"/>
          <p:cNvSpPr>
            <a:spLocks noChangeAspect="1" noChangeShapeType="1"/>
          </p:cNvSpPr>
          <p:nvPr/>
        </p:nvSpPr>
        <p:spPr bwMode="auto">
          <a:xfrm flipV="1">
            <a:off x="11002963" y="1787525"/>
            <a:ext cx="0" cy="1293813"/>
          </a:xfrm>
          <a:prstGeom prst="line">
            <a:avLst/>
          </a:prstGeom>
          <a:noFill/>
          <a:ln w="1905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6"/>
          <p:cNvSpPr>
            <a:spLocks noChangeAspect="1" noChangeShapeType="1"/>
          </p:cNvSpPr>
          <p:nvPr/>
        </p:nvSpPr>
        <p:spPr bwMode="auto">
          <a:xfrm flipV="1">
            <a:off x="10406063" y="2579688"/>
            <a:ext cx="0" cy="506412"/>
          </a:xfrm>
          <a:prstGeom prst="line">
            <a:avLst/>
          </a:prstGeom>
          <a:noFill/>
          <a:ln w="1905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7"/>
          <p:cNvSpPr>
            <a:spLocks noChangeAspect="1" noChangeShapeType="1"/>
          </p:cNvSpPr>
          <p:nvPr/>
        </p:nvSpPr>
        <p:spPr bwMode="auto">
          <a:xfrm>
            <a:off x="6670675" y="2579688"/>
            <a:ext cx="3727450" cy="0"/>
          </a:xfrm>
          <a:prstGeom prst="line">
            <a:avLst/>
          </a:prstGeom>
          <a:noFill/>
          <a:ln w="1905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9"/>
          <p:cNvSpPr>
            <a:spLocks noChangeAspect="1" noChangeShapeType="1"/>
          </p:cNvSpPr>
          <p:nvPr/>
        </p:nvSpPr>
        <p:spPr bwMode="auto">
          <a:xfrm>
            <a:off x="6688138" y="2182813"/>
            <a:ext cx="3968750" cy="0"/>
          </a:xfrm>
          <a:prstGeom prst="line">
            <a:avLst/>
          </a:prstGeom>
          <a:noFill/>
          <a:ln w="76200" cap="sq">
            <a:solidFill>
              <a:srgbClr val="D60093"/>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10"/>
          <p:cNvSpPr>
            <a:spLocks noChangeAspect="1" noChangeShapeType="1"/>
          </p:cNvSpPr>
          <p:nvPr/>
        </p:nvSpPr>
        <p:spPr bwMode="auto">
          <a:xfrm>
            <a:off x="10691813" y="2182813"/>
            <a:ext cx="0" cy="760412"/>
          </a:xfrm>
          <a:prstGeom prst="line">
            <a:avLst/>
          </a:prstGeom>
          <a:noFill/>
          <a:ln w="76200" cap="sq">
            <a:solidFill>
              <a:srgbClr val="D60093"/>
            </a:solidFill>
            <a:miter lim="800000"/>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11"/>
          <p:cNvSpPr>
            <a:spLocks noChangeAspect="1" noChangeShapeType="1"/>
          </p:cNvSpPr>
          <p:nvPr/>
        </p:nvSpPr>
        <p:spPr bwMode="auto">
          <a:xfrm>
            <a:off x="6681788" y="5111750"/>
            <a:ext cx="4570412" cy="0"/>
          </a:xfrm>
          <a:prstGeom prst="line">
            <a:avLst/>
          </a:prstGeom>
          <a:noFill/>
          <a:ln w="76200">
            <a:solidFill>
              <a:srgbClr val="00CC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12"/>
          <p:cNvSpPr>
            <a:spLocks noChangeAspect="1" noChangeShapeType="1"/>
          </p:cNvSpPr>
          <p:nvPr/>
        </p:nvSpPr>
        <p:spPr bwMode="auto">
          <a:xfrm>
            <a:off x="6670675" y="1787525"/>
            <a:ext cx="4332288" cy="0"/>
          </a:xfrm>
          <a:prstGeom prst="line">
            <a:avLst/>
          </a:prstGeom>
          <a:noFill/>
          <a:ln w="19050" cap="sq">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11" name="Group 14"/>
          <p:cNvGrpSpPr/>
          <p:nvPr/>
        </p:nvGrpSpPr>
        <p:grpSpPr bwMode="auto">
          <a:xfrm>
            <a:off x="5432663" y="1390047"/>
            <a:ext cx="1247293" cy="3979878"/>
            <a:chOff x="580" y="1369"/>
            <a:chExt cx="697" cy="2224"/>
          </a:xfrm>
          <a:effectLst>
            <a:outerShdw blurRad="50800" dist="38100" dir="2700000" algn="tl" rotWithShape="0">
              <a:prstClr val="black">
                <a:alpha val="40000"/>
              </a:prstClr>
            </a:outerShdw>
          </a:effectLst>
        </p:grpSpPr>
        <p:sp>
          <p:nvSpPr>
            <p:cNvPr id="12" name="Rectangle 15"/>
            <p:cNvSpPr>
              <a:spLocks noChangeAspect="1" noChangeArrowheads="1"/>
            </p:cNvSpPr>
            <p:nvPr/>
          </p:nvSpPr>
          <p:spPr bwMode="auto">
            <a:xfrm>
              <a:off x="624" y="1369"/>
              <a:ext cx="653" cy="2224"/>
            </a:xfrm>
            <a:prstGeom prst="rect">
              <a:avLst/>
            </a:prstGeom>
            <a:solidFill>
              <a:schemeClr val="accent1">
                <a:lumMod val="40000"/>
                <a:lumOff val="60000"/>
              </a:schemeClr>
            </a:solidFill>
            <a:ln w="28575">
              <a:solidFill>
                <a:schemeClr val="tx1"/>
              </a:solidFill>
              <a:miter lim="800000"/>
            </a:ln>
            <a:effectLst>
              <a:outerShdw blurRad="50800" dist="38100" dir="5400000" algn="t" rotWithShape="0">
                <a:prstClr val="black">
                  <a:alpha val="40000"/>
                </a:prstClr>
              </a:outerShdw>
            </a:effectLst>
          </p:spPr>
          <p:txBody>
            <a:bodyPr/>
            <a:lstStyle/>
            <a:p>
              <a:pPr algn="r" eaLnBrk="1" fontAlgn="auto" hangingPunct="1">
                <a:spcBef>
                  <a:spcPts val="0"/>
                </a:spcBef>
                <a:spcAft>
                  <a:spcPts val="0"/>
                </a:spcAft>
                <a:defRPr/>
              </a:pPr>
              <a:endParaRPr lang="zh-CN" altLang="en-US" sz="2000">
                <a:latin typeface="Arial" panose="020B0604020202020204" pitchFamily="34" charset="0"/>
                <a:ea typeface="+mn-ea"/>
              </a:endParaRPr>
            </a:p>
          </p:txBody>
        </p:sp>
        <p:sp>
          <p:nvSpPr>
            <p:cNvPr id="13" name="Rectangle 16"/>
            <p:cNvSpPr>
              <a:spLocks noChangeAspect="1" noChangeArrowheads="1"/>
            </p:cNvSpPr>
            <p:nvPr/>
          </p:nvSpPr>
          <p:spPr bwMode="auto">
            <a:xfrm>
              <a:off x="629" y="1686"/>
              <a:ext cx="572" cy="283"/>
            </a:xfrm>
            <a:prstGeom prst="rect">
              <a:avLst/>
            </a:prstGeom>
            <a:noFill/>
            <a:ln w="9525">
              <a:noFill/>
              <a:miter lim="800000"/>
            </a:ln>
          </p:spPr>
          <p:txBody>
            <a:bodyPr lIns="12700" tIns="12700" rIns="12700" bIns="12700"/>
            <a:lstStyle/>
            <a:p>
              <a:pPr algn="r" eaLnBrk="1" fontAlgn="auto" hangingPunct="1">
                <a:spcBef>
                  <a:spcPts val="0"/>
                </a:spcBef>
                <a:spcAft>
                  <a:spcPts val="0"/>
                </a:spcAft>
                <a:defRPr/>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17-0</a:t>
              </a:r>
              <a:endParaRPr lang="en-US" altLang="zh-CN" sz="2000" b="1" dirty="0">
                <a:latin typeface="Tahoma" panose="020B0604030504040204" pitchFamily="34" charset="0"/>
              </a:endParaRPr>
            </a:p>
          </p:txBody>
        </p:sp>
        <p:sp>
          <p:nvSpPr>
            <p:cNvPr id="14" name="Rectangle 17"/>
            <p:cNvSpPr>
              <a:spLocks noChangeAspect="1" noChangeArrowheads="1"/>
            </p:cNvSpPr>
            <p:nvPr/>
          </p:nvSpPr>
          <p:spPr bwMode="auto">
            <a:xfrm>
              <a:off x="649" y="1492"/>
              <a:ext cx="571" cy="284"/>
            </a:xfrm>
            <a:prstGeom prst="rect">
              <a:avLst/>
            </a:prstGeom>
            <a:noFill/>
            <a:ln w="9525">
              <a:noFill/>
              <a:miter lim="800000"/>
            </a:ln>
          </p:spPr>
          <p:txBody>
            <a:bodyPr lIns="12700" tIns="12700" rIns="12700" bIns="12700"/>
            <a:lstStyle/>
            <a:p>
              <a:pPr algn="r" eaLnBrk="1" fontAlgn="auto" hangingPunct="1">
                <a:spcBef>
                  <a:spcPts val="0"/>
                </a:spcBef>
                <a:spcAft>
                  <a:spcPts val="0"/>
                </a:spcAft>
                <a:defRPr/>
              </a:pPr>
              <a:r>
                <a:rPr lang="en-US" altLang="zh-CN" sz="2000" dirty="0">
                  <a:latin typeface="Times New Roman" panose="02020603050405020304" pitchFamily="18" charset="0"/>
                </a:rPr>
                <a:t>MREQ#</a:t>
              </a:r>
              <a:endParaRPr lang="en-US" altLang="zh-CN" sz="2000" b="1" dirty="0">
                <a:latin typeface="Tahoma" panose="020B0604030504040204" pitchFamily="34" charset="0"/>
              </a:endParaRPr>
            </a:p>
          </p:txBody>
        </p:sp>
        <p:sp>
          <p:nvSpPr>
            <p:cNvPr id="15" name="Rectangle 18"/>
            <p:cNvSpPr>
              <a:spLocks noChangeAspect="1" noChangeArrowheads="1"/>
            </p:cNvSpPr>
            <p:nvPr/>
          </p:nvSpPr>
          <p:spPr bwMode="auto">
            <a:xfrm>
              <a:off x="674" y="1951"/>
              <a:ext cx="572" cy="284"/>
            </a:xfrm>
            <a:prstGeom prst="rect">
              <a:avLst/>
            </a:prstGeom>
            <a:noFill/>
            <a:ln w="9525">
              <a:noFill/>
              <a:miter lim="800000"/>
            </a:ln>
          </p:spPr>
          <p:txBody>
            <a:bodyPr lIns="12700" tIns="12700" rIns="12700" bIns="12700"/>
            <a:lstStyle/>
            <a:p>
              <a:pPr algn="r" eaLnBrk="1" fontAlgn="auto" hangingPunct="1">
                <a:spcBef>
                  <a:spcPts val="0"/>
                </a:spcBef>
                <a:spcAft>
                  <a:spcPts val="0"/>
                </a:spcAft>
                <a:defRPr/>
              </a:pPr>
              <a:r>
                <a:rPr lang="en-US" altLang="zh-CN" sz="2000" dirty="0">
                  <a:latin typeface="Times New Roman" panose="02020603050405020304" pitchFamily="18" charset="0"/>
                </a:rPr>
                <a:t>R/W#</a:t>
              </a:r>
              <a:endParaRPr lang="en-US" altLang="zh-CN" sz="2000" b="1" dirty="0">
                <a:latin typeface="Tahoma" panose="020B0604030504040204" pitchFamily="34" charset="0"/>
              </a:endParaRPr>
            </a:p>
          </p:txBody>
        </p:sp>
        <p:sp>
          <p:nvSpPr>
            <p:cNvPr id="16" name="Rectangle 19"/>
            <p:cNvSpPr>
              <a:spLocks noChangeAspect="1" noChangeArrowheads="1"/>
            </p:cNvSpPr>
            <p:nvPr/>
          </p:nvSpPr>
          <p:spPr bwMode="auto">
            <a:xfrm>
              <a:off x="580" y="2355"/>
              <a:ext cx="571" cy="284"/>
            </a:xfrm>
            <a:prstGeom prst="rect">
              <a:avLst/>
            </a:prstGeom>
            <a:noFill/>
            <a:ln w="9525">
              <a:noFill/>
              <a:miter lim="800000"/>
            </a:ln>
          </p:spPr>
          <p:txBody>
            <a:bodyPr lIns="12700" tIns="12700" rIns="12700" bIns="12700"/>
            <a:lstStyle/>
            <a:p>
              <a:pPr algn="r" eaLnBrk="1" fontAlgn="auto" hangingPunct="1">
                <a:spcBef>
                  <a:spcPts val="0"/>
                </a:spcBef>
                <a:spcAft>
                  <a:spcPts val="0"/>
                </a:spcAft>
                <a:defRPr/>
              </a:pPr>
              <a:r>
                <a:rPr lang="en-US" altLang="zh-CN" sz="2400" b="1" dirty="0">
                  <a:latin typeface="Segoe UI Black" panose="020B0A02040204020203" pitchFamily="34" charset="0"/>
                  <a:ea typeface="Segoe UI Black" panose="020B0A02040204020203" pitchFamily="34" charset="0"/>
                  <a:cs typeface="Segoe UI Black" panose="020B0A02040204020203" pitchFamily="34" charset="0"/>
                </a:rPr>
                <a:t>CPU</a:t>
              </a:r>
            </a:p>
          </p:txBody>
        </p:sp>
        <p:sp>
          <p:nvSpPr>
            <p:cNvPr id="17" name="Rectangle 20"/>
            <p:cNvSpPr>
              <a:spLocks noChangeAspect="1" noChangeArrowheads="1"/>
            </p:cNvSpPr>
            <p:nvPr/>
          </p:nvSpPr>
          <p:spPr bwMode="auto">
            <a:xfrm>
              <a:off x="664" y="3308"/>
              <a:ext cx="571" cy="285"/>
            </a:xfrm>
            <a:prstGeom prst="rect">
              <a:avLst/>
            </a:prstGeom>
            <a:noFill/>
            <a:ln w="9525">
              <a:noFill/>
              <a:miter lim="800000"/>
            </a:ln>
          </p:spPr>
          <p:txBody>
            <a:bodyPr lIns="12700" tIns="12700" rIns="12700" bIns="12700"/>
            <a:lstStyle/>
            <a:p>
              <a:pPr algn="r" eaLnBrk="1" fontAlgn="auto" hangingPunct="1">
                <a:spcBef>
                  <a:spcPts val="0"/>
                </a:spcBef>
                <a:spcAft>
                  <a:spcPts val="0"/>
                </a:spcAft>
                <a:defRPr/>
              </a:pPr>
              <a:r>
                <a:rPr lang="en-US" altLang="zh-CN" sz="2000" b="1" dirty="0">
                  <a:latin typeface="Times New Roman" panose="02020603050405020304" pitchFamily="18" charset="0"/>
                </a:rPr>
                <a:t>D</a:t>
              </a:r>
              <a:r>
                <a:rPr lang="en-US" altLang="zh-CN" sz="2000" b="1" baseline="-25000" dirty="0">
                  <a:latin typeface="Times New Roman" panose="02020603050405020304" pitchFamily="18" charset="0"/>
                </a:rPr>
                <a:t>31</a:t>
              </a:r>
              <a:r>
                <a:rPr lang="en-US" altLang="zh-CN" sz="2000" b="1" dirty="0">
                  <a:latin typeface="Times New Roman" panose="02020603050405020304" pitchFamily="18" charset="0"/>
                </a:rPr>
                <a:t>~D</a:t>
              </a:r>
              <a:r>
                <a:rPr lang="en-US" altLang="zh-CN" sz="2000" b="1" baseline="-25000" dirty="0">
                  <a:latin typeface="Times New Roman" panose="02020603050405020304" pitchFamily="18" charset="0"/>
                </a:rPr>
                <a:t>0</a:t>
              </a:r>
              <a:endParaRPr lang="en-US" altLang="zh-CN" sz="2000" b="1" dirty="0">
                <a:latin typeface="Tahoma" panose="020B0604030504040204" pitchFamily="34" charset="0"/>
              </a:endParaRPr>
            </a:p>
          </p:txBody>
        </p:sp>
      </p:grpSp>
      <p:grpSp>
        <p:nvGrpSpPr>
          <p:cNvPr id="18" name="组合 17"/>
          <p:cNvGrpSpPr/>
          <p:nvPr/>
        </p:nvGrpSpPr>
        <p:grpSpPr bwMode="auto">
          <a:xfrm>
            <a:off x="10680700" y="4260850"/>
            <a:ext cx="441325" cy="814388"/>
            <a:chOff x="8418212" y="4676992"/>
            <a:chExt cx="440221" cy="814230"/>
          </a:xfrm>
        </p:grpSpPr>
        <p:sp>
          <p:nvSpPr>
            <p:cNvPr id="44052" name="Rectangle 5"/>
            <p:cNvSpPr>
              <a:spLocks noChangeAspect="1" noChangeArrowheads="1"/>
            </p:cNvSpPr>
            <p:nvPr/>
          </p:nvSpPr>
          <p:spPr bwMode="auto">
            <a:xfrm>
              <a:off x="8418212" y="4770046"/>
              <a:ext cx="440221" cy="50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r" eaLnBrk="1" hangingPunct="1"/>
              <a:r>
                <a:rPr lang="en-US" altLang="zh-CN" sz="2000">
                  <a:latin typeface="Times New Roman" panose="02020603050405020304" pitchFamily="18" charset="0"/>
                </a:rPr>
                <a:t>D</a:t>
              </a:r>
              <a:r>
                <a:rPr lang="en-US" altLang="zh-CN" sz="2000" baseline="-25000">
                  <a:latin typeface="Times New Roman" panose="02020603050405020304" pitchFamily="18" charset="0"/>
                </a:rPr>
                <a:t>1</a:t>
              </a:r>
              <a:endParaRPr lang="en-US" altLang="zh-CN" sz="2000" b="1">
                <a:latin typeface="Tahoma" panose="020B0604030504040204" pitchFamily="34" charset="0"/>
              </a:endParaRPr>
            </a:p>
          </p:txBody>
        </p:sp>
        <p:sp>
          <p:nvSpPr>
            <p:cNvPr id="44053" name="Line 53"/>
            <p:cNvSpPr>
              <a:spLocks noChangeAspect="1" noChangeShapeType="1"/>
            </p:cNvSpPr>
            <p:nvPr/>
          </p:nvSpPr>
          <p:spPr bwMode="auto">
            <a:xfrm>
              <a:off x="8450422" y="4676992"/>
              <a:ext cx="0" cy="814230"/>
            </a:xfrm>
            <a:prstGeom prst="line">
              <a:avLst/>
            </a:prstGeom>
            <a:noFill/>
            <a:ln w="19050">
              <a:solidFill>
                <a:srgbClr val="00CC00"/>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组合 20"/>
          <p:cNvGrpSpPr/>
          <p:nvPr/>
        </p:nvGrpSpPr>
        <p:grpSpPr bwMode="auto">
          <a:xfrm>
            <a:off x="10128250" y="2913063"/>
            <a:ext cx="1160463" cy="1485900"/>
            <a:chOff x="7864998" y="3328852"/>
            <a:chExt cx="1160869" cy="1486746"/>
          </a:xfrm>
        </p:grpSpPr>
        <p:sp>
          <p:nvSpPr>
            <p:cNvPr id="22" name="Rectangle 8"/>
            <p:cNvSpPr>
              <a:spLocks noChangeAspect="1" noChangeArrowheads="1"/>
            </p:cNvSpPr>
            <p:nvPr/>
          </p:nvSpPr>
          <p:spPr bwMode="auto">
            <a:xfrm>
              <a:off x="7891995" y="3360620"/>
              <a:ext cx="1102110" cy="1316786"/>
            </a:xfrm>
            <a:prstGeom prst="rect">
              <a:avLst/>
            </a:prstGeom>
            <a:solidFill>
              <a:schemeClr val="accent4">
                <a:lumMod val="60000"/>
                <a:lumOff val="40000"/>
              </a:schemeClr>
            </a:solidFill>
            <a:ln w="28575">
              <a:solidFill>
                <a:schemeClr val="tx1"/>
              </a:solidFill>
              <a:miter lim="800000"/>
            </a:ln>
            <a:effectLst>
              <a:outerShdw blurRad="50800" dist="38100" dir="5400000" algn="t" rotWithShape="0">
                <a:prstClr val="black">
                  <a:alpha val="40000"/>
                </a:prstClr>
              </a:outerShdw>
            </a:effectLst>
          </p:spPr>
          <p:txBody>
            <a:bodyPr lIns="12700" tIns="12700" rIns="12700" bIns="12700"/>
            <a:lstStyle/>
            <a:p>
              <a:pPr algn="ctr" eaLnBrk="1" fontAlgn="auto" hangingPunct="1">
                <a:spcBef>
                  <a:spcPts val="0"/>
                </a:spcBef>
                <a:spcAft>
                  <a:spcPts val="0"/>
                </a:spcAft>
                <a:defRPr/>
              </a:pPr>
              <a:endParaRPr lang="en-US" altLang="zh-CN" sz="2000" dirty="0">
                <a:solidFill>
                  <a:schemeClr val="bg1"/>
                </a:solidFill>
                <a:latin typeface="Times New Roman" panose="02020603050405020304" pitchFamily="18" charset="0"/>
              </a:endParaRPr>
            </a:p>
          </p:txBody>
        </p:sp>
        <p:sp>
          <p:nvSpPr>
            <p:cNvPr id="44047" name="矩形 22"/>
            <p:cNvSpPr>
              <a:spLocks noChangeArrowheads="1"/>
            </p:cNvSpPr>
            <p:nvPr/>
          </p:nvSpPr>
          <p:spPr bwMode="auto">
            <a:xfrm>
              <a:off x="7864998" y="3328852"/>
              <a:ext cx="503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400" baseline="30000">
                  <a:solidFill>
                    <a:srgbClr val="003300"/>
                  </a:solidFill>
                  <a:latin typeface="Times New Roman" panose="02020603050405020304" pitchFamily="18" charset="0"/>
                </a:rPr>
                <a:t>WE</a:t>
              </a:r>
              <a:endParaRPr lang="en-US" altLang="zh-CN" sz="2400">
                <a:solidFill>
                  <a:srgbClr val="003300"/>
                </a:solidFill>
                <a:latin typeface="Times New Roman" panose="02020603050405020304" pitchFamily="18" charset="0"/>
              </a:endParaRPr>
            </a:p>
          </p:txBody>
        </p:sp>
        <p:sp>
          <p:nvSpPr>
            <p:cNvPr id="44048" name="矩形 23"/>
            <p:cNvSpPr>
              <a:spLocks noChangeArrowheads="1"/>
            </p:cNvSpPr>
            <p:nvPr/>
          </p:nvSpPr>
          <p:spPr bwMode="auto">
            <a:xfrm>
              <a:off x="8284351" y="4353933"/>
              <a:ext cx="332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400" baseline="30000">
                  <a:solidFill>
                    <a:srgbClr val="003300"/>
                  </a:solidFill>
                  <a:latin typeface="Times New Roman" panose="02020603050405020304" pitchFamily="18" charset="0"/>
                </a:rPr>
                <a:t>D</a:t>
              </a:r>
              <a:endParaRPr lang="en-US" altLang="zh-CN" sz="2400" b="1">
                <a:solidFill>
                  <a:srgbClr val="003300"/>
                </a:solidFill>
                <a:latin typeface="Tahoma" panose="020B0604030504040204" pitchFamily="34" charset="0"/>
              </a:endParaRPr>
            </a:p>
          </p:txBody>
        </p:sp>
        <p:sp>
          <p:nvSpPr>
            <p:cNvPr id="44049" name="矩形 24"/>
            <p:cNvSpPr>
              <a:spLocks noChangeArrowheads="1"/>
            </p:cNvSpPr>
            <p:nvPr/>
          </p:nvSpPr>
          <p:spPr bwMode="auto">
            <a:xfrm>
              <a:off x="8272400" y="3328852"/>
              <a:ext cx="332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400" baseline="30000">
                  <a:solidFill>
                    <a:srgbClr val="003300"/>
                  </a:solidFill>
                  <a:latin typeface="Times New Roman" panose="02020603050405020304" pitchFamily="18" charset="0"/>
                </a:rPr>
                <a:t>A</a:t>
              </a:r>
              <a:endParaRPr lang="en-US" altLang="zh-CN" sz="2400">
                <a:solidFill>
                  <a:srgbClr val="003300"/>
                </a:solidFill>
                <a:latin typeface="Times New Roman" panose="02020603050405020304" pitchFamily="18" charset="0"/>
              </a:endParaRPr>
            </a:p>
          </p:txBody>
        </p:sp>
        <p:sp>
          <p:nvSpPr>
            <p:cNvPr id="44050" name="矩形 25"/>
            <p:cNvSpPr>
              <a:spLocks noChangeArrowheads="1"/>
            </p:cNvSpPr>
            <p:nvPr/>
          </p:nvSpPr>
          <p:spPr bwMode="auto">
            <a:xfrm>
              <a:off x="8555152" y="3328852"/>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400" baseline="30000">
                  <a:solidFill>
                    <a:srgbClr val="003300"/>
                  </a:solidFill>
                  <a:latin typeface="Times New Roman" panose="02020603050405020304" pitchFamily="18" charset="0"/>
                </a:rPr>
                <a:t>CS</a:t>
              </a:r>
              <a:endParaRPr lang="en-US" altLang="zh-CN" sz="2400">
                <a:solidFill>
                  <a:srgbClr val="003300"/>
                </a:solidFill>
                <a:latin typeface="Times New Roman" panose="02020603050405020304" pitchFamily="18" charset="0"/>
              </a:endParaRPr>
            </a:p>
          </p:txBody>
        </p:sp>
        <p:sp>
          <p:nvSpPr>
            <p:cNvPr id="44051" name="矩形 26"/>
            <p:cNvSpPr>
              <a:spLocks noChangeArrowheads="1"/>
            </p:cNvSpPr>
            <p:nvPr/>
          </p:nvSpPr>
          <p:spPr bwMode="auto">
            <a:xfrm>
              <a:off x="7872413" y="3825087"/>
              <a:ext cx="11534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1600">
                  <a:solidFill>
                    <a:srgbClr val="003300"/>
                  </a:solidFill>
                  <a:latin typeface="Segoe UI Black" panose="020B0A02040204020203" pitchFamily="34" charset="0"/>
                  <a:cs typeface="Segoe UI Black" panose="020B0A02040204020203" pitchFamily="34" charset="0"/>
                </a:rPr>
                <a:t>256K×1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wipe(left)">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wipe(left)">
                                      <p:cBhvr>
                                        <p:cTn id="50" dur="500"/>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wipe(up)">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wipe(up)">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140"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46083" name="组合 4179"/>
          <p:cNvGrpSpPr/>
          <p:nvPr/>
        </p:nvGrpSpPr>
        <p:grpSpPr bwMode="auto">
          <a:xfrm>
            <a:off x="885825" y="912813"/>
            <a:ext cx="5732463" cy="460375"/>
            <a:chOff x="-96346" y="0"/>
            <a:chExt cx="5282511" cy="524627"/>
          </a:xfrm>
        </p:grpSpPr>
        <p:sp>
          <p:nvSpPr>
            <p:cNvPr id="7" name="椭圆 4181"/>
            <p:cNvSpPr>
              <a:spLocks noChangeArrowheads="1"/>
            </p:cNvSpPr>
            <p:nvPr/>
          </p:nvSpPr>
          <p:spPr bwMode="auto">
            <a:xfrm>
              <a:off x="-96346" y="32563"/>
              <a:ext cx="294042" cy="44141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8572" y="0"/>
              <a:ext cx="4707593" cy="50472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617546" y="19899"/>
              <a:ext cx="4558378" cy="50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 存储扩展的基本概念及类型</a:t>
              </a:r>
            </a:p>
          </p:txBody>
        </p:sp>
      </p:grpSp>
      <p:pic>
        <p:nvPicPr>
          <p:cNvPr id="46084" name="图片 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75" y="3036888"/>
            <a:ext cx="109378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 name="组合 125"/>
          <p:cNvGrpSpPr/>
          <p:nvPr/>
        </p:nvGrpSpPr>
        <p:grpSpPr bwMode="auto">
          <a:xfrm>
            <a:off x="2941638" y="2406650"/>
            <a:ext cx="1093787" cy="1911350"/>
            <a:chOff x="1023371" y="3389596"/>
            <a:chExt cx="1155246" cy="2016428"/>
          </a:xfrm>
        </p:grpSpPr>
        <p:pic>
          <p:nvPicPr>
            <p:cNvPr id="46119" name="图片 1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71" y="3389596"/>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0" name="图片 1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71" y="3893703"/>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1" name="图片 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71" y="4397810"/>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22" name="图片 1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371" y="4901917"/>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组合 126"/>
          <p:cNvGrpSpPr/>
          <p:nvPr/>
        </p:nvGrpSpPr>
        <p:grpSpPr bwMode="auto">
          <a:xfrm>
            <a:off x="2936875" y="1858963"/>
            <a:ext cx="4360863" cy="477837"/>
            <a:chOff x="3049537" y="3324693"/>
            <a:chExt cx="4599491" cy="504108"/>
          </a:xfrm>
        </p:grpSpPr>
        <p:pic>
          <p:nvPicPr>
            <p:cNvPr id="46115" name="图片 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537" y="3324694"/>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6" name="图片 1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290" y="3324693"/>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7" name="图片 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536" y="3324694"/>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8" name="图片 1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782" y="3324694"/>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8" name="组合 127"/>
          <p:cNvGrpSpPr/>
          <p:nvPr/>
        </p:nvGrpSpPr>
        <p:grpSpPr bwMode="auto">
          <a:xfrm>
            <a:off x="2955925" y="4397375"/>
            <a:ext cx="2209800" cy="1022350"/>
            <a:chOff x="3114192" y="4397809"/>
            <a:chExt cx="2331203" cy="1079015"/>
          </a:xfrm>
        </p:grpSpPr>
        <p:pic>
          <p:nvPicPr>
            <p:cNvPr id="46111" name="图片 1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192" y="4397809"/>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2" name="图片 1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9438" y="4397810"/>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3" name="图片 1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192" y="4966817"/>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4" name="图片 1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149" y="4972717"/>
              <a:ext cx="1155246" cy="5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 name="组合 128"/>
          <p:cNvGrpSpPr/>
          <p:nvPr/>
        </p:nvGrpSpPr>
        <p:grpSpPr bwMode="auto">
          <a:xfrm>
            <a:off x="1592263" y="2157413"/>
            <a:ext cx="1320800" cy="427037"/>
            <a:chOff x="1303650" y="3079563"/>
            <a:chExt cx="1392385" cy="451203"/>
          </a:xfrm>
        </p:grpSpPr>
        <p:sp>
          <p:nvSpPr>
            <p:cNvPr id="139" name="右箭头 138"/>
            <p:cNvSpPr/>
            <p:nvPr/>
          </p:nvSpPr>
          <p:spPr>
            <a:xfrm rot="-1714646">
              <a:off x="1303650" y="3389870"/>
              <a:ext cx="1392385" cy="140896"/>
            </a:xfrm>
            <a:prstGeom prst="rightArrow">
              <a:avLst>
                <a:gd name="adj1" fmla="val 50000"/>
                <a:gd name="adj2" fmla="val 50002"/>
              </a:avLst>
            </a:prstGeom>
            <a:noFill/>
            <a:ln w="9525" cap="flat" cmpd="sng">
              <a:solidFill>
                <a:srgbClr val="2E14EE"/>
              </a:solidFill>
              <a:prstDash val="dash"/>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FontTx/>
                <a:buNone/>
                <a:defRPr/>
              </a:pPr>
              <a:endParaRPr lang="zh-CN" altLang="en-US" sz="1705" dirty="0"/>
            </a:p>
          </p:txBody>
        </p:sp>
        <p:sp>
          <p:nvSpPr>
            <p:cNvPr id="140" name="文本框 21"/>
            <p:cNvSpPr txBox="1"/>
            <p:nvPr/>
          </p:nvSpPr>
          <p:spPr>
            <a:xfrm rot="19928643">
              <a:off x="1429165" y="3079563"/>
              <a:ext cx="942203" cy="3438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zh-CN" altLang="en-US" sz="1515" dirty="0">
                  <a:solidFill>
                    <a:srgbClr val="FF0000"/>
                  </a:solidFill>
                </a:rPr>
                <a:t>位扩展</a:t>
              </a:r>
            </a:p>
          </p:txBody>
        </p:sp>
      </p:grpSp>
      <p:grpSp>
        <p:nvGrpSpPr>
          <p:cNvPr id="130" name="组合 129"/>
          <p:cNvGrpSpPr/>
          <p:nvPr/>
        </p:nvGrpSpPr>
        <p:grpSpPr bwMode="auto">
          <a:xfrm>
            <a:off x="1966913" y="2892425"/>
            <a:ext cx="946150" cy="458788"/>
            <a:chOff x="1638555" y="3756249"/>
            <a:chExt cx="995940" cy="481956"/>
          </a:xfrm>
        </p:grpSpPr>
        <p:sp>
          <p:nvSpPr>
            <p:cNvPr id="137" name="右箭头 136"/>
            <p:cNvSpPr/>
            <p:nvPr/>
          </p:nvSpPr>
          <p:spPr>
            <a:xfrm>
              <a:off x="1638555" y="4051426"/>
              <a:ext cx="975888" cy="186779"/>
            </a:xfrm>
            <a:prstGeom prst="rightArrow">
              <a:avLst>
                <a:gd name="adj1" fmla="val 50000"/>
                <a:gd name="adj2" fmla="val 50011"/>
              </a:avLst>
            </a:prstGeom>
            <a:noFill/>
            <a:ln w="9525" cap="flat" cmpd="sng">
              <a:solidFill>
                <a:srgbClr val="2E14EE"/>
              </a:solidFill>
              <a:prstDash val="dash"/>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FontTx/>
                <a:buNone/>
                <a:defRPr/>
              </a:pPr>
              <a:endParaRPr lang="zh-CN" altLang="en-US" sz="1705" dirty="0"/>
            </a:p>
          </p:txBody>
        </p:sp>
        <p:sp>
          <p:nvSpPr>
            <p:cNvPr id="138" name="文本框 26"/>
            <p:cNvSpPr txBox="1"/>
            <p:nvPr/>
          </p:nvSpPr>
          <p:spPr>
            <a:xfrm>
              <a:off x="1692028" y="3756249"/>
              <a:ext cx="942467" cy="34353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zh-CN" altLang="en-US" sz="1515" dirty="0">
                  <a:solidFill>
                    <a:srgbClr val="FF0000"/>
                  </a:solidFill>
                </a:rPr>
                <a:t>字扩展</a:t>
              </a:r>
            </a:p>
          </p:txBody>
        </p:sp>
      </p:grpSp>
      <p:grpSp>
        <p:nvGrpSpPr>
          <p:cNvPr id="131" name="组合 130"/>
          <p:cNvGrpSpPr/>
          <p:nvPr/>
        </p:nvGrpSpPr>
        <p:grpSpPr bwMode="auto">
          <a:xfrm>
            <a:off x="1654175" y="4002088"/>
            <a:ext cx="1373188" cy="479425"/>
            <a:chOff x="1308537" y="4926102"/>
            <a:chExt cx="1447454" cy="504628"/>
          </a:xfrm>
        </p:grpSpPr>
        <p:sp>
          <p:nvSpPr>
            <p:cNvPr id="135" name="右箭头 134"/>
            <p:cNvSpPr/>
            <p:nvPr/>
          </p:nvSpPr>
          <p:spPr>
            <a:xfrm rot="2218366">
              <a:off x="1323598" y="4926102"/>
              <a:ext cx="1432393" cy="178792"/>
            </a:xfrm>
            <a:prstGeom prst="rightArrow">
              <a:avLst>
                <a:gd name="adj1" fmla="val 50000"/>
                <a:gd name="adj2" fmla="val 49982"/>
              </a:avLst>
            </a:prstGeom>
            <a:noFill/>
            <a:ln w="9525" cap="flat" cmpd="sng">
              <a:solidFill>
                <a:srgbClr val="2E14EE"/>
              </a:solidFill>
              <a:prstDash val="dash"/>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spcBef>
                  <a:spcPct val="0"/>
                </a:spcBef>
                <a:buFontTx/>
                <a:buNone/>
                <a:defRPr/>
              </a:pPr>
              <a:endParaRPr lang="zh-CN" altLang="en-US" sz="1705" dirty="0"/>
            </a:p>
          </p:txBody>
        </p:sp>
        <p:sp>
          <p:nvSpPr>
            <p:cNvPr id="136" name="文本框 27"/>
            <p:cNvSpPr txBox="1"/>
            <p:nvPr/>
          </p:nvSpPr>
          <p:spPr>
            <a:xfrm rot="2154701">
              <a:off x="1308537" y="5088184"/>
              <a:ext cx="1183064" cy="34254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zh-CN" altLang="en-US" sz="1515" dirty="0">
                  <a:solidFill>
                    <a:srgbClr val="FF0000"/>
                  </a:solidFill>
                </a:rPr>
                <a:t>字位扩展</a:t>
              </a:r>
            </a:p>
          </p:txBody>
        </p:sp>
      </p:grpSp>
      <p:sp>
        <p:nvSpPr>
          <p:cNvPr id="132" name="文本框 29"/>
          <p:cNvSpPr txBox="1"/>
          <p:nvPr/>
        </p:nvSpPr>
        <p:spPr>
          <a:xfrm>
            <a:off x="7953375" y="1908175"/>
            <a:ext cx="1252538" cy="384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en-US" altLang="zh-CN" sz="1895" dirty="0"/>
              <a:t>M </a:t>
            </a:r>
            <a:r>
              <a:rPr lang="en-US" altLang="zh-CN" sz="1895" dirty="0">
                <a:sym typeface="Symbol" panose="05050102010706020507" pitchFamily="18" charset="2"/>
              </a:rPr>
              <a:t> </a:t>
            </a:r>
            <a:r>
              <a:rPr lang="en-US" altLang="zh-CN" sz="1895" dirty="0"/>
              <a:t>4N</a:t>
            </a:r>
            <a:endParaRPr lang="zh-CN" altLang="en-US" sz="1895" dirty="0"/>
          </a:p>
        </p:txBody>
      </p:sp>
      <p:sp>
        <p:nvSpPr>
          <p:cNvPr id="133" name="文本框 32"/>
          <p:cNvSpPr txBox="1"/>
          <p:nvPr/>
        </p:nvSpPr>
        <p:spPr>
          <a:xfrm>
            <a:off x="4718050" y="3189288"/>
            <a:ext cx="1290638" cy="3825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en-US" altLang="zh-CN" sz="1895" dirty="0">
                <a:sym typeface="Symbol" panose="05050102010706020507" pitchFamily="18" charset="2"/>
              </a:rPr>
              <a:t> 4</a:t>
            </a:r>
            <a:r>
              <a:rPr lang="en-US" altLang="zh-CN" sz="1895" dirty="0"/>
              <a:t>M </a:t>
            </a:r>
            <a:r>
              <a:rPr lang="en-US" altLang="zh-CN" sz="1895" dirty="0">
                <a:sym typeface="Symbol" panose="05050102010706020507" pitchFamily="18" charset="2"/>
              </a:rPr>
              <a:t></a:t>
            </a:r>
            <a:r>
              <a:rPr lang="en-US" altLang="zh-CN" sz="1895" dirty="0"/>
              <a:t> N</a:t>
            </a:r>
            <a:endParaRPr lang="zh-CN" altLang="en-US" sz="1895" dirty="0"/>
          </a:p>
        </p:txBody>
      </p:sp>
      <p:sp>
        <p:nvSpPr>
          <p:cNvPr id="134" name="文本框 33"/>
          <p:cNvSpPr txBox="1"/>
          <p:nvPr/>
        </p:nvSpPr>
        <p:spPr>
          <a:xfrm>
            <a:off x="5799138" y="4759325"/>
            <a:ext cx="1270000" cy="384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en-US" altLang="zh-CN" sz="1895" dirty="0"/>
              <a:t>2M</a:t>
            </a:r>
            <a:r>
              <a:rPr lang="en-US" altLang="zh-CN" sz="1895" dirty="0">
                <a:sym typeface="Symbol" panose="05050102010706020507" pitchFamily="18" charset="2"/>
              </a:rPr>
              <a:t></a:t>
            </a:r>
            <a:r>
              <a:rPr lang="en-US" altLang="zh-CN" sz="1895" dirty="0"/>
              <a:t>2N</a:t>
            </a:r>
            <a:endParaRPr lang="zh-CN" altLang="en-US" sz="1895" dirty="0"/>
          </a:p>
        </p:txBody>
      </p:sp>
      <p:sp>
        <p:nvSpPr>
          <p:cNvPr id="153" name="文本框 29"/>
          <p:cNvSpPr txBox="1"/>
          <p:nvPr/>
        </p:nvSpPr>
        <p:spPr>
          <a:xfrm>
            <a:off x="-3175" y="3143250"/>
            <a:ext cx="755650" cy="327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a:spcBef>
                <a:spcPct val="0"/>
              </a:spcBef>
              <a:buFontTx/>
              <a:buNone/>
              <a:defRPr/>
            </a:pPr>
            <a:r>
              <a:rPr lang="en-US" altLang="zh-CN" sz="1515" dirty="0"/>
              <a:t>M </a:t>
            </a:r>
            <a:r>
              <a:rPr lang="en-US" altLang="zh-CN" sz="1515" dirty="0">
                <a:sym typeface="Symbol" panose="05050102010706020507" pitchFamily="18" charset="2"/>
              </a:rPr>
              <a:t> </a:t>
            </a:r>
            <a:r>
              <a:rPr lang="en-US" altLang="zh-CN" sz="1515" dirty="0"/>
              <a:t>N</a:t>
            </a:r>
            <a:endParaRPr lang="zh-CN" altLang="en-US" sz="1515" dirty="0"/>
          </a:p>
        </p:txBody>
      </p:sp>
      <p:sp>
        <p:nvSpPr>
          <p:cNvPr id="13" name="文本框 12"/>
          <p:cNvSpPr txBox="1"/>
          <p:nvPr/>
        </p:nvSpPr>
        <p:spPr>
          <a:xfrm>
            <a:off x="896938" y="5945188"/>
            <a:ext cx="10641012" cy="442912"/>
          </a:xfrm>
          <a:prstGeom prst="rect">
            <a:avLst/>
          </a:prstGeom>
          <a:noFill/>
        </p:spPr>
        <p:txBody>
          <a:bodyPr>
            <a:spAutoFit/>
          </a:bodyPr>
          <a:lstStyle/>
          <a:p>
            <a:pPr eaLnBrk="1" fontAlgn="auto" hangingPunct="1">
              <a:spcBef>
                <a:spcPts val="0"/>
              </a:spcBef>
              <a:spcAft>
                <a:spcPts val="0"/>
              </a:spcAft>
              <a:defRPr/>
            </a:pPr>
            <a:r>
              <a:rPr lang="zh-CN" altLang="en-US" sz="2275" dirty="0"/>
              <a:t>无论哪种类型的存储扩展都要完成</a:t>
            </a:r>
            <a:r>
              <a:rPr lang="en-US" altLang="zh-CN" sz="2275" dirty="0"/>
              <a:t>CPU</a:t>
            </a:r>
            <a:r>
              <a:rPr lang="zh-CN" altLang="en-US" sz="2275" dirty="0"/>
              <a:t>与主存间地址线、数据线、控制线的连接</a:t>
            </a:r>
          </a:p>
        </p:txBody>
      </p:sp>
      <p:sp>
        <p:nvSpPr>
          <p:cNvPr id="2" name="右箭头 1"/>
          <p:cNvSpPr/>
          <p:nvPr/>
        </p:nvSpPr>
        <p:spPr>
          <a:xfrm>
            <a:off x="7405688" y="2001838"/>
            <a:ext cx="504825" cy="161925"/>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05"/>
          </a:p>
        </p:txBody>
      </p:sp>
      <p:grpSp>
        <p:nvGrpSpPr>
          <p:cNvPr id="12" name="组合 11"/>
          <p:cNvGrpSpPr/>
          <p:nvPr/>
        </p:nvGrpSpPr>
        <p:grpSpPr bwMode="auto">
          <a:xfrm>
            <a:off x="4119563" y="2439988"/>
            <a:ext cx="661987" cy="1838325"/>
            <a:chOff x="4843305" y="2793442"/>
            <a:chExt cx="885930" cy="1939332"/>
          </a:xfrm>
        </p:grpSpPr>
        <p:sp>
          <p:nvSpPr>
            <p:cNvPr id="11" name="右大括号 10"/>
            <p:cNvSpPr/>
            <p:nvPr/>
          </p:nvSpPr>
          <p:spPr>
            <a:xfrm>
              <a:off x="4843305" y="2793442"/>
              <a:ext cx="140219" cy="1939332"/>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sz="1705"/>
            </a:p>
          </p:txBody>
        </p:sp>
        <p:sp>
          <p:nvSpPr>
            <p:cNvPr id="42" name="右箭头 41"/>
            <p:cNvSpPr/>
            <p:nvPr/>
          </p:nvSpPr>
          <p:spPr>
            <a:xfrm>
              <a:off x="5195978" y="3679371"/>
              <a:ext cx="533257" cy="170822"/>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05"/>
            </a:p>
          </p:txBody>
        </p:sp>
      </p:grpSp>
      <p:grpSp>
        <p:nvGrpSpPr>
          <p:cNvPr id="14" name="组合 13"/>
          <p:cNvGrpSpPr/>
          <p:nvPr/>
        </p:nvGrpSpPr>
        <p:grpSpPr bwMode="auto">
          <a:xfrm>
            <a:off x="5302250" y="4411663"/>
            <a:ext cx="508000" cy="1041400"/>
            <a:chOff x="6090976" y="4873450"/>
            <a:chExt cx="755301" cy="1096945"/>
          </a:xfrm>
        </p:grpSpPr>
        <p:sp>
          <p:nvSpPr>
            <p:cNvPr id="43" name="右大括号 42"/>
            <p:cNvSpPr/>
            <p:nvPr/>
          </p:nvSpPr>
          <p:spPr>
            <a:xfrm>
              <a:off x="6090976" y="4873450"/>
              <a:ext cx="99133" cy="1096945"/>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sz="1705"/>
            </a:p>
          </p:txBody>
        </p:sp>
        <p:sp>
          <p:nvSpPr>
            <p:cNvPr id="44" name="右箭头 43"/>
            <p:cNvSpPr/>
            <p:nvPr/>
          </p:nvSpPr>
          <p:spPr>
            <a:xfrm>
              <a:off x="6312846" y="5328281"/>
              <a:ext cx="533431" cy="172233"/>
            </a:xfrm>
            <a:prstGeom prst="rightArrow">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705"/>
            </a:p>
          </p:txBody>
        </p:sp>
      </p:grpSp>
      <p:sp>
        <p:nvSpPr>
          <p:cNvPr id="47" name="标题 1"/>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
        <p:nvSpPr>
          <p:cNvPr id="46100" name="内容占位符 2"/>
          <p:cNvSpPr>
            <a:spLocks noGrp="1" noChangeArrowheads="1"/>
          </p:cNvSpPr>
          <p:nvPr>
            <p:ph idx="1"/>
          </p:nvPr>
        </p:nvSpPr>
        <p:spPr>
          <a:xfrm>
            <a:off x="6792913" y="2408238"/>
            <a:ext cx="5465762" cy="2944812"/>
          </a:xfrm>
        </p:spPr>
        <p:txBody>
          <a:bodyPr/>
          <a:lstStyle/>
          <a:p>
            <a:r>
              <a:rPr lang="zh-CN" altLang="en-US" dirty="0"/>
              <a:t>位扩展 </a:t>
            </a:r>
            <a:r>
              <a:rPr lang="en-US" altLang="zh-CN" dirty="0"/>
              <a:t>(</a:t>
            </a:r>
            <a:r>
              <a:rPr lang="zh-CN" altLang="en-US" dirty="0"/>
              <a:t>字长扩展、数据总线扩展</a:t>
            </a:r>
            <a:r>
              <a:rPr lang="en-US" altLang="zh-CN" dirty="0"/>
              <a:t>)</a:t>
            </a:r>
          </a:p>
          <a:p>
            <a:pPr lvl="1"/>
            <a:r>
              <a:rPr lang="zh-CN" altLang="en-US" sz="2400" dirty="0"/>
              <a:t>各芯片并行工作</a:t>
            </a:r>
          </a:p>
          <a:p>
            <a:r>
              <a:rPr lang="zh-CN" altLang="en-US" dirty="0"/>
              <a:t>字扩展 </a:t>
            </a:r>
            <a:r>
              <a:rPr lang="en-US" altLang="zh-CN" dirty="0"/>
              <a:t>(</a:t>
            </a:r>
            <a:r>
              <a:rPr lang="zh-CN" altLang="en-US" dirty="0"/>
              <a:t>地址总线扩展</a:t>
            </a:r>
            <a:r>
              <a:rPr lang="en-US" altLang="zh-CN" dirty="0"/>
              <a:t>)</a:t>
            </a:r>
          </a:p>
          <a:p>
            <a:pPr lvl="1"/>
            <a:r>
              <a:rPr lang="zh-CN" altLang="en-US" sz="2400" dirty="0"/>
              <a:t>同一时刻仅一芯片工作</a:t>
            </a: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blinds(vertical)">
                                      <p:cBhvr>
                                        <p:cTn id="7" dur="500"/>
                                        <p:tgtEl>
                                          <p:spTgt spid="129"/>
                                        </p:tgtEl>
                                      </p:cBhvr>
                                    </p:animEffect>
                                  </p:childTnLst>
                                </p:cTn>
                              </p:par>
                              <p:par>
                                <p:cTn id="8" presetID="3" presetClass="entr" presetSubtype="5"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blinds(vertical)">
                                      <p:cBhvr>
                                        <p:cTn id="10" dur="500"/>
                                        <p:tgtEl>
                                          <p:spTgt spid="1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vertic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5"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blinds(vertical)">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blinds(horizontal)">
                                      <p:cBhvr>
                                        <p:cTn id="25" dur="500"/>
                                        <p:tgtEl>
                                          <p:spTgt spid="130"/>
                                        </p:tgtEl>
                                      </p:cBhvr>
                                    </p:animEffect>
                                  </p:childTnLst>
                                </p:cTn>
                              </p:par>
                              <p:par>
                                <p:cTn id="26" presetID="3" presetClass="entr" presetSubtype="10" fill="hold" nodeType="withEffect">
                                  <p:stCondLst>
                                    <p:cond delay="0"/>
                                  </p:stCondLst>
                                  <p:childTnLst>
                                    <p:set>
                                      <p:cBhvr>
                                        <p:cTn id="27" dur="1" fill="hold">
                                          <p:stCondLst>
                                            <p:cond delay="0"/>
                                          </p:stCondLst>
                                        </p:cTn>
                                        <p:tgtEl>
                                          <p:spTgt spid="126"/>
                                        </p:tgtEl>
                                        <p:attrNameLst>
                                          <p:attrName>style.visibility</p:attrName>
                                        </p:attrNameLst>
                                      </p:cBhvr>
                                      <p:to>
                                        <p:strVal val="visible"/>
                                      </p:to>
                                    </p:set>
                                    <p:animEffect transition="in" filter="blinds(horizontal)">
                                      <p:cBhvr>
                                        <p:cTn id="28" dur="500"/>
                                        <p:tgtEl>
                                          <p:spTgt spid="12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5"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blinds(vertical)">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3"/>
                                        </p:tgtEl>
                                        <p:attrNameLst>
                                          <p:attrName>style.visibility</p:attrName>
                                        </p:attrNameLst>
                                      </p:cBhvr>
                                      <p:to>
                                        <p:strVal val="visible"/>
                                      </p:to>
                                    </p:set>
                                    <p:animEffect transition="in" filter="blinds(horizontal)">
                                      <p:cBhvr>
                                        <p:cTn id="38" dur="500"/>
                                        <p:tgtEl>
                                          <p:spTgt spid="13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nodeType="clickEffect">
                                  <p:stCondLst>
                                    <p:cond delay="0"/>
                                  </p:stCondLst>
                                  <p:childTnLst>
                                    <p:set>
                                      <p:cBhvr>
                                        <p:cTn id="42" dur="1" fill="hold">
                                          <p:stCondLst>
                                            <p:cond delay="0"/>
                                          </p:stCondLst>
                                        </p:cTn>
                                        <p:tgtEl>
                                          <p:spTgt spid="131"/>
                                        </p:tgtEl>
                                        <p:attrNameLst>
                                          <p:attrName>style.visibility</p:attrName>
                                        </p:attrNameLst>
                                      </p:cBhvr>
                                      <p:to>
                                        <p:strVal val="visible"/>
                                      </p:to>
                                    </p:set>
                                    <p:animEffect transition="in" filter="blinds(vertical)">
                                      <p:cBhvr>
                                        <p:cTn id="43" dur="500"/>
                                        <p:tgtEl>
                                          <p:spTgt spid="131"/>
                                        </p:tgtEl>
                                      </p:cBhvr>
                                    </p:animEffect>
                                  </p:childTnLst>
                                </p:cTn>
                              </p:par>
                              <p:par>
                                <p:cTn id="44" presetID="3" presetClass="entr" presetSubtype="5" fill="hold"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blinds(vertical)">
                                      <p:cBhvr>
                                        <p:cTn id="46" dur="500"/>
                                        <p:tgtEl>
                                          <p:spTgt spid="12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5"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blinds(vertic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5" fill="hold" nodeType="clickEffect">
                                  <p:stCondLst>
                                    <p:cond delay="0"/>
                                  </p:stCondLst>
                                  <p:childTnLst>
                                    <p:set>
                                      <p:cBhvr>
                                        <p:cTn id="55" dur="1" fill="hold">
                                          <p:stCondLst>
                                            <p:cond delay="0"/>
                                          </p:stCondLst>
                                        </p:cTn>
                                        <p:tgtEl>
                                          <p:spTgt spid="134">
                                            <p:txEl>
                                              <p:pRg st="0" end="0"/>
                                            </p:txEl>
                                          </p:spTgt>
                                        </p:tgtEl>
                                        <p:attrNameLst>
                                          <p:attrName>style.visibility</p:attrName>
                                        </p:attrNameLst>
                                      </p:cBhvr>
                                      <p:to>
                                        <p:strVal val="visible"/>
                                      </p:to>
                                    </p:set>
                                    <p:animEffect transition="in" filter="blinds(vertical)">
                                      <p:cBhvr>
                                        <p:cTn id="56" dur="500"/>
                                        <p:tgtEl>
                                          <p:spTgt spid="13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5"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linds(vertical)">
                                      <p:cBhvr>
                                        <p:cTn id="6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3" grpId="0"/>
      <p:bldP spid="13" grpId="0"/>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140"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1203" name="组合 4179"/>
          <p:cNvGrpSpPr/>
          <p:nvPr/>
        </p:nvGrpSpPr>
        <p:grpSpPr bwMode="auto">
          <a:xfrm>
            <a:off x="1258888" y="912813"/>
            <a:ext cx="3570287" cy="460375"/>
            <a:chOff x="-96346" y="0"/>
            <a:chExt cx="5282511" cy="524627"/>
          </a:xfrm>
        </p:grpSpPr>
        <p:sp>
          <p:nvSpPr>
            <p:cNvPr id="7" name="椭圆 4181"/>
            <p:cNvSpPr>
              <a:spLocks noChangeArrowheads="1"/>
            </p:cNvSpPr>
            <p:nvPr/>
          </p:nvSpPr>
          <p:spPr bwMode="auto">
            <a:xfrm>
              <a:off x="-96346" y="32563"/>
              <a:ext cx="293603" cy="44141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9116" y="0"/>
              <a:ext cx="4707049" cy="50472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617697" y="19899"/>
              <a:ext cx="4559072" cy="50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  字扩展举例</a:t>
              </a:r>
            </a:p>
          </p:txBody>
        </p:sp>
      </p:grpSp>
      <p:sp>
        <p:nvSpPr>
          <p:cNvPr id="96" name="文本框 95"/>
          <p:cNvSpPr txBox="1"/>
          <p:nvPr/>
        </p:nvSpPr>
        <p:spPr>
          <a:xfrm>
            <a:off x="1114425" y="1609725"/>
            <a:ext cx="6962775" cy="442913"/>
          </a:xfrm>
          <a:prstGeom prst="rect">
            <a:avLst/>
          </a:prstGeom>
          <a:noFill/>
        </p:spPr>
        <p:txBody>
          <a:bodyPr>
            <a:spAutoFit/>
          </a:bodyPr>
          <a:lstStyle/>
          <a:p>
            <a:pPr eaLnBrk="1" fontAlgn="auto" hangingPunct="1">
              <a:spcBef>
                <a:spcPts val="0"/>
              </a:spcBef>
              <a:spcAft>
                <a:spcPts val="0"/>
              </a:spcAft>
              <a:defRPr/>
            </a:pPr>
            <a:r>
              <a:rPr lang="zh-CN" altLang="en-US" sz="2275" dirty="0"/>
              <a:t>例</a:t>
            </a:r>
            <a:r>
              <a:rPr lang="en-US" altLang="zh-CN" sz="2275" dirty="0"/>
              <a:t>2</a:t>
            </a:r>
            <a:r>
              <a:rPr lang="zh-CN" altLang="en-US" sz="2275" dirty="0"/>
              <a:t> 用</a:t>
            </a:r>
            <a:r>
              <a:rPr lang="en-US" altLang="zh-CN" sz="2275" dirty="0"/>
              <a:t>16K</a:t>
            </a:r>
            <a:r>
              <a:rPr lang="en-US" altLang="zh-CN" sz="2275" dirty="0">
                <a:sym typeface="Symbol" panose="05050102010706020507" pitchFamily="18" charset="2"/>
              </a:rPr>
              <a:t> 8 </a:t>
            </a:r>
            <a:r>
              <a:rPr lang="zh-CN" altLang="en-US" sz="2275" dirty="0">
                <a:sym typeface="Symbol" panose="05050102010706020507" pitchFamily="18" charset="2"/>
              </a:rPr>
              <a:t>的存储芯片构建</a:t>
            </a:r>
            <a:r>
              <a:rPr lang="en-US" altLang="zh-CN" sz="2275" dirty="0"/>
              <a:t>128k</a:t>
            </a:r>
            <a:r>
              <a:rPr lang="en-US" altLang="zh-CN" sz="2275" dirty="0">
                <a:sym typeface="Symbol" panose="05050102010706020507" pitchFamily="18" charset="2"/>
              </a:rPr>
              <a:t> 8</a:t>
            </a:r>
            <a:r>
              <a:rPr lang="zh-CN" altLang="en-US" sz="2275" dirty="0">
                <a:sym typeface="Symbol" panose="05050102010706020507" pitchFamily="18" charset="2"/>
              </a:rPr>
              <a:t>的存储器</a:t>
            </a:r>
            <a:r>
              <a:rPr lang="en-US" altLang="zh-CN" sz="2275" dirty="0">
                <a:sym typeface="Symbol" panose="05050102010706020507" pitchFamily="18" charset="2"/>
              </a:rPr>
              <a:t> </a:t>
            </a:r>
            <a:endParaRPr lang="zh-CN" altLang="en-US" sz="2275" dirty="0"/>
          </a:p>
        </p:txBody>
      </p:sp>
      <p:sp>
        <p:nvSpPr>
          <p:cNvPr id="66" name="AutoShape 17"/>
          <p:cNvSpPr>
            <a:spLocks noChangeArrowheads="1"/>
          </p:cNvSpPr>
          <p:nvPr/>
        </p:nvSpPr>
        <p:spPr bwMode="auto">
          <a:xfrm>
            <a:off x="3205163" y="4784725"/>
            <a:ext cx="1012825" cy="215900"/>
          </a:xfrm>
          <a:prstGeom prst="notchedRightArrow">
            <a:avLst>
              <a:gd name="adj1" fmla="val 50000"/>
              <a:gd name="adj2" fmla="val 116472"/>
            </a:avLst>
          </a:prstGeom>
          <a:solidFill>
            <a:schemeClr val="accent1"/>
          </a:solidFill>
          <a:ln w="9525">
            <a:solidFill>
              <a:srgbClr val="669900"/>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endParaRPr lang="zh-CN" altLang="en-US" sz="2275">
              <a:latin typeface="Times New Roman" panose="02020603050405020304" pitchFamily="18" charset="0"/>
            </a:endParaRPr>
          </a:p>
        </p:txBody>
      </p:sp>
      <p:sp>
        <p:nvSpPr>
          <p:cNvPr id="11" name="文本框 10"/>
          <p:cNvSpPr txBox="1"/>
          <p:nvPr/>
        </p:nvSpPr>
        <p:spPr>
          <a:xfrm>
            <a:off x="1338263" y="4667250"/>
            <a:ext cx="1843087" cy="442913"/>
          </a:xfrm>
          <a:prstGeom prst="rect">
            <a:avLst/>
          </a:prstGeom>
          <a:noFill/>
          <a:ln>
            <a:solidFill>
              <a:schemeClr val="tx1"/>
            </a:solidFill>
          </a:ln>
        </p:spPr>
        <p:txBody>
          <a:bodyPr>
            <a:spAutoFit/>
          </a:bodyPr>
          <a:lstStyle/>
          <a:p>
            <a:pPr algn="ctr" eaLnBrk="1" fontAlgn="auto" hangingPunct="1">
              <a:spcBef>
                <a:spcPts val="0"/>
              </a:spcBef>
              <a:spcAft>
                <a:spcPts val="0"/>
              </a:spcAft>
              <a:defRPr/>
            </a:pPr>
            <a:r>
              <a:rPr lang="en-US" altLang="zh-CN" sz="2275" dirty="0"/>
              <a:t>128k</a:t>
            </a:r>
            <a:r>
              <a:rPr lang="zh-CN" altLang="en-US" sz="2275" dirty="0"/>
              <a:t>存储器</a:t>
            </a:r>
          </a:p>
        </p:txBody>
      </p:sp>
      <p:sp>
        <p:nvSpPr>
          <p:cNvPr id="70" name="文本框 69"/>
          <p:cNvSpPr txBox="1"/>
          <p:nvPr/>
        </p:nvSpPr>
        <p:spPr>
          <a:xfrm>
            <a:off x="4400550" y="4668838"/>
            <a:ext cx="1843088" cy="442912"/>
          </a:xfrm>
          <a:prstGeom prst="rect">
            <a:avLst/>
          </a:prstGeom>
          <a:noFill/>
          <a:ln>
            <a:noFill/>
          </a:ln>
        </p:spPr>
        <p:txBody>
          <a:bodyPr>
            <a:spAutoFit/>
          </a:bodyPr>
          <a:lstStyle/>
          <a:p>
            <a:pPr eaLnBrk="1" fontAlgn="auto" hangingPunct="1">
              <a:spcBef>
                <a:spcPts val="0"/>
              </a:spcBef>
              <a:spcAft>
                <a:spcPts val="0"/>
              </a:spcAft>
              <a:defRPr/>
            </a:pPr>
            <a:r>
              <a:rPr lang="en-US" altLang="zh-CN" sz="2275" dirty="0"/>
              <a:t>17</a:t>
            </a:r>
            <a:r>
              <a:rPr lang="zh-CN" altLang="en-US" sz="2275" dirty="0"/>
              <a:t>根地址线</a:t>
            </a:r>
          </a:p>
        </p:txBody>
      </p:sp>
      <p:sp>
        <p:nvSpPr>
          <p:cNvPr id="71" name="文本框 70"/>
          <p:cNvSpPr txBox="1"/>
          <p:nvPr/>
        </p:nvSpPr>
        <p:spPr>
          <a:xfrm>
            <a:off x="1328738" y="5514975"/>
            <a:ext cx="1843087" cy="792163"/>
          </a:xfrm>
          <a:prstGeom prst="rect">
            <a:avLst/>
          </a:prstGeom>
          <a:noFill/>
          <a:ln>
            <a:solidFill>
              <a:schemeClr val="tx1"/>
            </a:solidFill>
          </a:ln>
        </p:spPr>
        <p:txBody>
          <a:bodyPr>
            <a:spAutoFit/>
          </a:bodyPr>
          <a:lstStyle/>
          <a:p>
            <a:pPr algn="ctr" eaLnBrk="1" fontAlgn="auto" hangingPunct="1">
              <a:spcBef>
                <a:spcPts val="0"/>
              </a:spcBef>
              <a:spcAft>
                <a:spcPts val="0"/>
              </a:spcAft>
              <a:defRPr/>
            </a:pPr>
            <a:r>
              <a:rPr lang="en-US" altLang="zh-CN" sz="2275" dirty="0"/>
              <a:t>16K</a:t>
            </a:r>
            <a:r>
              <a:rPr lang="zh-CN" altLang="en-US" sz="2275" dirty="0"/>
              <a:t>的存储芯片</a:t>
            </a:r>
          </a:p>
        </p:txBody>
      </p:sp>
      <p:sp>
        <p:nvSpPr>
          <p:cNvPr id="72" name="AutoShape 17"/>
          <p:cNvSpPr>
            <a:spLocks noChangeArrowheads="1"/>
          </p:cNvSpPr>
          <p:nvPr/>
        </p:nvSpPr>
        <p:spPr bwMode="auto">
          <a:xfrm>
            <a:off x="3228975" y="5773738"/>
            <a:ext cx="1012825" cy="217487"/>
          </a:xfrm>
          <a:prstGeom prst="notchedRightArrow">
            <a:avLst>
              <a:gd name="adj1" fmla="val 50000"/>
              <a:gd name="adj2" fmla="val 116472"/>
            </a:avLst>
          </a:prstGeom>
          <a:solidFill>
            <a:schemeClr val="accent1"/>
          </a:solidFill>
          <a:ln w="9525">
            <a:solidFill>
              <a:srgbClr val="669900"/>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endParaRPr lang="zh-CN" altLang="en-US" sz="2275">
              <a:latin typeface="Times New Roman" panose="02020603050405020304" pitchFamily="18" charset="0"/>
            </a:endParaRPr>
          </a:p>
        </p:txBody>
      </p:sp>
      <p:sp>
        <p:nvSpPr>
          <p:cNvPr id="73" name="文本框 72"/>
          <p:cNvSpPr txBox="1"/>
          <p:nvPr/>
        </p:nvSpPr>
        <p:spPr>
          <a:xfrm>
            <a:off x="4424363" y="5659438"/>
            <a:ext cx="1843087" cy="441325"/>
          </a:xfrm>
          <a:prstGeom prst="rect">
            <a:avLst/>
          </a:prstGeom>
          <a:noFill/>
          <a:ln>
            <a:noFill/>
          </a:ln>
        </p:spPr>
        <p:txBody>
          <a:bodyPr>
            <a:spAutoFit/>
          </a:bodyPr>
          <a:lstStyle/>
          <a:p>
            <a:pPr eaLnBrk="1" fontAlgn="auto" hangingPunct="1">
              <a:spcBef>
                <a:spcPts val="0"/>
              </a:spcBef>
              <a:spcAft>
                <a:spcPts val="0"/>
              </a:spcAft>
              <a:defRPr/>
            </a:pPr>
            <a:r>
              <a:rPr lang="en-US" altLang="zh-CN" sz="2275" dirty="0"/>
              <a:t>14</a:t>
            </a:r>
            <a:r>
              <a:rPr lang="zh-CN" altLang="en-US" sz="2275" dirty="0"/>
              <a:t>根地址线</a:t>
            </a:r>
          </a:p>
        </p:txBody>
      </p:sp>
      <p:grpSp>
        <p:nvGrpSpPr>
          <p:cNvPr id="13" name="组合 12"/>
          <p:cNvGrpSpPr/>
          <p:nvPr/>
        </p:nvGrpSpPr>
        <p:grpSpPr bwMode="auto">
          <a:xfrm>
            <a:off x="6230938" y="4799013"/>
            <a:ext cx="1379537" cy="1284287"/>
            <a:chOff x="6632294" y="2569580"/>
            <a:chExt cx="1454553" cy="1354238"/>
          </a:xfrm>
        </p:grpSpPr>
        <p:sp>
          <p:nvSpPr>
            <p:cNvPr id="12" name="右大括号 11"/>
            <p:cNvSpPr/>
            <p:nvPr/>
          </p:nvSpPr>
          <p:spPr>
            <a:xfrm>
              <a:off x="6632294" y="2569580"/>
              <a:ext cx="266138" cy="135423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sz="1705"/>
            </a:p>
          </p:txBody>
        </p:sp>
        <p:sp>
          <p:nvSpPr>
            <p:cNvPr id="75" name="AutoShape 17"/>
            <p:cNvSpPr>
              <a:spLocks noChangeArrowheads="1"/>
            </p:cNvSpPr>
            <p:nvPr/>
          </p:nvSpPr>
          <p:spPr bwMode="auto">
            <a:xfrm>
              <a:off x="7020621" y="3147098"/>
              <a:ext cx="1066226" cy="227659"/>
            </a:xfrm>
            <a:prstGeom prst="notchedRightArrow">
              <a:avLst>
                <a:gd name="adj1" fmla="val 50000"/>
                <a:gd name="adj2" fmla="val 116472"/>
              </a:avLst>
            </a:prstGeom>
            <a:solidFill>
              <a:schemeClr val="accent1"/>
            </a:solidFill>
            <a:ln w="9525">
              <a:solidFill>
                <a:srgbClr val="669900"/>
              </a:solidFill>
              <a:miter lim="800000"/>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fontAlgn="auto" hangingPunct="1">
                <a:spcBef>
                  <a:spcPct val="0"/>
                </a:spcBef>
                <a:spcAft>
                  <a:spcPts val="0"/>
                </a:spcAft>
                <a:buFontTx/>
                <a:buNone/>
                <a:defRPr/>
              </a:pPr>
              <a:endParaRPr lang="zh-CN" altLang="en-US" sz="2275">
                <a:latin typeface="Times New Roman" panose="02020603050405020304" pitchFamily="18" charset="0"/>
              </a:endParaRPr>
            </a:p>
          </p:txBody>
        </p:sp>
      </p:grpSp>
      <p:sp>
        <p:nvSpPr>
          <p:cNvPr id="76" name="文本框 75"/>
          <p:cNvSpPr txBox="1"/>
          <p:nvPr/>
        </p:nvSpPr>
        <p:spPr>
          <a:xfrm>
            <a:off x="7783513" y="4964113"/>
            <a:ext cx="2630487" cy="989012"/>
          </a:xfrm>
          <a:prstGeom prst="rect">
            <a:avLst/>
          </a:prstGeom>
          <a:noFill/>
          <a:ln>
            <a:noFill/>
          </a:ln>
        </p:spPr>
        <p:txBody>
          <a:bodyPr>
            <a:spAutoFit/>
          </a:bodyPr>
          <a:lstStyle/>
          <a:p>
            <a:pPr eaLnBrk="1" fontAlgn="auto" hangingPunct="1">
              <a:lnSpc>
                <a:spcPct val="135000"/>
              </a:lnSpc>
              <a:spcBef>
                <a:spcPts val="0"/>
              </a:spcBef>
              <a:spcAft>
                <a:spcPts val="0"/>
              </a:spcAft>
              <a:defRPr/>
            </a:pPr>
            <a:r>
              <a:rPr lang="zh-CN" altLang="en-US" sz="2275" dirty="0"/>
              <a:t>多余的</a:t>
            </a:r>
            <a:r>
              <a:rPr lang="en-US" altLang="zh-CN" sz="2275" dirty="0"/>
              <a:t>3</a:t>
            </a:r>
            <a:r>
              <a:rPr lang="zh-CN" altLang="en-US" sz="2275" dirty="0"/>
              <a:t>根地址线</a:t>
            </a:r>
            <a:endParaRPr lang="en-US" altLang="zh-CN" sz="2275" dirty="0"/>
          </a:p>
          <a:p>
            <a:pPr eaLnBrk="1" fontAlgn="auto" hangingPunct="1">
              <a:lnSpc>
                <a:spcPct val="135000"/>
              </a:lnSpc>
              <a:spcBef>
                <a:spcPts val="0"/>
              </a:spcBef>
              <a:spcAft>
                <a:spcPts val="0"/>
              </a:spcAft>
              <a:defRPr/>
            </a:pPr>
            <a:r>
              <a:rPr lang="zh-CN" altLang="en-US" sz="2275" dirty="0"/>
              <a:t>作为片选译码输入</a:t>
            </a:r>
          </a:p>
        </p:txBody>
      </p:sp>
      <p:sp>
        <p:nvSpPr>
          <p:cNvPr id="21" name="文本框 20"/>
          <p:cNvSpPr txBox="1"/>
          <p:nvPr/>
        </p:nvSpPr>
        <p:spPr>
          <a:xfrm>
            <a:off x="1279525" y="2890838"/>
            <a:ext cx="4341813" cy="1081087"/>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2275" dirty="0"/>
              <a:t>所需芯片数量：</a:t>
            </a:r>
            <a:endParaRPr lang="en-US" altLang="zh-CN" sz="2275" dirty="0"/>
          </a:p>
          <a:p>
            <a:pPr eaLnBrk="1" fontAlgn="auto" hangingPunct="1">
              <a:lnSpc>
                <a:spcPct val="150000"/>
              </a:lnSpc>
              <a:spcBef>
                <a:spcPts val="0"/>
              </a:spcBef>
              <a:spcAft>
                <a:spcPts val="0"/>
              </a:spcAft>
              <a:defRPr/>
            </a:pPr>
            <a:r>
              <a:rPr lang="en-US" altLang="zh-CN" sz="2275" dirty="0"/>
              <a:t>128K * 8/ (16K*8) = 8</a:t>
            </a:r>
          </a:p>
        </p:txBody>
      </p:sp>
      <p:sp>
        <p:nvSpPr>
          <p:cNvPr id="22" name="标题 1"/>
          <p:cNvSpPr>
            <a:spLocks noGrp="1"/>
          </p:cNvSpPr>
          <p:nvPr>
            <p:ph type="title"/>
          </p:nvPr>
        </p:nvSpPr>
        <p:spPr>
          <a:xfrm>
            <a:off x="465138" y="244475"/>
            <a:ext cx="4583112" cy="617538"/>
          </a:xfrm>
        </p:spPr>
        <p:txBody>
          <a:bodyPr rtlCol="0"/>
          <a:lstStyle/>
          <a:p>
            <a:pPr fontAlgn="auto">
              <a:spcAft>
                <a:spcPts val="0"/>
              </a:spcAft>
              <a:defRPr/>
            </a:pPr>
            <a:r>
              <a:rPr lang="en-US" altLang="zh-CN" dirty="0"/>
              <a:t>4.3.1 </a:t>
            </a:r>
            <a:r>
              <a:rPr lang="zh-CN" altLang="en-US" dirty="0"/>
              <a:t>存储器的扩展</a:t>
            </a:r>
          </a:p>
        </p:txBody>
      </p:sp>
      <p:sp>
        <p:nvSpPr>
          <p:cNvPr id="20" name="Text Box 17"/>
          <p:cNvSpPr txBox="1">
            <a:spLocks noChangeArrowheads="1"/>
          </p:cNvSpPr>
          <p:nvPr/>
        </p:nvSpPr>
        <p:spPr bwMode="auto">
          <a:xfrm>
            <a:off x="7759700" y="3051175"/>
            <a:ext cx="2160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8</a:t>
            </a:r>
            <a:r>
              <a:rPr kumimoji="1" lang="zh-CN" altLang="en-US" b="1" dirty="0">
                <a:latin typeface="黑体" panose="02010609060101010101" pitchFamily="49" charset="-122"/>
                <a:ea typeface="黑体" panose="02010609060101010101" pitchFamily="49" charset="-122"/>
              </a:rPr>
              <a:t>片</a:t>
            </a:r>
            <a:r>
              <a:rPr kumimoji="1" lang="en-US" altLang="zh-CN" b="1" dirty="0">
                <a:solidFill>
                  <a:srgbClr val="D60093"/>
                </a:solidFill>
                <a:latin typeface="黑体" panose="02010609060101010101" pitchFamily="49" charset="-122"/>
                <a:ea typeface="黑体" panose="02010609060101010101" pitchFamily="49" charset="-122"/>
              </a:rPr>
              <a:t>16K</a:t>
            </a:r>
            <a:r>
              <a:rPr kumimoji="1" lang="en-US" altLang="zh-CN" b="1" dirty="0">
                <a:latin typeface="黑体" panose="02010609060101010101" pitchFamily="49" charset="-122"/>
                <a:ea typeface="黑体" panose="02010609060101010101" pitchFamily="49" charset="-122"/>
              </a:rPr>
              <a:t>×8</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23" name="Line 18"/>
          <p:cNvSpPr>
            <a:spLocks noChangeShapeType="1"/>
          </p:cNvSpPr>
          <p:nvPr/>
        </p:nvSpPr>
        <p:spPr bwMode="auto">
          <a:xfrm>
            <a:off x="9629775" y="3355975"/>
            <a:ext cx="6096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Text Box 19"/>
          <p:cNvSpPr txBox="1">
            <a:spLocks noChangeArrowheads="1"/>
          </p:cNvSpPr>
          <p:nvPr/>
        </p:nvSpPr>
        <p:spPr bwMode="auto">
          <a:xfrm>
            <a:off x="10258425" y="3051175"/>
            <a:ext cx="1449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a:solidFill>
                  <a:srgbClr val="D60093"/>
                </a:solidFill>
                <a:latin typeface="黑体" panose="02010609060101010101" pitchFamily="49" charset="-122"/>
                <a:ea typeface="黑体" panose="02010609060101010101" pitchFamily="49" charset="-122"/>
              </a:rPr>
              <a:t>128K</a:t>
            </a:r>
            <a:r>
              <a:rPr kumimoji="1" lang="en-US" altLang="zh-CN" b="1">
                <a:latin typeface="黑体" panose="02010609060101010101" pitchFamily="49" charset="-122"/>
                <a:ea typeface="黑体" panose="02010609060101010101" pitchFamily="49" charset="-122"/>
              </a:rPr>
              <a:t>×8</a:t>
            </a:r>
            <a:endParaRPr kumimoji="1" lang="en-US" altLang="zh-CN" b="1">
              <a:solidFill>
                <a:srgbClr val="FFFF00"/>
              </a:solidFill>
              <a:latin typeface="黑体" panose="02010609060101010101" pitchFamily="49" charset="-122"/>
              <a:ea typeface="黑体" panose="02010609060101010101" pitchFamily="49" charset="-122"/>
            </a:endParaRPr>
          </a:p>
        </p:txBody>
      </p:sp>
      <p:grpSp>
        <p:nvGrpSpPr>
          <p:cNvPr id="2" name="组合 1"/>
          <p:cNvGrpSpPr/>
          <p:nvPr/>
        </p:nvGrpSpPr>
        <p:grpSpPr bwMode="auto">
          <a:xfrm>
            <a:off x="6673850" y="2052638"/>
            <a:ext cx="914400" cy="2881312"/>
            <a:chOff x="6674462" y="2052732"/>
            <a:chExt cx="914400" cy="2881696"/>
          </a:xfrm>
        </p:grpSpPr>
        <p:sp>
          <p:nvSpPr>
            <p:cNvPr id="51219" name="矩形 30"/>
            <p:cNvSpPr>
              <a:spLocks noChangeArrowheads="1"/>
            </p:cNvSpPr>
            <p:nvPr/>
          </p:nvSpPr>
          <p:spPr bwMode="auto">
            <a:xfrm>
              <a:off x="6674462" y="3494980"/>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0" name="矩形 31"/>
            <p:cNvSpPr>
              <a:spLocks noChangeArrowheads="1"/>
            </p:cNvSpPr>
            <p:nvPr/>
          </p:nvSpPr>
          <p:spPr bwMode="auto">
            <a:xfrm>
              <a:off x="6674462" y="2052732"/>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1" name="矩形 33"/>
            <p:cNvSpPr>
              <a:spLocks noChangeArrowheads="1"/>
            </p:cNvSpPr>
            <p:nvPr/>
          </p:nvSpPr>
          <p:spPr bwMode="auto">
            <a:xfrm>
              <a:off x="6674462" y="3850488"/>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2" name="矩形 34"/>
            <p:cNvSpPr>
              <a:spLocks noChangeArrowheads="1"/>
            </p:cNvSpPr>
            <p:nvPr/>
          </p:nvSpPr>
          <p:spPr bwMode="auto">
            <a:xfrm>
              <a:off x="6674462" y="2408240"/>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3" name="矩形 36"/>
            <p:cNvSpPr>
              <a:spLocks noChangeArrowheads="1"/>
            </p:cNvSpPr>
            <p:nvPr/>
          </p:nvSpPr>
          <p:spPr bwMode="auto">
            <a:xfrm>
              <a:off x="6674462" y="4218880"/>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4" name="矩形 37"/>
            <p:cNvSpPr>
              <a:spLocks noChangeArrowheads="1"/>
            </p:cNvSpPr>
            <p:nvPr/>
          </p:nvSpPr>
          <p:spPr bwMode="auto">
            <a:xfrm>
              <a:off x="6674462" y="2776632"/>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5" name="矩形 39"/>
            <p:cNvSpPr>
              <a:spLocks noChangeArrowheads="1"/>
            </p:cNvSpPr>
            <p:nvPr/>
          </p:nvSpPr>
          <p:spPr bwMode="auto">
            <a:xfrm>
              <a:off x="6674462" y="4574388"/>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sp>
          <p:nvSpPr>
            <p:cNvPr id="51226" name="矩形 40"/>
            <p:cNvSpPr>
              <a:spLocks noChangeArrowheads="1"/>
            </p:cNvSpPr>
            <p:nvPr/>
          </p:nvSpPr>
          <p:spPr bwMode="auto">
            <a:xfrm>
              <a:off x="6674462" y="3132140"/>
              <a:ext cx="914400" cy="360040"/>
            </a:xfrm>
            <a:prstGeom prst="rect">
              <a:avLst/>
            </a:prstGeom>
            <a:solidFill>
              <a:srgbClr val="FFC000"/>
            </a:solidFill>
            <a:ln w="19050" cap="sq" algn="ctr">
              <a:solidFill>
                <a:schemeClr val="tx1"/>
              </a:solidFill>
              <a:round/>
              <a:headEnd type="none" w="sm" len="sm"/>
              <a:tailEnd type="none" w="sm" len="sm"/>
            </a:ln>
          </p:spPr>
          <p:txBody>
            <a:bodyPr wrap="none"/>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sz="2000" b="1">
                  <a:latin typeface="Calibri" panose="020F0502020204030204" pitchFamily="34" charset="0"/>
                </a:rPr>
                <a:t>16K</a:t>
              </a:r>
              <a:r>
                <a:rPr lang="en-US" altLang="zh-CN" sz="2000" b="1">
                  <a:latin typeface="Calibri" panose="020F0502020204030204" pitchFamily="34" charset="0"/>
                  <a:ea typeface="黑体" panose="02010609060101010101" pitchFamily="49" charset="-122"/>
                  <a:cs typeface="Calibri" panose="020F0502020204030204" pitchFamily="34" charset="0"/>
                </a:rPr>
                <a:t>×8</a:t>
              </a:r>
              <a:endParaRPr lang="zh-CN" altLang="en-US" sz="2000" b="1">
                <a:latin typeface="Calibri" panose="020F050202020403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slide(from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500"/>
                            </p:stCondLst>
                            <p:childTnLst>
                              <p:par>
                                <p:cTn id="27" presetID="12" presetClass="entr" presetSubtype="2"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slide(from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wipe(left)">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blinds(vertical)">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blinds(vertical)">
                                      <p:cBhvr>
                                        <p:cTn id="49" dur="500"/>
                                        <p:tgtEl>
                                          <p:spTgt spid="7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5"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blinds(vertical)">
                                      <p:cBhvr>
                                        <p:cTn id="59" dur="500"/>
                                        <p:tgtEl>
                                          <p:spTgt spid="73"/>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5"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blinds(vertical)">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blinds(vertical)">
                                      <p:cBhvr>
                                        <p:cTn id="6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11" grpId="0" animBg="1"/>
      <p:bldP spid="70" grpId="0"/>
      <p:bldP spid="71" grpId="0" animBg="1"/>
      <p:bldP spid="72" grpId="0" animBg="1"/>
      <p:bldP spid="73" grpId="0"/>
      <p:bldP spid="76" grpId="0"/>
      <p:bldP spid="21" grpId="0"/>
      <p:bldP spid="20" grpId="0" autoUpdateAnimBg="0"/>
      <p:bldP spid="20" grpId="1"/>
      <p:bldP spid="2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文本框 31"/>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140"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2227" name="组合 4179"/>
          <p:cNvGrpSpPr/>
          <p:nvPr/>
        </p:nvGrpSpPr>
        <p:grpSpPr bwMode="auto">
          <a:xfrm>
            <a:off x="1292225" y="912813"/>
            <a:ext cx="3336925" cy="460375"/>
            <a:chOff x="-96346" y="0"/>
            <a:chExt cx="5282511" cy="524627"/>
          </a:xfrm>
        </p:grpSpPr>
        <p:sp>
          <p:nvSpPr>
            <p:cNvPr id="7" name="椭圆 4181"/>
            <p:cNvSpPr>
              <a:spLocks noChangeArrowheads="1"/>
            </p:cNvSpPr>
            <p:nvPr/>
          </p:nvSpPr>
          <p:spPr bwMode="auto">
            <a:xfrm>
              <a:off x="-96346" y="32563"/>
              <a:ext cx="294032" cy="44141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9152" y="0"/>
              <a:ext cx="4707013" cy="50472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617371" y="19899"/>
              <a:ext cx="4558742" cy="50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  字扩展举例</a:t>
              </a:r>
            </a:p>
          </p:txBody>
        </p:sp>
      </p:grpSp>
      <p:sp>
        <p:nvSpPr>
          <p:cNvPr id="96" name="文本框 95"/>
          <p:cNvSpPr txBox="1"/>
          <p:nvPr/>
        </p:nvSpPr>
        <p:spPr>
          <a:xfrm>
            <a:off x="949325" y="1576388"/>
            <a:ext cx="7280275" cy="441325"/>
          </a:xfrm>
          <a:prstGeom prst="rect">
            <a:avLst/>
          </a:prstGeom>
          <a:noFill/>
        </p:spPr>
        <p:txBody>
          <a:bodyPr>
            <a:spAutoFit/>
          </a:bodyPr>
          <a:lstStyle/>
          <a:p>
            <a:pPr eaLnBrk="1" fontAlgn="auto" hangingPunct="1">
              <a:spcBef>
                <a:spcPts val="0"/>
              </a:spcBef>
              <a:spcAft>
                <a:spcPts val="0"/>
              </a:spcAft>
              <a:defRPr/>
            </a:pPr>
            <a:r>
              <a:rPr lang="zh-CN" altLang="en-US" sz="2275" dirty="0"/>
              <a:t>例</a:t>
            </a:r>
            <a:r>
              <a:rPr lang="en-US" altLang="zh-CN" sz="2275" dirty="0"/>
              <a:t>2</a:t>
            </a:r>
            <a:r>
              <a:rPr lang="zh-CN" altLang="en-US" sz="2275" dirty="0"/>
              <a:t> 用</a:t>
            </a:r>
            <a:r>
              <a:rPr lang="en-US" altLang="zh-CN" sz="2275" dirty="0"/>
              <a:t>16K</a:t>
            </a:r>
            <a:r>
              <a:rPr lang="en-US" altLang="zh-CN" sz="2275" dirty="0">
                <a:sym typeface="Symbol" panose="05050102010706020507" pitchFamily="18" charset="2"/>
              </a:rPr>
              <a:t> 8 </a:t>
            </a:r>
            <a:r>
              <a:rPr lang="zh-CN" altLang="en-US" sz="2275" dirty="0">
                <a:sym typeface="Symbol" panose="05050102010706020507" pitchFamily="18" charset="2"/>
              </a:rPr>
              <a:t>的存储芯片构建</a:t>
            </a:r>
            <a:r>
              <a:rPr lang="en-US" altLang="zh-CN" sz="2275" dirty="0"/>
              <a:t>128K</a:t>
            </a:r>
            <a:r>
              <a:rPr lang="en-US" altLang="zh-CN" sz="2275" dirty="0">
                <a:sym typeface="Symbol" panose="05050102010706020507" pitchFamily="18" charset="2"/>
              </a:rPr>
              <a:t> 8</a:t>
            </a:r>
            <a:r>
              <a:rPr lang="zh-CN" altLang="en-US" sz="2275" dirty="0">
                <a:sym typeface="Symbol" panose="05050102010706020507" pitchFamily="18" charset="2"/>
              </a:rPr>
              <a:t>的存储器</a:t>
            </a:r>
            <a:r>
              <a:rPr lang="en-US" altLang="zh-CN" sz="2275" dirty="0">
                <a:sym typeface="Symbol" panose="05050102010706020507" pitchFamily="18" charset="2"/>
              </a:rPr>
              <a:t> </a:t>
            </a:r>
            <a:endParaRPr lang="zh-CN" altLang="en-US" sz="2275" dirty="0"/>
          </a:p>
        </p:txBody>
      </p:sp>
      <p:sp>
        <p:nvSpPr>
          <p:cNvPr id="92" name="Line 9"/>
          <p:cNvSpPr>
            <a:spLocks noChangeAspect="1" noChangeShapeType="1"/>
          </p:cNvSpPr>
          <p:nvPr/>
        </p:nvSpPr>
        <p:spPr bwMode="auto">
          <a:xfrm flipV="1">
            <a:off x="4217988" y="3055938"/>
            <a:ext cx="3175" cy="1260475"/>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97" name="Line 10"/>
          <p:cNvSpPr>
            <a:spLocks noChangeAspect="1" noChangeShapeType="1"/>
          </p:cNvSpPr>
          <p:nvPr/>
        </p:nvSpPr>
        <p:spPr bwMode="auto">
          <a:xfrm flipV="1">
            <a:off x="5427663" y="3054350"/>
            <a:ext cx="3175" cy="1255713"/>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98" name="Line 11"/>
          <p:cNvSpPr>
            <a:spLocks noChangeAspect="1" noChangeShapeType="1"/>
          </p:cNvSpPr>
          <p:nvPr/>
        </p:nvSpPr>
        <p:spPr bwMode="auto">
          <a:xfrm flipV="1">
            <a:off x="3132138" y="3055938"/>
            <a:ext cx="3175" cy="1260475"/>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99" name="Line 12"/>
          <p:cNvSpPr>
            <a:spLocks noChangeAspect="1" noChangeShapeType="1"/>
          </p:cNvSpPr>
          <p:nvPr/>
        </p:nvSpPr>
        <p:spPr bwMode="auto">
          <a:xfrm flipV="1">
            <a:off x="7285038" y="3049588"/>
            <a:ext cx="1587" cy="1152525"/>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00" name="Rectangle 13"/>
          <p:cNvSpPr>
            <a:spLocks noChangeAspect="1" noChangeArrowheads="1"/>
          </p:cNvSpPr>
          <p:nvPr/>
        </p:nvSpPr>
        <p:spPr bwMode="auto">
          <a:xfrm>
            <a:off x="1689100" y="3009900"/>
            <a:ext cx="846138" cy="419100"/>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solidFill>
                  <a:srgbClr val="FF0000"/>
                </a:solidFill>
                <a:latin typeface="Times New Roman" panose="02020603050405020304" pitchFamily="18" charset="0"/>
                <a:ea typeface="楷体_GB2312" pitchFamily="49" charset="-122"/>
              </a:rPr>
              <a:t>A</a:t>
            </a:r>
            <a:r>
              <a:rPr lang="en-US" altLang="zh-CN" sz="1705" baseline="-25000" dirty="0">
                <a:solidFill>
                  <a:srgbClr val="FF0000"/>
                </a:solidFill>
                <a:latin typeface="Times New Roman" panose="02020603050405020304" pitchFamily="18" charset="0"/>
                <a:ea typeface="楷体_GB2312" pitchFamily="49" charset="-122"/>
              </a:rPr>
              <a:t>16-14</a:t>
            </a:r>
            <a:endParaRPr lang="en-US" altLang="zh-CN" sz="1705" b="1" dirty="0">
              <a:solidFill>
                <a:srgbClr val="FF0000"/>
              </a:solidFill>
              <a:latin typeface="Tahoma" panose="020B0604030504040204" pitchFamily="34" charset="0"/>
              <a:ea typeface="楷体_GB2312" pitchFamily="49" charset="-122"/>
            </a:endParaRPr>
          </a:p>
        </p:txBody>
      </p:sp>
      <p:sp>
        <p:nvSpPr>
          <p:cNvPr id="104" name="Rectangle 14"/>
          <p:cNvSpPr>
            <a:spLocks noChangeAspect="1" noChangeArrowheads="1"/>
          </p:cNvSpPr>
          <p:nvPr/>
        </p:nvSpPr>
        <p:spPr bwMode="auto">
          <a:xfrm>
            <a:off x="6208713" y="3209925"/>
            <a:ext cx="846137" cy="42068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solidFill>
                  <a:srgbClr val="FF0000"/>
                </a:solidFill>
                <a:latin typeface="Times New Roman" panose="02020603050405020304" pitchFamily="18" charset="0"/>
                <a:ea typeface="楷体_GB2312" pitchFamily="49" charset="-122"/>
              </a:rPr>
              <a:t>A</a:t>
            </a:r>
            <a:r>
              <a:rPr lang="en-US" altLang="zh-CN" sz="1705" baseline="-25000" dirty="0">
                <a:solidFill>
                  <a:srgbClr val="FF0000"/>
                </a:solidFill>
                <a:latin typeface="Times New Roman" panose="02020603050405020304" pitchFamily="18" charset="0"/>
                <a:ea typeface="楷体_GB2312" pitchFamily="49" charset="-122"/>
              </a:rPr>
              <a:t>13-0</a:t>
            </a:r>
            <a:endParaRPr lang="en-US" altLang="zh-CN" sz="1705" b="1" dirty="0">
              <a:solidFill>
                <a:srgbClr val="FF0000"/>
              </a:solidFill>
              <a:latin typeface="Tahoma" panose="020B0604030504040204" pitchFamily="34" charset="0"/>
              <a:ea typeface="楷体_GB2312" pitchFamily="49" charset="-122"/>
            </a:endParaRPr>
          </a:p>
        </p:txBody>
      </p:sp>
      <p:grpSp>
        <p:nvGrpSpPr>
          <p:cNvPr id="110" name="Group 15"/>
          <p:cNvGrpSpPr/>
          <p:nvPr/>
        </p:nvGrpSpPr>
        <p:grpSpPr bwMode="auto">
          <a:xfrm>
            <a:off x="2416175" y="2414588"/>
            <a:ext cx="5035550" cy="733425"/>
            <a:chOff x="1955" y="1296"/>
            <a:chExt cx="3293" cy="487"/>
          </a:xfrm>
        </p:grpSpPr>
        <p:sp>
          <p:nvSpPr>
            <p:cNvPr id="111" name="Rectangle 16"/>
            <p:cNvSpPr>
              <a:spLocks noChangeAspect="1" noChangeArrowheads="1"/>
            </p:cNvSpPr>
            <p:nvPr/>
          </p:nvSpPr>
          <p:spPr bwMode="auto">
            <a:xfrm>
              <a:off x="1955" y="1299"/>
              <a:ext cx="3293" cy="417"/>
            </a:xfrm>
            <a:prstGeom prst="rect">
              <a:avLst/>
            </a:prstGeom>
            <a:solidFill>
              <a:srgbClr val="99FFCC"/>
            </a:solidFill>
            <a:ln w="12700">
              <a:solidFill>
                <a:schemeClr val="tx1"/>
              </a:solidFill>
              <a:miter lim="800000"/>
            </a:ln>
          </p:spPr>
          <p:txBody>
            <a:bodyPr/>
            <a:lstStyle/>
            <a:p>
              <a:pPr algn="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3-8</a:t>
              </a:r>
              <a:r>
                <a:rPr lang="zh-CN" altLang="en-US" sz="1705">
                  <a:latin typeface="Tahoma" panose="020B0604030504040204" pitchFamily="34" charset="0"/>
                  <a:ea typeface="宋体" panose="02010600030101010101" pitchFamily="2" charset="-122"/>
                </a:rPr>
                <a:t>译码</a:t>
              </a:r>
            </a:p>
          </p:txBody>
        </p:sp>
        <p:sp>
          <p:nvSpPr>
            <p:cNvPr id="112" name="Rectangle 17"/>
            <p:cNvSpPr>
              <a:spLocks noChangeAspect="1" noChangeArrowheads="1"/>
            </p:cNvSpPr>
            <p:nvPr/>
          </p:nvSpPr>
          <p:spPr bwMode="auto">
            <a:xfrm>
              <a:off x="4474" y="1505"/>
              <a:ext cx="723"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ramsel7</a:t>
              </a:r>
              <a:endParaRPr lang="en-US" altLang="zh-CN" sz="1705" b="1">
                <a:latin typeface="Tahoma" panose="020B0604030504040204" pitchFamily="34" charset="0"/>
                <a:ea typeface="楷体_GB2312" pitchFamily="49" charset="-122"/>
              </a:endParaRPr>
            </a:p>
          </p:txBody>
        </p:sp>
        <p:sp>
          <p:nvSpPr>
            <p:cNvPr id="113" name="Rectangle 18"/>
            <p:cNvSpPr>
              <a:spLocks noChangeAspect="1" noChangeArrowheads="1"/>
            </p:cNvSpPr>
            <p:nvPr/>
          </p:nvSpPr>
          <p:spPr bwMode="auto">
            <a:xfrm>
              <a:off x="3482" y="1505"/>
              <a:ext cx="72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ramsel2</a:t>
              </a:r>
              <a:endParaRPr lang="en-US" altLang="zh-CN" sz="1705" b="1">
                <a:latin typeface="Tahoma" panose="020B0604030504040204" pitchFamily="34" charset="0"/>
                <a:ea typeface="楷体_GB2312" pitchFamily="49" charset="-122"/>
              </a:endParaRPr>
            </a:p>
          </p:txBody>
        </p:sp>
        <p:sp>
          <p:nvSpPr>
            <p:cNvPr id="114" name="Rectangle 19"/>
            <p:cNvSpPr>
              <a:spLocks noChangeAspect="1" noChangeArrowheads="1"/>
            </p:cNvSpPr>
            <p:nvPr/>
          </p:nvSpPr>
          <p:spPr bwMode="auto">
            <a:xfrm>
              <a:off x="2599" y="1505"/>
              <a:ext cx="723"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ramsel1</a:t>
              </a:r>
              <a:endParaRPr lang="en-US" altLang="zh-CN" sz="1705" b="1">
                <a:latin typeface="Tahoma" panose="020B0604030504040204" pitchFamily="34" charset="0"/>
                <a:ea typeface="楷体_GB2312" pitchFamily="49" charset="-122"/>
              </a:endParaRPr>
            </a:p>
          </p:txBody>
        </p:sp>
        <p:sp>
          <p:nvSpPr>
            <p:cNvPr id="115" name="Rectangle 20"/>
            <p:cNvSpPr>
              <a:spLocks noChangeAspect="1" noChangeArrowheads="1"/>
            </p:cNvSpPr>
            <p:nvPr/>
          </p:nvSpPr>
          <p:spPr bwMode="auto">
            <a:xfrm>
              <a:off x="1956" y="1505"/>
              <a:ext cx="723"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ramsel0</a:t>
              </a:r>
              <a:endParaRPr lang="en-US" altLang="zh-CN" sz="1705" b="1" dirty="0">
                <a:latin typeface="Tahoma" panose="020B0604030504040204" pitchFamily="34" charset="0"/>
                <a:ea typeface="楷体_GB2312" pitchFamily="49" charset="-122"/>
              </a:endParaRPr>
            </a:p>
          </p:txBody>
        </p:sp>
        <p:sp>
          <p:nvSpPr>
            <p:cNvPr id="116" name="Rectangle 21"/>
            <p:cNvSpPr>
              <a:spLocks noChangeAspect="1" noChangeArrowheads="1"/>
            </p:cNvSpPr>
            <p:nvPr/>
          </p:nvSpPr>
          <p:spPr bwMode="auto">
            <a:xfrm>
              <a:off x="4204" y="1505"/>
              <a:ext cx="32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a:t>
              </a:r>
              <a:endParaRPr lang="en-US" altLang="zh-CN" sz="1705" b="1">
                <a:latin typeface="Tahoma" panose="020B0604030504040204" pitchFamily="34" charset="0"/>
                <a:ea typeface="楷体_GB2312" pitchFamily="49" charset="-122"/>
              </a:endParaRPr>
            </a:p>
          </p:txBody>
        </p:sp>
        <p:sp>
          <p:nvSpPr>
            <p:cNvPr id="117" name="Rectangle 22"/>
            <p:cNvSpPr>
              <a:spLocks noChangeAspect="1" noChangeArrowheads="1"/>
            </p:cNvSpPr>
            <p:nvPr/>
          </p:nvSpPr>
          <p:spPr bwMode="auto">
            <a:xfrm>
              <a:off x="1956" y="1296"/>
              <a:ext cx="402" cy="279"/>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OE#</a:t>
              </a:r>
              <a:endParaRPr lang="en-US" altLang="zh-CN" sz="1705" b="1">
                <a:latin typeface="Tahoma" panose="020B0604030504040204" pitchFamily="34" charset="0"/>
                <a:ea typeface="楷体_GB2312" pitchFamily="49" charset="-122"/>
              </a:endParaRPr>
            </a:p>
          </p:txBody>
        </p:sp>
      </p:grpSp>
      <p:grpSp>
        <p:nvGrpSpPr>
          <p:cNvPr id="118" name="Group 23"/>
          <p:cNvGrpSpPr/>
          <p:nvPr/>
        </p:nvGrpSpPr>
        <p:grpSpPr bwMode="auto">
          <a:xfrm>
            <a:off x="1917700" y="5283200"/>
            <a:ext cx="5086350" cy="733425"/>
            <a:chOff x="1469" y="3174"/>
            <a:chExt cx="3379" cy="488"/>
          </a:xfrm>
        </p:grpSpPr>
        <p:sp>
          <p:nvSpPr>
            <p:cNvPr id="119" name="Line 24"/>
            <p:cNvSpPr>
              <a:spLocks noChangeAspect="1" noChangeShapeType="1"/>
            </p:cNvSpPr>
            <p:nvPr/>
          </p:nvSpPr>
          <p:spPr bwMode="auto">
            <a:xfrm>
              <a:off x="3642"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20" name="Line 25"/>
            <p:cNvSpPr>
              <a:spLocks noChangeAspect="1" noChangeShapeType="1"/>
            </p:cNvSpPr>
            <p:nvPr/>
          </p:nvSpPr>
          <p:spPr bwMode="auto">
            <a:xfrm>
              <a:off x="4846"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21" name="Line 26"/>
            <p:cNvSpPr>
              <a:spLocks noChangeAspect="1" noChangeShapeType="1"/>
            </p:cNvSpPr>
            <p:nvPr/>
          </p:nvSpPr>
          <p:spPr bwMode="auto">
            <a:xfrm>
              <a:off x="2839"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22" name="Line 27"/>
            <p:cNvSpPr>
              <a:spLocks noChangeAspect="1" noChangeShapeType="1"/>
            </p:cNvSpPr>
            <p:nvPr/>
          </p:nvSpPr>
          <p:spPr bwMode="auto">
            <a:xfrm>
              <a:off x="2117"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23" name="Rectangle 28"/>
            <p:cNvSpPr>
              <a:spLocks noChangeAspect="1" noChangeArrowheads="1"/>
            </p:cNvSpPr>
            <p:nvPr/>
          </p:nvSpPr>
          <p:spPr bwMode="auto">
            <a:xfrm>
              <a:off x="4218" y="3244"/>
              <a:ext cx="56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124" name="Rectangle 29"/>
            <p:cNvSpPr>
              <a:spLocks noChangeAspect="1" noChangeArrowheads="1"/>
            </p:cNvSpPr>
            <p:nvPr/>
          </p:nvSpPr>
          <p:spPr bwMode="auto">
            <a:xfrm>
              <a:off x="3011" y="3244"/>
              <a:ext cx="56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125" name="Rectangle 30"/>
            <p:cNvSpPr>
              <a:spLocks noChangeAspect="1" noChangeArrowheads="1"/>
            </p:cNvSpPr>
            <p:nvPr/>
          </p:nvSpPr>
          <p:spPr bwMode="auto">
            <a:xfrm>
              <a:off x="2240" y="3244"/>
              <a:ext cx="561"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126" name="Rectangle 31"/>
            <p:cNvSpPr>
              <a:spLocks noChangeAspect="1" noChangeArrowheads="1"/>
            </p:cNvSpPr>
            <p:nvPr/>
          </p:nvSpPr>
          <p:spPr bwMode="auto">
            <a:xfrm>
              <a:off x="1469" y="3244"/>
              <a:ext cx="56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grpSp>
      <p:sp>
        <p:nvSpPr>
          <p:cNvPr id="127" name="Line 39"/>
          <p:cNvSpPr>
            <a:spLocks noChangeAspect="1" noChangeShapeType="1"/>
          </p:cNvSpPr>
          <p:nvPr/>
        </p:nvSpPr>
        <p:spPr bwMode="auto">
          <a:xfrm>
            <a:off x="1684338" y="3879850"/>
            <a:ext cx="5075237" cy="3175"/>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28" name="Line 49"/>
          <p:cNvSpPr>
            <a:spLocks noChangeAspect="1" noChangeShapeType="1"/>
          </p:cNvSpPr>
          <p:nvPr/>
        </p:nvSpPr>
        <p:spPr bwMode="auto">
          <a:xfrm>
            <a:off x="1630363" y="3565525"/>
            <a:ext cx="5391150" cy="3175"/>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129" name="Group 50"/>
          <p:cNvGrpSpPr/>
          <p:nvPr/>
        </p:nvGrpSpPr>
        <p:grpSpPr bwMode="auto">
          <a:xfrm>
            <a:off x="1925638" y="2833688"/>
            <a:ext cx="496887" cy="735012"/>
            <a:chOff x="1475" y="1574"/>
            <a:chExt cx="481" cy="488"/>
          </a:xfrm>
        </p:grpSpPr>
        <p:sp>
          <p:nvSpPr>
            <p:cNvPr id="130" name="Line 51"/>
            <p:cNvSpPr>
              <a:spLocks noChangeAspect="1" noChangeShapeType="1"/>
            </p:cNvSpPr>
            <p:nvPr/>
          </p:nvSpPr>
          <p:spPr bwMode="auto">
            <a:xfrm>
              <a:off x="1475" y="1574"/>
              <a:ext cx="2" cy="48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31" name="Line 52"/>
            <p:cNvSpPr>
              <a:spLocks noChangeAspect="1" noChangeShapeType="1"/>
            </p:cNvSpPr>
            <p:nvPr/>
          </p:nvSpPr>
          <p:spPr bwMode="auto">
            <a:xfrm>
              <a:off x="1475" y="1574"/>
              <a:ext cx="481" cy="1"/>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sp>
        <p:nvSpPr>
          <p:cNvPr id="132" name="Line 53"/>
          <p:cNvSpPr>
            <a:spLocks noChangeAspect="1" noChangeShapeType="1"/>
          </p:cNvSpPr>
          <p:nvPr/>
        </p:nvSpPr>
        <p:spPr bwMode="auto">
          <a:xfrm>
            <a:off x="1684338" y="5975350"/>
            <a:ext cx="5921375" cy="15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33" name="Line 54"/>
          <p:cNvSpPr>
            <a:spLocks noChangeAspect="1" noChangeShapeType="1"/>
          </p:cNvSpPr>
          <p:nvPr/>
        </p:nvSpPr>
        <p:spPr bwMode="auto">
          <a:xfrm>
            <a:off x="1684338" y="2624138"/>
            <a:ext cx="715962" cy="1587"/>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134" name="Group 55"/>
          <p:cNvGrpSpPr/>
          <p:nvPr/>
        </p:nvGrpSpPr>
        <p:grpSpPr bwMode="auto">
          <a:xfrm>
            <a:off x="2892425" y="3565525"/>
            <a:ext cx="4111625" cy="628650"/>
            <a:chOff x="2117" y="2060"/>
            <a:chExt cx="2731" cy="418"/>
          </a:xfrm>
        </p:grpSpPr>
        <p:sp>
          <p:nvSpPr>
            <p:cNvPr id="135" name="Line 56"/>
            <p:cNvSpPr>
              <a:spLocks noChangeAspect="1" noChangeShapeType="1"/>
            </p:cNvSpPr>
            <p:nvPr/>
          </p:nvSpPr>
          <p:spPr bwMode="auto">
            <a:xfrm>
              <a:off x="2117" y="2060"/>
              <a:ext cx="2" cy="41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52270" name="Group 57"/>
            <p:cNvGrpSpPr/>
            <p:nvPr/>
          </p:nvGrpSpPr>
          <p:grpSpPr bwMode="auto">
            <a:xfrm>
              <a:off x="2839" y="2060"/>
              <a:ext cx="2009" cy="418"/>
              <a:chOff x="2839" y="2060"/>
              <a:chExt cx="2009" cy="418"/>
            </a:xfrm>
          </p:grpSpPr>
          <p:sp>
            <p:nvSpPr>
              <p:cNvPr id="137" name="Line 58"/>
              <p:cNvSpPr>
                <a:spLocks noChangeAspect="1" noChangeShapeType="1"/>
              </p:cNvSpPr>
              <p:nvPr/>
            </p:nvSpPr>
            <p:spPr bwMode="auto">
              <a:xfrm>
                <a:off x="4846" y="2060"/>
                <a:ext cx="2" cy="41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38" name="Line 59"/>
              <p:cNvSpPr>
                <a:spLocks noChangeAspect="1" noChangeShapeType="1"/>
              </p:cNvSpPr>
              <p:nvPr/>
            </p:nvSpPr>
            <p:spPr bwMode="auto">
              <a:xfrm>
                <a:off x="2839" y="2060"/>
                <a:ext cx="2" cy="41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139" name="Line 60"/>
              <p:cNvSpPr>
                <a:spLocks noChangeAspect="1" noChangeShapeType="1"/>
              </p:cNvSpPr>
              <p:nvPr/>
            </p:nvSpPr>
            <p:spPr bwMode="auto">
              <a:xfrm>
                <a:off x="3642" y="2060"/>
                <a:ext cx="2" cy="41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grpSp>
      <p:grpSp>
        <p:nvGrpSpPr>
          <p:cNvPr id="147" name="Group 32"/>
          <p:cNvGrpSpPr/>
          <p:nvPr/>
        </p:nvGrpSpPr>
        <p:grpSpPr bwMode="auto">
          <a:xfrm>
            <a:off x="717550" y="2414588"/>
            <a:ext cx="1087438" cy="3771900"/>
            <a:chOff x="672" y="1296"/>
            <a:chExt cx="722" cy="2505"/>
          </a:xfrm>
        </p:grpSpPr>
        <p:sp>
          <p:nvSpPr>
            <p:cNvPr id="148" name="Rectangle 33"/>
            <p:cNvSpPr>
              <a:spLocks noChangeAspect="1" noChangeArrowheads="1"/>
            </p:cNvSpPr>
            <p:nvPr/>
          </p:nvSpPr>
          <p:spPr bwMode="auto">
            <a:xfrm>
              <a:off x="672" y="1296"/>
              <a:ext cx="642" cy="2505"/>
            </a:xfrm>
            <a:prstGeom prst="rect">
              <a:avLst/>
            </a:prstGeom>
            <a:solidFill>
              <a:srgbClr val="CCFF66"/>
            </a:solidFill>
            <a:ln w="12700">
              <a:solidFill>
                <a:schemeClr val="tx2"/>
              </a:solidFill>
              <a:miter lim="800000"/>
            </a:ln>
          </p:spPr>
          <p:txBody>
            <a:bodyPr/>
            <a:lstStyle/>
            <a:p>
              <a:pPr algn="ctr" eaLnBrk="1" fontAlgn="auto" hangingPunct="1">
                <a:spcBef>
                  <a:spcPts val="0"/>
                </a:spcBef>
                <a:spcAft>
                  <a:spcPts val="0"/>
                </a:spcAft>
                <a:defRPr/>
              </a:pPr>
              <a:endParaRPr lang="zh-CN" altLang="en-US" sz="1705">
                <a:latin typeface="+mn-lt"/>
                <a:ea typeface="+mn-ea"/>
              </a:endParaRPr>
            </a:p>
          </p:txBody>
        </p:sp>
        <p:sp>
          <p:nvSpPr>
            <p:cNvPr id="149" name="Rectangle 34"/>
            <p:cNvSpPr>
              <a:spLocks noChangeAspect="1" noChangeArrowheads="1"/>
            </p:cNvSpPr>
            <p:nvPr/>
          </p:nvSpPr>
          <p:spPr bwMode="auto">
            <a:xfrm>
              <a:off x="833" y="1853"/>
              <a:ext cx="561" cy="277"/>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A</a:t>
              </a:r>
              <a:r>
                <a:rPr lang="en-US" altLang="zh-CN" sz="1705" baseline="-25000" dirty="0">
                  <a:latin typeface="Times New Roman" panose="02020603050405020304" pitchFamily="18" charset="0"/>
                  <a:ea typeface="楷体_GB2312" pitchFamily="49" charset="-122"/>
                </a:rPr>
                <a:t>16-0</a:t>
              </a:r>
              <a:endParaRPr lang="en-US" altLang="zh-CN" sz="1705" b="1" dirty="0">
                <a:latin typeface="Tahoma" panose="020B0604030504040204" pitchFamily="34" charset="0"/>
                <a:ea typeface="楷体_GB2312" pitchFamily="49" charset="-122"/>
              </a:endParaRPr>
            </a:p>
          </p:txBody>
        </p:sp>
        <p:sp>
          <p:nvSpPr>
            <p:cNvPr id="150" name="Rectangle 35"/>
            <p:cNvSpPr>
              <a:spLocks noChangeAspect="1" noChangeArrowheads="1"/>
            </p:cNvSpPr>
            <p:nvPr/>
          </p:nvSpPr>
          <p:spPr bwMode="auto">
            <a:xfrm>
              <a:off x="752" y="1296"/>
              <a:ext cx="562" cy="279"/>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MREQ#</a:t>
              </a:r>
              <a:endParaRPr lang="en-US" altLang="zh-CN" sz="1705" b="1">
                <a:latin typeface="Tahoma" panose="020B0604030504040204" pitchFamily="34" charset="0"/>
                <a:ea typeface="楷体_GB2312" pitchFamily="49" charset="-122"/>
              </a:endParaRPr>
            </a:p>
          </p:txBody>
        </p:sp>
        <p:sp>
          <p:nvSpPr>
            <p:cNvPr id="151" name="Rectangle 36"/>
            <p:cNvSpPr>
              <a:spLocks noChangeAspect="1" noChangeArrowheads="1"/>
            </p:cNvSpPr>
            <p:nvPr/>
          </p:nvSpPr>
          <p:spPr bwMode="auto">
            <a:xfrm>
              <a:off x="833" y="2130"/>
              <a:ext cx="561" cy="280"/>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R/W#</a:t>
              </a:r>
              <a:endParaRPr lang="en-US" altLang="zh-CN" sz="1705" b="1">
                <a:latin typeface="Tahoma" panose="020B0604030504040204" pitchFamily="34" charset="0"/>
                <a:ea typeface="楷体_GB2312" pitchFamily="49" charset="-122"/>
              </a:endParaRPr>
            </a:p>
          </p:txBody>
        </p:sp>
        <p:sp>
          <p:nvSpPr>
            <p:cNvPr id="152" name="Rectangle 37"/>
            <p:cNvSpPr>
              <a:spLocks noChangeAspect="1" noChangeArrowheads="1"/>
            </p:cNvSpPr>
            <p:nvPr/>
          </p:nvSpPr>
          <p:spPr bwMode="auto">
            <a:xfrm>
              <a:off x="672" y="2408"/>
              <a:ext cx="562" cy="278"/>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CPU</a:t>
              </a:r>
              <a:endParaRPr lang="en-US" altLang="zh-CN" sz="1705" b="1">
                <a:latin typeface="Tahoma" panose="020B0604030504040204" pitchFamily="34" charset="0"/>
                <a:ea typeface="楷体_GB2312" pitchFamily="49" charset="-122"/>
              </a:endParaRPr>
            </a:p>
          </p:txBody>
        </p:sp>
        <p:sp>
          <p:nvSpPr>
            <p:cNvPr id="153" name="Rectangle 38"/>
            <p:cNvSpPr>
              <a:spLocks noChangeAspect="1" noChangeArrowheads="1"/>
            </p:cNvSpPr>
            <p:nvPr/>
          </p:nvSpPr>
          <p:spPr bwMode="auto">
            <a:xfrm>
              <a:off x="833" y="3452"/>
              <a:ext cx="561" cy="279"/>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grpSp>
      <p:grpSp>
        <p:nvGrpSpPr>
          <p:cNvPr id="18" name="组合 17"/>
          <p:cNvGrpSpPr/>
          <p:nvPr/>
        </p:nvGrpSpPr>
        <p:grpSpPr bwMode="auto">
          <a:xfrm>
            <a:off x="2406650" y="3873500"/>
            <a:ext cx="5068888" cy="1411288"/>
            <a:chOff x="3201164" y="4085482"/>
            <a:chExt cx="5346700" cy="1487487"/>
          </a:xfrm>
        </p:grpSpPr>
        <p:grpSp>
          <p:nvGrpSpPr>
            <p:cNvPr id="52247" name="Group 2"/>
            <p:cNvGrpSpPr/>
            <p:nvPr/>
          </p:nvGrpSpPr>
          <p:grpSpPr bwMode="auto">
            <a:xfrm>
              <a:off x="3474214" y="4085482"/>
              <a:ext cx="4319588" cy="457200"/>
              <a:chOff x="1966" y="2265"/>
              <a:chExt cx="2721" cy="288"/>
            </a:xfrm>
          </p:grpSpPr>
          <p:sp>
            <p:nvSpPr>
              <p:cNvPr id="81" name="Line 3"/>
              <p:cNvSpPr>
                <a:spLocks noChangeAspect="1" noChangeShapeType="1"/>
              </p:cNvSpPr>
              <p:nvPr/>
            </p:nvSpPr>
            <p:spPr bwMode="auto">
              <a:xfrm flipV="1">
                <a:off x="1966" y="2269"/>
                <a:ext cx="2" cy="279"/>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n w="38100">
                    <a:solidFill>
                      <a:schemeClr val="tx1"/>
                    </a:solidFill>
                  </a:ln>
                  <a:latin typeface="+mn-lt"/>
                  <a:ea typeface="+mn-ea"/>
                </a:endParaRPr>
              </a:p>
            </p:txBody>
          </p:sp>
          <p:sp>
            <p:nvSpPr>
              <p:cNvPr id="82" name="Line 4"/>
              <p:cNvSpPr>
                <a:spLocks noChangeAspect="1" noChangeShapeType="1"/>
              </p:cNvSpPr>
              <p:nvPr/>
            </p:nvSpPr>
            <p:spPr bwMode="auto">
              <a:xfrm flipV="1">
                <a:off x="4686" y="2269"/>
                <a:ext cx="1" cy="279"/>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83" name="Line 5"/>
              <p:cNvSpPr>
                <a:spLocks noChangeAspect="1" noChangeShapeType="1"/>
              </p:cNvSpPr>
              <p:nvPr/>
            </p:nvSpPr>
            <p:spPr bwMode="auto">
              <a:xfrm flipV="1">
                <a:off x="2686" y="2273"/>
                <a:ext cx="2" cy="279"/>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n w="38100">
                    <a:solidFill>
                      <a:schemeClr val="tx1"/>
                    </a:solidFill>
                  </a:ln>
                  <a:latin typeface="+mn-lt"/>
                  <a:ea typeface="+mn-ea"/>
                </a:endParaRPr>
              </a:p>
            </p:txBody>
          </p:sp>
          <p:sp>
            <p:nvSpPr>
              <p:cNvPr id="84" name="Line 6"/>
              <p:cNvSpPr>
                <a:spLocks noChangeAspect="1" noChangeShapeType="1"/>
              </p:cNvSpPr>
              <p:nvPr/>
            </p:nvSpPr>
            <p:spPr bwMode="auto">
              <a:xfrm flipV="1">
                <a:off x="3502" y="2265"/>
                <a:ext cx="2" cy="279"/>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atin typeface="+mn-lt"/>
                  <a:ea typeface="+mn-ea"/>
                </a:endParaRPr>
              </a:p>
            </p:txBody>
          </p:sp>
        </p:grpSp>
        <p:sp>
          <p:nvSpPr>
            <p:cNvPr id="140" name="Oval 41"/>
            <p:cNvSpPr>
              <a:spLocks noChangeAspect="1" noChangeArrowheads="1"/>
            </p:cNvSpPr>
            <p:nvPr/>
          </p:nvSpPr>
          <p:spPr bwMode="auto">
            <a:xfrm>
              <a:off x="7345568" y="5156338"/>
              <a:ext cx="83725" cy="88681"/>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141" name="Oval 42"/>
            <p:cNvSpPr>
              <a:spLocks noChangeAspect="1" noChangeArrowheads="1"/>
            </p:cNvSpPr>
            <p:nvPr/>
          </p:nvSpPr>
          <p:spPr bwMode="auto">
            <a:xfrm>
              <a:off x="6836518" y="5156338"/>
              <a:ext cx="82050" cy="88681"/>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142" name="Oval 43"/>
            <p:cNvSpPr>
              <a:spLocks noChangeAspect="1" noChangeArrowheads="1"/>
            </p:cNvSpPr>
            <p:nvPr/>
          </p:nvSpPr>
          <p:spPr bwMode="auto">
            <a:xfrm>
              <a:off x="7091043" y="5156338"/>
              <a:ext cx="82050" cy="88681"/>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143" name="Rectangle 45"/>
            <p:cNvSpPr>
              <a:spLocks noChangeAspect="1" noChangeArrowheads="1"/>
            </p:cNvSpPr>
            <p:nvPr/>
          </p:nvSpPr>
          <p:spPr bwMode="auto">
            <a:xfrm>
              <a:off x="3201164" y="4426817"/>
              <a:ext cx="1046567" cy="1146152"/>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endParaRPr lang="en-US" altLang="zh-CN" sz="1705" b="1" dirty="0">
                <a:latin typeface="Tahoma" panose="020B0604030504040204" pitchFamily="34" charset="0"/>
                <a:ea typeface="楷体_GB2312" pitchFamily="49" charset="-122"/>
              </a:endParaRPr>
            </a:p>
          </p:txBody>
        </p:sp>
        <p:sp>
          <p:nvSpPr>
            <p:cNvPr id="144" name="Rectangle 46"/>
            <p:cNvSpPr>
              <a:spLocks noChangeAspect="1" noChangeArrowheads="1"/>
            </p:cNvSpPr>
            <p:nvPr/>
          </p:nvSpPr>
          <p:spPr bwMode="auto">
            <a:xfrm>
              <a:off x="7586697" y="4418452"/>
              <a:ext cx="961167" cy="1146150"/>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p>
            <a:p>
              <a:pPr algn="ctr" eaLnBrk="1" fontAlgn="auto" hangingPunct="1">
                <a:spcBef>
                  <a:spcPts val="0"/>
                </a:spcBef>
                <a:spcAft>
                  <a:spcPts val="0"/>
                </a:spcAft>
                <a:defRPr/>
              </a:pPr>
              <a:endParaRPr lang="en-US" altLang="zh-CN" sz="1705" b="1" dirty="0">
                <a:latin typeface="Tahoma" panose="020B0604030504040204" pitchFamily="34" charset="0"/>
                <a:ea typeface="楷体_GB2312" pitchFamily="49" charset="-122"/>
              </a:endParaRPr>
            </a:p>
          </p:txBody>
        </p:sp>
        <p:sp>
          <p:nvSpPr>
            <p:cNvPr id="145" name="Rectangle 47"/>
            <p:cNvSpPr>
              <a:spLocks noChangeAspect="1" noChangeArrowheads="1"/>
            </p:cNvSpPr>
            <p:nvPr/>
          </p:nvSpPr>
          <p:spPr bwMode="auto">
            <a:xfrm>
              <a:off x="5622500" y="4390007"/>
              <a:ext cx="961167" cy="1146152"/>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p>
            <a:p>
              <a:pPr algn="ctr" eaLnBrk="1" fontAlgn="auto" hangingPunct="1">
                <a:spcBef>
                  <a:spcPts val="0"/>
                </a:spcBef>
                <a:spcAft>
                  <a:spcPts val="0"/>
                </a:spcAft>
                <a:defRPr/>
              </a:pPr>
              <a:endParaRPr lang="en-US" altLang="zh-CN" sz="1705" b="1" dirty="0">
                <a:latin typeface="Tahoma" panose="020B0604030504040204" pitchFamily="34" charset="0"/>
                <a:ea typeface="楷体_GB2312" pitchFamily="49" charset="-122"/>
              </a:endParaRPr>
            </a:p>
          </p:txBody>
        </p:sp>
        <p:sp>
          <p:nvSpPr>
            <p:cNvPr id="146" name="Rectangle 48"/>
            <p:cNvSpPr>
              <a:spLocks noChangeAspect="1" noChangeArrowheads="1"/>
            </p:cNvSpPr>
            <p:nvPr/>
          </p:nvSpPr>
          <p:spPr bwMode="auto">
            <a:xfrm>
              <a:off x="4401786" y="4423471"/>
              <a:ext cx="961167" cy="1132766"/>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p>
          </p:txBody>
        </p:sp>
        <p:cxnSp>
          <p:nvCxnSpPr>
            <p:cNvPr id="13" name="直接连接符 12"/>
            <p:cNvCxnSpPr/>
            <p:nvPr/>
          </p:nvCxnSpPr>
          <p:spPr>
            <a:xfrm>
              <a:off x="6228672" y="4587446"/>
              <a:ext cx="2059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199567" y="4610871"/>
              <a:ext cx="2059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029725" y="4599159"/>
              <a:ext cx="2059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879340" y="4614217"/>
              <a:ext cx="204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标题 1"/>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
        <p:nvSpPr>
          <p:cNvPr id="70" name="内容占位符 2"/>
          <p:cNvSpPr>
            <a:spLocks noGrp="1"/>
          </p:cNvSpPr>
          <p:nvPr>
            <p:ph idx="1"/>
          </p:nvPr>
        </p:nvSpPr>
        <p:spPr>
          <a:xfrm>
            <a:off x="7635875" y="2386013"/>
            <a:ext cx="4408488" cy="3843337"/>
          </a:xfrm>
        </p:spPr>
        <p:txBody>
          <a:bodyPr rtlCol="0">
            <a:normAutofit lnSpcReduction="10000"/>
          </a:bodyPr>
          <a:lstStyle/>
          <a:p>
            <a:pPr fontAlgn="auto">
              <a:spcAft>
                <a:spcPts val="0"/>
              </a:spcAft>
              <a:defRPr/>
            </a:pPr>
            <a:r>
              <a:rPr lang="zh-CN" altLang="en-US" dirty="0"/>
              <a:t>片内地址？</a:t>
            </a:r>
            <a:endParaRPr lang="en-US" altLang="zh-CN" dirty="0"/>
          </a:p>
          <a:p>
            <a:pPr lvl="1" fontAlgn="auto">
              <a:spcAft>
                <a:spcPts val="0"/>
              </a:spcAft>
              <a:defRPr/>
            </a:pPr>
            <a:r>
              <a:rPr lang="en-US" altLang="zh-CN" sz="2400" dirty="0"/>
              <a:t>14</a:t>
            </a:r>
            <a:r>
              <a:rPr lang="zh-CN" altLang="en-US" sz="2400" dirty="0"/>
              <a:t>位（</a:t>
            </a:r>
            <a:r>
              <a:rPr lang="en-US" altLang="zh-CN" sz="2400" dirty="0"/>
              <a:t>2</a:t>
            </a:r>
            <a:r>
              <a:rPr lang="en-US" altLang="zh-CN" sz="2400" baseline="30000" dirty="0"/>
              <a:t>14</a:t>
            </a:r>
            <a:r>
              <a:rPr lang="en-US" altLang="zh-CN" sz="2400" dirty="0"/>
              <a:t>=16K</a:t>
            </a:r>
            <a:r>
              <a:rPr lang="zh-CN" altLang="en-US" sz="2400" dirty="0"/>
              <a:t>）</a:t>
            </a:r>
            <a:endParaRPr lang="en-US" altLang="zh-CN" sz="2400" dirty="0"/>
          </a:p>
          <a:p>
            <a:pPr fontAlgn="auto">
              <a:spcAft>
                <a:spcPts val="0"/>
              </a:spcAft>
              <a:defRPr/>
            </a:pPr>
            <a:r>
              <a:rPr lang="zh-CN" altLang="en-US" dirty="0"/>
              <a:t>同一时刻仅一芯片工作</a:t>
            </a:r>
            <a:endParaRPr lang="en-US" altLang="zh-CN" dirty="0"/>
          </a:p>
          <a:p>
            <a:pPr lvl="1" fontAlgn="auto">
              <a:spcAft>
                <a:spcPts val="0"/>
              </a:spcAft>
              <a:defRPr/>
            </a:pPr>
            <a:r>
              <a:rPr lang="zh-CN" altLang="en-US" sz="2400" dirty="0"/>
              <a:t>依靠译码器和片选实现</a:t>
            </a:r>
            <a:endParaRPr lang="en-US" altLang="zh-CN" sz="2400" dirty="0"/>
          </a:p>
          <a:p>
            <a:pPr lvl="1" fontAlgn="auto">
              <a:spcAft>
                <a:spcPts val="0"/>
              </a:spcAft>
              <a:defRPr/>
            </a:pPr>
            <a:r>
              <a:rPr lang="en-US" altLang="zh-CN" sz="2400" dirty="0"/>
              <a:t>3</a:t>
            </a:r>
            <a:r>
              <a:rPr lang="zh-CN" altLang="en-US" sz="2400" dirty="0"/>
              <a:t>位（</a:t>
            </a:r>
            <a:r>
              <a:rPr lang="en-US" altLang="zh-CN" sz="2400" dirty="0"/>
              <a:t>8</a:t>
            </a:r>
            <a:r>
              <a:rPr lang="zh-CN" altLang="en-US" sz="2400" dirty="0"/>
              <a:t>组，译码器</a:t>
            </a:r>
            <a:r>
              <a:rPr lang="en-US" altLang="zh-CN" sz="2400" dirty="0"/>
              <a:t>3</a:t>
            </a:r>
            <a:r>
              <a:rPr lang="zh-CN" altLang="en-US" sz="2400" dirty="0"/>
              <a:t>输入）</a:t>
            </a:r>
            <a:endParaRPr lang="en-US" altLang="zh-CN" sz="2400" dirty="0"/>
          </a:p>
          <a:p>
            <a:pPr lvl="1" fontAlgn="auto">
              <a:spcAft>
                <a:spcPts val="0"/>
              </a:spcAft>
              <a:defRPr/>
            </a:pPr>
            <a:r>
              <a:rPr lang="zh-CN" altLang="en-US" sz="2400" dirty="0"/>
              <a:t>提供</a:t>
            </a:r>
            <a:r>
              <a:rPr lang="en-US" altLang="zh-CN" sz="2400" dirty="0"/>
              <a:t>8</a:t>
            </a:r>
            <a:r>
              <a:rPr lang="zh-CN" altLang="en-US" sz="2400" dirty="0"/>
              <a:t>位数据到总线</a:t>
            </a:r>
            <a:endParaRPr lang="en-US" altLang="zh-CN" sz="2400" dirty="0"/>
          </a:p>
          <a:p>
            <a:pPr lvl="1" fontAlgn="auto">
              <a:spcAft>
                <a:spcPts val="0"/>
              </a:spcAft>
              <a:defRPr/>
            </a:pPr>
            <a:endParaRPr lang="en-US" altLang="zh-CN" sz="2400" dirty="0"/>
          </a:p>
          <a:p>
            <a:pPr marL="457200" lvl="1" indent="0" fontAlgn="auto">
              <a:spcAft>
                <a:spcPts val="0"/>
              </a:spcAft>
              <a:buFont typeface="Wingdings" panose="05000000000000000000" pitchFamily="2" charset="2"/>
              <a:buNone/>
              <a:defRPr/>
            </a:pP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 calcmode="lin" valueType="num">
                                      <p:cBhvr additive="base">
                                        <p:cTn id="12" dur="500" fill="hold"/>
                                        <p:tgtEl>
                                          <p:spTgt spid="147"/>
                                        </p:tgtEl>
                                        <p:attrNameLst>
                                          <p:attrName>ppt_x</p:attrName>
                                        </p:attrNameLst>
                                      </p:cBhvr>
                                      <p:tavLst>
                                        <p:tav tm="0">
                                          <p:val>
                                            <p:strVal val="#ppt_x"/>
                                          </p:val>
                                        </p:tav>
                                        <p:tav tm="100000">
                                          <p:val>
                                            <p:strVal val="#ppt_x"/>
                                          </p:val>
                                        </p:tav>
                                      </p:tavLst>
                                    </p:anim>
                                    <p:anim calcmode="lin" valueType="num">
                                      <p:cBhvr additive="base">
                                        <p:cTn id="13"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wipe(up)">
                                      <p:cBhvr>
                                        <p:cTn id="18" dur="10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wipe(right)">
                                      <p:cBhvr>
                                        <p:cTn id="23" dur="1000"/>
                                        <p:tgtEl>
                                          <p:spTgt spid="1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wipe(left)">
                                      <p:cBhvr>
                                        <p:cTn id="28" dur="10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28"/>
                                        </p:tgtEl>
                                        <p:attrNameLst>
                                          <p:attrName>style.visibility</p:attrName>
                                        </p:attrNameLst>
                                      </p:cBhvr>
                                      <p:to>
                                        <p:strVal val="visible"/>
                                      </p:to>
                                    </p:set>
                                    <p:animEffect transition="in" filter="wipe(left)">
                                      <p:cBhvr>
                                        <p:cTn id="33" dur="1000"/>
                                        <p:tgtEl>
                                          <p:spTgt spid="1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wipe(up)">
                                      <p:cBhvr>
                                        <p:cTn id="38" dur="1000"/>
                                        <p:tgtEl>
                                          <p:spTgt spid="13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0">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5" fill="hold" grpId="0" nodeType="clickEffect">
                                  <p:stCondLst>
                                    <p:cond delay="0"/>
                                  </p:stCondLst>
                                  <p:childTnLst>
                                    <p:set>
                                      <p:cBhvr>
                                        <p:cTn id="48" dur="1" fill="hold">
                                          <p:stCondLst>
                                            <p:cond delay="0"/>
                                          </p:stCondLst>
                                        </p:cTn>
                                        <p:tgtEl>
                                          <p:spTgt spid="104"/>
                                        </p:tgtEl>
                                        <p:attrNameLst>
                                          <p:attrName>style.visibility</p:attrName>
                                        </p:attrNameLst>
                                      </p:cBhvr>
                                      <p:to>
                                        <p:strVal val="visible"/>
                                      </p:to>
                                    </p:set>
                                    <p:animEffect transition="in" filter="blinds(vertical)">
                                      <p:cBhvr>
                                        <p:cTn id="49" dur="500"/>
                                        <p:tgtEl>
                                          <p:spTgt spid="104"/>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70">
                                            <p:txEl>
                                              <p:pRg st="2" end="2"/>
                                            </p:txEl>
                                          </p:spTgt>
                                        </p:tgtEl>
                                        <p:attrNameLst>
                                          <p:attrName>style.visibility</p:attrName>
                                        </p:attrNameLst>
                                      </p:cBhvr>
                                      <p:to>
                                        <p:strVal val="visible"/>
                                      </p:to>
                                    </p:set>
                                  </p:childTnLst>
                                </p:cTn>
                              </p:par>
                              <p:par>
                                <p:cTn id="54" presetID="1" presetClass="entr" presetSubtype="0" fill="hold" nodeType="withEffect">
                                  <p:stCondLst>
                                    <p:cond delay="500"/>
                                  </p:stCondLst>
                                  <p:childTnLst>
                                    <p:set>
                                      <p:cBhvr>
                                        <p:cTn id="55" dur="1" fill="hold">
                                          <p:stCondLst>
                                            <p:cond delay="0"/>
                                          </p:stCondLst>
                                        </p:cTn>
                                        <p:tgtEl>
                                          <p:spTgt spid="70">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10"/>
                                        </p:tgtEl>
                                        <p:attrNameLst>
                                          <p:attrName>style.visibility</p:attrName>
                                        </p:attrNameLst>
                                      </p:cBhvr>
                                      <p:to>
                                        <p:strVal val="visible"/>
                                      </p:to>
                                    </p:set>
                                    <p:animEffect transition="in" filter="wipe(left)">
                                      <p:cBhvr>
                                        <p:cTn id="60" dur="500"/>
                                        <p:tgtEl>
                                          <p:spTgt spid="11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33"/>
                                        </p:tgtEl>
                                        <p:attrNameLst>
                                          <p:attrName>style.visibility</p:attrName>
                                        </p:attrNameLst>
                                      </p:cBhvr>
                                      <p:to>
                                        <p:strVal val="visible"/>
                                      </p:to>
                                    </p:set>
                                    <p:animEffect transition="in" filter="wipe(left)">
                                      <p:cBhvr>
                                        <p:cTn id="65" dur="1000"/>
                                        <p:tgtEl>
                                          <p:spTgt spid="13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1900"/>
                                  </p:stCondLst>
                                  <p:childTnLst>
                                    <p:set>
                                      <p:cBhvr>
                                        <p:cTn id="69" dur="1" fill="hold">
                                          <p:stCondLst>
                                            <p:cond delay="0"/>
                                          </p:stCondLst>
                                        </p:cTn>
                                        <p:tgtEl>
                                          <p:spTgt spid="129"/>
                                        </p:tgtEl>
                                        <p:attrNameLst>
                                          <p:attrName>style.visibility</p:attrName>
                                        </p:attrNameLst>
                                      </p:cBhvr>
                                      <p:to>
                                        <p:strVal val="visible"/>
                                      </p:to>
                                    </p:set>
                                    <p:animEffect transition="in" filter="wipe(left)">
                                      <p:cBhvr>
                                        <p:cTn id="70" dur="1000"/>
                                        <p:tgtEl>
                                          <p:spTgt spid="129"/>
                                        </p:tgtEl>
                                      </p:cBhvr>
                                    </p:animEffect>
                                  </p:childTnLst>
                                </p:cTn>
                              </p:par>
                              <p:par>
                                <p:cTn id="71" presetID="1" presetClass="entr" presetSubtype="0" fill="hold" nodeType="withEffect">
                                  <p:stCondLst>
                                    <p:cond delay="0"/>
                                  </p:stCondLst>
                                  <p:childTnLst>
                                    <p:set>
                                      <p:cBhvr>
                                        <p:cTn id="72" dur="1" fill="hold">
                                          <p:stCondLst>
                                            <p:cond delay="0"/>
                                          </p:stCondLst>
                                        </p:cTn>
                                        <p:tgtEl>
                                          <p:spTgt spid="70">
                                            <p:txEl>
                                              <p:pRg st="4" end="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3" presetClass="entr" presetSubtype="5" fill="hold" grpId="0" nodeType="clickEffect">
                                  <p:stCondLst>
                                    <p:cond delay="0"/>
                                  </p:stCondLst>
                                  <p:childTnLst>
                                    <p:set>
                                      <p:cBhvr>
                                        <p:cTn id="78" dur="1" fill="hold">
                                          <p:stCondLst>
                                            <p:cond delay="0"/>
                                          </p:stCondLst>
                                        </p:cTn>
                                        <p:tgtEl>
                                          <p:spTgt spid="100"/>
                                        </p:tgtEl>
                                        <p:attrNameLst>
                                          <p:attrName>style.visibility</p:attrName>
                                        </p:attrNameLst>
                                      </p:cBhvr>
                                      <p:to>
                                        <p:strVal val="visible"/>
                                      </p:to>
                                    </p:set>
                                    <p:animEffect transition="in" filter="blinds(vertical)">
                                      <p:cBhvr>
                                        <p:cTn id="79" dur="500"/>
                                        <p:tgtEl>
                                          <p:spTgt spid="10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down)">
                                      <p:cBhvr>
                                        <p:cTn id="84" dur="500"/>
                                        <p:tgtEl>
                                          <p:spTgt spid="92"/>
                                        </p:tgtEl>
                                      </p:cBhvr>
                                    </p:animEffect>
                                  </p:childTnLst>
                                </p:cTn>
                              </p:par>
                              <p:par>
                                <p:cTn id="85" presetID="22" presetClass="entr" presetSubtype="4"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Effect transition="in" filter="wipe(down)">
                                      <p:cBhvr>
                                        <p:cTn id="87" dur="500"/>
                                        <p:tgtEl>
                                          <p:spTgt spid="97"/>
                                        </p:tgtEl>
                                      </p:cBhvr>
                                    </p:animEffect>
                                  </p:childTnLst>
                                </p:cTn>
                              </p:par>
                              <p:par>
                                <p:cTn id="88" presetID="22" presetClass="entr" presetSubtype="4" fill="hold" nodeType="withEffect">
                                  <p:stCondLst>
                                    <p:cond delay="0"/>
                                  </p:stCondLst>
                                  <p:childTnLst>
                                    <p:set>
                                      <p:cBhvr>
                                        <p:cTn id="89" dur="1" fill="hold">
                                          <p:stCondLst>
                                            <p:cond delay="0"/>
                                          </p:stCondLst>
                                        </p:cTn>
                                        <p:tgtEl>
                                          <p:spTgt spid="98"/>
                                        </p:tgtEl>
                                        <p:attrNameLst>
                                          <p:attrName>style.visibility</p:attrName>
                                        </p:attrNameLst>
                                      </p:cBhvr>
                                      <p:to>
                                        <p:strVal val="visible"/>
                                      </p:to>
                                    </p:set>
                                    <p:animEffect transition="in" filter="wipe(down)">
                                      <p:cBhvr>
                                        <p:cTn id="90" dur="500"/>
                                        <p:tgtEl>
                                          <p:spTgt spid="98"/>
                                        </p:tgtEl>
                                      </p:cBhvr>
                                    </p:animEffect>
                                  </p:childTnLst>
                                </p:cTn>
                              </p:par>
                              <p:par>
                                <p:cTn id="91" presetID="22" presetClass="entr" presetSubtype="4" fill="hold"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wipe(down)">
                                      <p:cBhvr>
                                        <p:cTn id="9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冯诺依曼思想</a:t>
            </a:r>
          </a:p>
        </p:txBody>
      </p:sp>
      <p:grpSp>
        <p:nvGrpSpPr>
          <p:cNvPr id="4" name="组合 3"/>
          <p:cNvGrpSpPr/>
          <p:nvPr/>
        </p:nvGrpSpPr>
        <p:grpSpPr>
          <a:xfrm>
            <a:off x="1217976" y="1765050"/>
            <a:ext cx="4445543" cy="2897883"/>
            <a:chOff x="1578690" y="1888133"/>
            <a:chExt cx="4688659" cy="3056361"/>
          </a:xfrm>
          <a:solidFill>
            <a:schemeClr val="accent6">
              <a:lumMod val="40000"/>
              <a:lumOff val="60000"/>
            </a:schemeClr>
          </a:solidFill>
        </p:grpSpPr>
        <p:grpSp>
          <p:nvGrpSpPr>
            <p:cNvPr id="5" name="组合 4"/>
            <p:cNvGrpSpPr/>
            <p:nvPr/>
          </p:nvGrpSpPr>
          <p:grpSpPr>
            <a:xfrm>
              <a:off x="1578690" y="1888133"/>
              <a:ext cx="4688659" cy="3056361"/>
              <a:chOff x="1499936" y="1888133"/>
              <a:chExt cx="4688659" cy="3056361"/>
            </a:xfrm>
            <a:grpFill/>
          </p:grpSpPr>
          <p:sp>
            <p:nvSpPr>
              <p:cNvPr id="7" name="Freeform 23"/>
              <p:cNvSpPr>
                <a:spLocks/>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grp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p:cNvSpPr/>
              <p:nvPr/>
            </p:nvSpPr>
            <p:spPr>
              <a:xfrm>
                <a:off x="2087221" y="2932493"/>
                <a:ext cx="3514087" cy="946030"/>
              </a:xfrm>
              <a:prstGeom prst="rect">
                <a:avLst/>
              </a:prstGeom>
              <a:grpFill/>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存储程序</a:t>
                </a:r>
                <a:r>
                  <a:rPr lang="zh-CN" altLang="en-US" sz="2275" b="1" dirty="0">
                    <a:latin typeface="微软雅黑" panose="020B0503020204020204" pitchFamily="34" charset="-122"/>
                    <a:ea typeface="微软雅黑" panose="020B0503020204020204" pitchFamily="34" charset="-122"/>
                    <a:sym typeface="Arial" panose="020B0604020202020204" pitchFamily="34" charset="0"/>
                  </a:rPr>
                  <a:t>：</a:t>
                </a:r>
                <a:r>
                  <a:rPr lang="zh-CN" altLang="en-US" sz="2275" dirty="0">
                    <a:latin typeface="微软雅黑" panose="020B0503020204020204" pitchFamily="34" charset="-122"/>
                    <a:ea typeface="微软雅黑" panose="020B0503020204020204" pitchFamily="34" charset="-122"/>
                    <a:sym typeface="Arial" panose="020B0604020202020204" pitchFamily="34" charset="0"/>
                  </a:rPr>
                  <a:t>将程序存放在计算机的存储器中；</a:t>
                </a:r>
              </a:p>
            </p:txBody>
          </p:sp>
        </p:grpSp>
        <p:sp>
          <p:nvSpPr>
            <p:cNvPr id="6" name="Freeform 72"/>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p:cNvGrpSpPr/>
          <p:nvPr/>
        </p:nvGrpSpPr>
        <p:grpSpPr>
          <a:xfrm>
            <a:off x="6489900" y="1754805"/>
            <a:ext cx="4801772" cy="2897881"/>
            <a:chOff x="6642334" y="1888133"/>
            <a:chExt cx="4688655" cy="3056359"/>
          </a:xfrm>
        </p:grpSpPr>
        <p:grpSp>
          <p:nvGrpSpPr>
            <p:cNvPr id="10" name="组合 9"/>
            <p:cNvGrpSpPr/>
            <p:nvPr/>
          </p:nvGrpSpPr>
          <p:grpSpPr>
            <a:xfrm>
              <a:off x="6642334" y="1888133"/>
              <a:ext cx="4688655" cy="3056359"/>
              <a:chOff x="6563580" y="1888133"/>
              <a:chExt cx="4688655" cy="3056359"/>
            </a:xfrm>
          </p:grpSpPr>
          <p:sp>
            <p:nvSpPr>
              <p:cNvPr id="12" name="Freeform 23"/>
              <p:cNvSpPr>
                <a:spLocks/>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p:cNvSpPr/>
              <p:nvPr/>
            </p:nvSpPr>
            <p:spPr>
              <a:xfrm>
                <a:off x="7134322" y="2267858"/>
                <a:ext cx="3737670" cy="2275301"/>
              </a:xfrm>
              <a:prstGeom prst="rect">
                <a:avLst/>
              </a:prstGeom>
            </p:spPr>
            <p:txBody>
              <a:bodyPr wrap="square" anchor="ctr">
                <a:spAutoFit/>
              </a:bodyPr>
              <a:lstStyle/>
              <a:p>
                <a:pPr>
                  <a:lnSpc>
                    <a:spcPct val="120000"/>
                  </a:lnSpc>
                  <a:spcBef>
                    <a:spcPts val="569"/>
                  </a:spcBef>
                  <a:spcAft>
                    <a:spcPts val="569"/>
                  </a:spcAft>
                </a:pPr>
                <a:r>
                  <a:rPr lang="zh-CN" altLang="en-US" sz="227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程序控制</a:t>
                </a:r>
                <a:r>
                  <a:rPr lang="zh-CN" altLang="en-US" sz="2275"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按指令地址访问存储器并取出指令，经译码依次产生指令执行所需的控制信号，实现对计算的控制，完成指令的功能。</a:t>
                </a:r>
              </a:p>
            </p:txBody>
          </p:sp>
        </p:grpSp>
        <p:sp>
          <p:nvSpPr>
            <p:cNvPr id="11" name="Freeform 72"/>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14" name="组合 13">
            <a:extLst>
              <a:ext uri="{FF2B5EF4-FFF2-40B4-BE49-F238E27FC236}">
                <a16:creationId xmlns:a16="http://schemas.microsoft.com/office/drawing/2014/main" id="{6EBD055E-8F32-4426-9C12-AAD0E66B7E13}"/>
              </a:ext>
            </a:extLst>
          </p:cNvPr>
          <p:cNvGrpSpPr/>
          <p:nvPr/>
        </p:nvGrpSpPr>
        <p:grpSpPr>
          <a:xfrm>
            <a:off x="6158121" y="5143139"/>
            <a:ext cx="5438426" cy="525138"/>
            <a:chOff x="5919971" y="5450962"/>
            <a:chExt cx="5735840" cy="553856"/>
          </a:xfrm>
        </p:grpSpPr>
        <p:sp>
          <p:nvSpPr>
            <p:cNvPr id="15" name="六边形 14">
              <a:extLst>
                <a:ext uri="{FF2B5EF4-FFF2-40B4-BE49-F238E27FC236}">
                  <a16:creationId xmlns:a16="http://schemas.microsoft.com/office/drawing/2014/main" id="{5BE0AD55-C46B-4C2E-BAE5-ABF3EDDC748A}"/>
                </a:ext>
              </a:extLst>
            </p:cNvPr>
            <p:cNvSpPr/>
            <p:nvPr/>
          </p:nvSpPr>
          <p:spPr>
            <a:xfrm>
              <a:off x="5995044" y="5450962"/>
              <a:ext cx="5469394" cy="553856"/>
            </a:xfrm>
            <a:prstGeom prst="hexagon">
              <a:avLst/>
            </a:prstGeom>
            <a:solidFill>
              <a:srgbClr val="3385CB"/>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6" name="标题 2"/>
            <p:cNvSpPr txBox="1">
              <a:spLocks/>
            </p:cNvSpPr>
            <p:nvPr/>
          </p:nvSpPr>
          <p:spPr>
            <a:xfrm>
              <a:off x="5919971" y="5450962"/>
              <a:ext cx="5735840"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（指令系统、控制器设计等）</a:t>
              </a:r>
            </a:p>
          </p:txBody>
        </p:sp>
      </p:grpSp>
      <p:grpSp>
        <p:nvGrpSpPr>
          <p:cNvPr id="17" name="组合 16">
            <a:extLst>
              <a:ext uri="{FF2B5EF4-FFF2-40B4-BE49-F238E27FC236}">
                <a16:creationId xmlns:a16="http://schemas.microsoft.com/office/drawing/2014/main" id="{52A1D5AA-6149-4D06-AF44-6216E4AA1EEF}"/>
              </a:ext>
            </a:extLst>
          </p:cNvPr>
          <p:cNvGrpSpPr/>
          <p:nvPr/>
        </p:nvGrpSpPr>
        <p:grpSpPr>
          <a:xfrm>
            <a:off x="972183" y="5143139"/>
            <a:ext cx="4907964" cy="525138"/>
            <a:chOff x="1172791" y="5450962"/>
            <a:chExt cx="5176368" cy="553856"/>
          </a:xfrm>
        </p:grpSpPr>
        <p:sp>
          <p:nvSpPr>
            <p:cNvPr id="18" name="六边形 17">
              <a:extLst>
                <a:ext uri="{FF2B5EF4-FFF2-40B4-BE49-F238E27FC236}">
                  <a16:creationId xmlns:a16="http://schemas.microsoft.com/office/drawing/2014/main" id="{89F9BC91-6CFB-4F31-9F43-8B6F3EB4B5AC}"/>
                </a:ext>
              </a:extLst>
            </p:cNvPr>
            <p:cNvSpPr/>
            <p:nvPr/>
          </p:nvSpPr>
          <p:spPr>
            <a:xfrm>
              <a:off x="1172791" y="5450962"/>
              <a:ext cx="5176368" cy="553856"/>
            </a:xfrm>
            <a:prstGeom prst="hexagon">
              <a:avLst/>
            </a:prstGeom>
            <a:solidFill>
              <a:srgbClr val="666666"/>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19" name="标题 2"/>
            <p:cNvSpPr txBox="1">
              <a:spLocks/>
            </p:cNvSpPr>
            <p:nvPr/>
          </p:nvSpPr>
          <p:spPr>
            <a:xfrm>
              <a:off x="1172791" y="5450962"/>
              <a:ext cx="5176368" cy="553856"/>
            </a:xfrm>
            <a:prstGeom prst="rect">
              <a:avLst/>
            </a:prstGeom>
          </p:spPr>
          <p:txBody>
            <a:bodyPr vert="horz" lIns="86699" tIns="43349" rIns="86699" bIns="4334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2275" b="1" dirty="0">
                  <a:solidFill>
                    <a:schemeClr val="bg1"/>
                  </a:solidFill>
                  <a:latin typeface="微软雅黑" panose="020B0503020204020204" pitchFamily="34" charset="-122"/>
                  <a:ea typeface="微软雅黑" panose="020B0503020204020204" pitchFamily="34" charset="-122"/>
                  <a:cs typeface="+mn-cs"/>
                </a:rPr>
                <a:t>（存储系统构建与快速访问 ）</a:t>
              </a:r>
            </a:p>
          </p:txBody>
        </p:sp>
      </p:grpSp>
    </p:spTree>
    <p:extLst>
      <p:ext uri="{BB962C8B-B14F-4D97-AF65-F5344CB8AC3E}">
        <p14:creationId xmlns:p14="http://schemas.microsoft.com/office/powerpoint/2010/main" val="39461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140"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4275" name="组合 4179"/>
          <p:cNvGrpSpPr/>
          <p:nvPr/>
        </p:nvGrpSpPr>
        <p:grpSpPr bwMode="auto">
          <a:xfrm>
            <a:off x="655638" y="952500"/>
            <a:ext cx="3668712" cy="447675"/>
            <a:chOff x="-96346" y="-5330"/>
            <a:chExt cx="5559167" cy="510737"/>
          </a:xfrm>
        </p:grpSpPr>
        <p:sp>
          <p:nvSpPr>
            <p:cNvPr id="7" name="椭圆 4181"/>
            <p:cNvSpPr>
              <a:spLocks noChangeArrowheads="1"/>
            </p:cNvSpPr>
            <p:nvPr/>
          </p:nvSpPr>
          <p:spPr bwMode="auto">
            <a:xfrm>
              <a:off x="-96346" y="30892"/>
              <a:ext cx="293474" cy="441914"/>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8574" y="104"/>
              <a:ext cx="4707613" cy="505303"/>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904352" y="-5330"/>
              <a:ext cx="4558469" cy="50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字扩展举例</a:t>
              </a:r>
            </a:p>
          </p:txBody>
        </p:sp>
      </p:grpSp>
      <p:sp>
        <p:nvSpPr>
          <p:cNvPr id="96" name="文本框 95"/>
          <p:cNvSpPr txBox="1"/>
          <p:nvPr/>
        </p:nvSpPr>
        <p:spPr>
          <a:xfrm>
            <a:off x="588963" y="1641475"/>
            <a:ext cx="6640512" cy="442913"/>
          </a:xfrm>
          <a:prstGeom prst="rect">
            <a:avLst/>
          </a:prstGeom>
          <a:noFill/>
        </p:spPr>
        <p:txBody>
          <a:bodyPr>
            <a:spAutoFit/>
          </a:bodyPr>
          <a:lstStyle/>
          <a:p>
            <a:pPr eaLnBrk="1" fontAlgn="auto" hangingPunct="1">
              <a:spcBef>
                <a:spcPts val="0"/>
              </a:spcBef>
              <a:spcAft>
                <a:spcPts val="0"/>
              </a:spcAft>
              <a:defRPr/>
            </a:pPr>
            <a:r>
              <a:rPr lang="zh-CN" altLang="en-US" sz="2275" dirty="0"/>
              <a:t>例</a:t>
            </a:r>
            <a:r>
              <a:rPr lang="en-US" altLang="zh-CN" sz="2275" dirty="0"/>
              <a:t>2</a:t>
            </a:r>
            <a:r>
              <a:rPr lang="zh-CN" altLang="en-US" sz="2275" dirty="0"/>
              <a:t> 用</a:t>
            </a:r>
            <a:r>
              <a:rPr lang="en-US" altLang="zh-CN" sz="2275" dirty="0"/>
              <a:t>16K</a:t>
            </a:r>
            <a:r>
              <a:rPr lang="en-US" altLang="zh-CN" sz="2275" dirty="0">
                <a:sym typeface="Symbol" panose="05050102010706020507" pitchFamily="18" charset="2"/>
              </a:rPr>
              <a:t> 8 </a:t>
            </a:r>
            <a:r>
              <a:rPr lang="zh-CN" altLang="en-US" sz="2275" dirty="0">
                <a:sym typeface="Symbol" panose="05050102010706020507" pitchFamily="18" charset="2"/>
              </a:rPr>
              <a:t>的存储芯片构建</a:t>
            </a:r>
            <a:r>
              <a:rPr lang="en-US" altLang="zh-CN" sz="2275" dirty="0"/>
              <a:t>128K</a:t>
            </a:r>
            <a:r>
              <a:rPr lang="en-US" altLang="zh-CN" sz="2275" dirty="0">
                <a:sym typeface="Symbol" panose="05050102010706020507" pitchFamily="18" charset="2"/>
              </a:rPr>
              <a:t> 8</a:t>
            </a:r>
            <a:r>
              <a:rPr lang="zh-CN" altLang="en-US" sz="2275" dirty="0">
                <a:sym typeface="Symbol" panose="05050102010706020507" pitchFamily="18" charset="2"/>
              </a:rPr>
              <a:t>的存储器</a:t>
            </a:r>
            <a:r>
              <a:rPr lang="en-US" altLang="zh-CN" sz="2275" dirty="0">
                <a:sym typeface="Symbol" panose="05050102010706020507" pitchFamily="18" charset="2"/>
              </a:rPr>
              <a:t> </a:t>
            </a:r>
            <a:endParaRPr lang="zh-CN" altLang="en-US" sz="2275" dirty="0"/>
          </a:p>
        </p:txBody>
      </p:sp>
      <p:grpSp>
        <p:nvGrpSpPr>
          <p:cNvPr id="12" name="组合 11"/>
          <p:cNvGrpSpPr/>
          <p:nvPr/>
        </p:nvGrpSpPr>
        <p:grpSpPr bwMode="auto">
          <a:xfrm>
            <a:off x="7605713" y="2787650"/>
            <a:ext cx="2528887" cy="288925"/>
            <a:chOff x="8021736" y="2939426"/>
            <a:chExt cx="2667000" cy="304800"/>
          </a:xfrm>
        </p:grpSpPr>
        <p:sp>
          <p:nvSpPr>
            <p:cNvPr id="77" name="Rectangle 27"/>
            <p:cNvSpPr>
              <a:spLocks noChangeArrowheads="1"/>
            </p:cNvSpPr>
            <p:nvPr/>
          </p:nvSpPr>
          <p:spPr bwMode="auto">
            <a:xfrm>
              <a:off x="8021736" y="2939426"/>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78" name="Rectangle 28"/>
            <p:cNvSpPr>
              <a:spLocks noChangeArrowheads="1"/>
            </p:cNvSpPr>
            <p:nvPr/>
          </p:nvSpPr>
          <p:spPr bwMode="auto">
            <a:xfrm>
              <a:off x="8354901" y="2939426"/>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79" name="Rectangle 29"/>
            <p:cNvSpPr>
              <a:spLocks noChangeArrowheads="1"/>
            </p:cNvSpPr>
            <p:nvPr/>
          </p:nvSpPr>
          <p:spPr bwMode="auto">
            <a:xfrm>
              <a:off x="8688068" y="2939426"/>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80" name="Rectangle 30"/>
            <p:cNvSpPr>
              <a:spLocks noChangeArrowheads="1"/>
            </p:cNvSpPr>
            <p:nvPr/>
          </p:nvSpPr>
          <p:spPr bwMode="auto">
            <a:xfrm>
              <a:off x="9021233" y="2939426"/>
              <a:ext cx="334840"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0</a:t>
              </a:r>
            </a:p>
          </p:txBody>
        </p:sp>
        <p:sp>
          <p:nvSpPr>
            <p:cNvPr id="85" name="Rectangle 31"/>
            <p:cNvSpPr>
              <a:spLocks noChangeArrowheads="1"/>
            </p:cNvSpPr>
            <p:nvPr/>
          </p:nvSpPr>
          <p:spPr bwMode="auto">
            <a:xfrm>
              <a:off x="9356073" y="2939426"/>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86" name="Rectangle 32"/>
            <p:cNvSpPr>
              <a:spLocks noChangeArrowheads="1"/>
            </p:cNvSpPr>
            <p:nvPr/>
          </p:nvSpPr>
          <p:spPr bwMode="auto">
            <a:xfrm>
              <a:off x="9689239" y="2939426"/>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87" name="Rectangle 33"/>
            <p:cNvSpPr>
              <a:spLocks noChangeArrowheads="1"/>
            </p:cNvSpPr>
            <p:nvPr/>
          </p:nvSpPr>
          <p:spPr bwMode="auto">
            <a:xfrm>
              <a:off x="10022404" y="2939426"/>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88" name="Rectangle 34"/>
            <p:cNvSpPr>
              <a:spLocks noChangeArrowheads="1"/>
            </p:cNvSpPr>
            <p:nvPr/>
          </p:nvSpPr>
          <p:spPr bwMode="auto">
            <a:xfrm>
              <a:off x="10355571" y="2939426"/>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grpSp>
      <p:grpSp>
        <p:nvGrpSpPr>
          <p:cNvPr id="19" name="组合 18"/>
          <p:cNvGrpSpPr/>
          <p:nvPr/>
        </p:nvGrpSpPr>
        <p:grpSpPr bwMode="auto">
          <a:xfrm>
            <a:off x="7605713" y="4194175"/>
            <a:ext cx="2528887" cy="574675"/>
            <a:chOff x="8021736" y="4423377"/>
            <a:chExt cx="2667000" cy="605416"/>
          </a:xfrm>
        </p:grpSpPr>
        <p:sp>
          <p:nvSpPr>
            <p:cNvPr id="105" name="Rectangle 44"/>
            <p:cNvSpPr>
              <a:spLocks noChangeArrowheads="1"/>
            </p:cNvSpPr>
            <p:nvPr/>
          </p:nvSpPr>
          <p:spPr bwMode="auto">
            <a:xfrm>
              <a:off x="8021736" y="4423377"/>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106" name="Rectangle 45"/>
            <p:cNvSpPr>
              <a:spLocks noChangeArrowheads="1"/>
            </p:cNvSpPr>
            <p:nvPr/>
          </p:nvSpPr>
          <p:spPr bwMode="auto">
            <a:xfrm>
              <a:off x="8354901" y="4423377"/>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107" name="Rectangle 46"/>
            <p:cNvSpPr>
              <a:spLocks noChangeArrowheads="1"/>
            </p:cNvSpPr>
            <p:nvPr/>
          </p:nvSpPr>
          <p:spPr bwMode="auto">
            <a:xfrm>
              <a:off x="8688068" y="4423377"/>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108" name="Rectangle 47"/>
            <p:cNvSpPr>
              <a:spLocks noChangeArrowheads="1"/>
            </p:cNvSpPr>
            <p:nvPr/>
          </p:nvSpPr>
          <p:spPr bwMode="auto">
            <a:xfrm>
              <a:off x="9021233" y="4423377"/>
              <a:ext cx="334840"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0</a:t>
              </a:r>
            </a:p>
          </p:txBody>
        </p:sp>
        <p:sp>
          <p:nvSpPr>
            <p:cNvPr id="109" name="Rectangle 48"/>
            <p:cNvSpPr>
              <a:spLocks noChangeArrowheads="1"/>
            </p:cNvSpPr>
            <p:nvPr/>
          </p:nvSpPr>
          <p:spPr bwMode="auto">
            <a:xfrm>
              <a:off x="9356073" y="4423377"/>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157" name="Rectangle 49"/>
            <p:cNvSpPr>
              <a:spLocks noChangeArrowheads="1"/>
            </p:cNvSpPr>
            <p:nvPr/>
          </p:nvSpPr>
          <p:spPr bwMode="auto">
            <a:xfrm>
              <a:off x="9689239" y="4423377"/>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58" name="Rectangle 50"/>
            <p:cNvSpPr>
              <a:spLocks noChangeArrowheads="1"/>
            </p:cNvSpPr>
            <p:nvPr/>
          </p:nvSpPr>
          <p:spPr bwMode="auto">
            <a:xfrm>
              <a:off x="10022404" y="4423377"/>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59" name="Rectangle 51"/>
            <p:cNvSpPr>
              <a:spLocks noChangeArrowheads="1"/>
            </p:cNvSpPr>
            <p:nvPr/>
          </p:nvSpPr>
          <p:spPr bwMode="auto">
            <a:xfrm>
              <a:off x="10355571" y="4423377"/>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0</a:t>
              </a:r>
            </a:p>
          </p:txBody>
        </p:sp>
        <p:sp>
          <p:nvSpPr>
            <p:cNvPr id="160" name="Rectangle 52"/>
            <p:cNvSpPr>
              <a:spLocks noChangeArrowheads="1"/>
            </p:cNvSpPr>
            <p:nvPr/>
          </p:nvSpPr>
          <p:spPr bwMode="auto">
            <a:xfrm>
              <a:off x="8021736" y="4724413"/>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161" name="Rectangle 53"/>
            <p:cNvSpPr>
              <a:spLocks noChangeArrowheads="1"/>
            </p:cNvSpPr>
            <p:nvPr/>
          </p:nvSpPr>
          <p:spPr bwMode="auto">
            <a:xfrm>
              <a:off x="8354901" y="4724413"/>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1</a:t>
              </a:r>
            </a:p>
          </p:txBody>
        </p:sp>
        <p:sp>
          <p:nvSpPr>
            <p:cNvPr id="162" name="Rectangle 54"/>
            <p:cNvSpPr>
              <a:spLocks noChangeArrowheads="1"/>
            </p:cNvSpPr>
            <p:nvPr/>
          </p:nvSpPr>
          <p:spPr bwMode="auto">
            <a:xfrm>
              <a:off x="8688068" y="4724413"/>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163" name="Rectangle 55"/>
            <p:cNvSpPr>
              <a:spLocks noChangeArrowheads="1"/>
            </p:cNvSpPr>
            <p:nvPr/>
          </p:nvSpPr>
          <p:spPr bwMode="auto">
            <a:xfrm>
              <a:off x="9021233" y="4724413"/>
              <a:ext cx="334840"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sp>
          <p:nvSpPr>
            <p:cNvPr id="164" name="Rectangle 56"/>
            <p:cNvSpPr>
              <a:spLocks noChangeArrowheads="1"/>
            </p:cNvSpPr>
            <p:nvPr/>
          </p:nvSpPr>
          <p:spPr bwMode="auto">
            <a:xfrm>
              <a:off x="9356073" y="4724413"/>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sp>
          <p:nvSpPr>
            <p:cNvPr id="165" name="Rectangle 57"/>
            <p:cNvSpPr>
              <a:spLocks noChangeArrowheads="1"/>
            </p:cNvSpPr>
            <p:nvPr/>
          </p:nvSpPr>
          <p:spPr bwMode="auto">
            <a:xfrm>
              <a:off x="9689239" y="4724413"/>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66" name="Rectangle 58"/>
            <p:cNvSpPr>
              <a:spLocks noChangeArrowheads="1"/>
            </p:cNvSpPr>
            <p:nvPr/>
          </p:nvSpPr>
          <p:spPr bwMode="auto">
            <a:xfrm>
              <a:off x="10022404" y="4724413"/>
              <a:ext cx="333166"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67" name="Rectangle 59"/>
            <p:cNvSpPr>
              <a:spLocks noChangeArrowheads="1"/>
            </p:cNvSpPr>
            <p:nvPr/>
          </p:nvSpPr>
          <p:spPr bwMode="auto">
            <a:xfrm>
              <a:off x="10355571" y="4724413"/>
              <a:ext cx="333165" cy="304380"/>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grpSp>
      <p:grpSp>
        <p:nvGrpSpPr>
          <p:cNvPr id="21" name="组合 20"/>
          <p:cNvGrpSpPr/>
          <p:nvPr/>
        </p:nvGrpSpPr>
        <p:grpSpPr bwMode="auto">
          <a:xfrm>
            <a:off x="7605713" y="5164138"/>
            <a:ext cx="2528887" cy="565150"/>
            <a:chOff x="8021736" y="5356058"/>
            <a:chExt cx="2667000" cy="595368"/>
          </a:xfrm>
        </p:grpSpPr>
        <p:sp>
          <p:nvSpPr>
            <p:cNvPr id="186" name="Rectangle 78"/>
            <p:cNvSpPr>
              <a:spLocks noChangeArrowheads="1"/>
            </p:cNvSpPr>
            <p:nvPr/>
          </p:nvSpPr>
          <p:spPr bwMode="auto">
            <a:xfrm>
              <a:off x="8021736" y="5356058"/>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1</a:t>
              </a:r>
            </a:p>
          </p:txBody>
        </p:sp>
        <p:sp>
          <p:nvSpPr>
            <p:cNvPr id="187" name="Rectangle 79"/>
            <p:cNvSpPr>
              <a:spLocks noChangeArrowheads="1"/>
            </p:cNvSpPr>
            <p:nvPr/>
          </p:nvSpPr>
          <p:spPr bwMode="auto">
            <a:xfrm>
              <a:off x="8354901" y="5356058"/>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1</a:t>
              </a:r>
            </a:p>
          </p:txBody>
        </p:sp>
        <p:sp>
          <p:nvSpPr>
            <p:cNvPr id="188" name="Rectangle 80"/>
            <p:cNvSpPr>
              <a:spLocks noChangeArrowheads="1"/>
            </p:cNvSpPr>
            <p:nvPr/>
          </p:nvSpPr>
          <p:spPr bwMode="auto">
            <a:xfrm>
              <a:off x="8688068" y="5356058"/>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189" name="Rectangle 81"/>
            <p:cNvSpPr>
              <a:spLocks noChangeArrowheads="1"/>
            </p:cNvSpPr>
            <p:nvPr/>
          </p:nvSpPr>
          <p:spPr bwMode="auto">
            <a:xfrm>
              <a:off x="9021233" y="5356058"/>
              <a:ext cx="334840"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0</a:t>
              </a:r>
            </a:p>
          </p:txBody>
        </p:sp>
        <p:sp>
          <p:nvSpPr>
            <p:cNvPr id="190" name="Rectangle 82"/>
            <p:cNvSpPr>
              <a:spLocks noChangeArrowheads="1"/>
            </p:cNvSpPr>
            <p:nvPr/>
          </p:nvSpPr>
          <p:spPr bwMode="auto">
            <a:xfrm>
              <a:off x="9356073" y="5356058"/>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191" name="Rectangle 83"/>
            <p:cNvSpPr>
              <a:spLocks noChangeArrowheads="1"/>
            </p:cNvSpPr>
            <p:nvPr/>
          </p:nvSpPr>
          <p:spPr bwMode="auto">
            <a:xfrm>
              <a:off x="9689239" y="5356058"/>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92" name="Rectangle 84"/>
            <p:cNvSpPr>
              <a:spLocks noChangeArrowheads="1"/>
            </p:cNvSpPr>
            <p:nvPr/>
          </p:nvSpPr>
          <p:spPr bwMode="auto">
            <a:xfrm>
              <a:off x="10022404" y="5356058"/>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93" name="Rectangle 85"/>
            <p:cNvSpPr>
              <a:spLocks noChangeArrowheads="1"/>
            </p:cNvSpPr>
            <p:nvPr/>
          </p:nvSpPr>
          <p:spPr bwMode="auto">
            <a:xfrm>
              <a:off x="10355571" y="5356058"/>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0</a:t>
              </a:r>
            </a:p>
          </p:txBody>
        </p:sp>
        <p:sp>
          <p:nvSpPr>
            <p:cNvPr id="194" name="Rectangle 86"/>
            <p:cNvSpPr>
              <a:spLocks noChangeArrowheads="1"/>
            </p:cNvSpPr>
            <p:nvPr/>
          </p:nvSpPr>
          <p:spPr bwMode="auto">
            <a:xfrm>
              <a:off x="8021736" y="5647052"/>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195" name="Rectangle 87"/>
            <p:cNvSpPr>
              <a:spLocks noChangeArrowheads="1"/>
            </p:cNvSpPr>
            <p:nvPr/>
          </p:nvSpPr>
          <p:spPr bwMode="auto">
            <a:xfrm>
              <a:off x="8354901" y="5647052"/>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1</a:t>
              </a:r>
            </a:p>
          </p:txBody>
        </p:sp>
        <p:sp>
          <p:nvSpPr>
            <p:cNvPr id="196" name="Rectangle 88"/>
            <p:cNvSpPr>
              <a:spLocks noChangeArrowheads="1"/>
            </p:cNvSpPr>
            <p:nvPr/>
          </p:nvSpPr>
          <p:spPr bwMode="auto">
            <a:xfrm>
              <a:off x="8688068" y="5647052"/>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197" name="Rectangle 89"/>
            <p:cNvSpPr>
              <a:spLocks noChangeArrowheads="1"/>
            </p:cNvSpPr>
            <p:nvPr/>
          </p:nvSpPr>
          <p:spPr bwMode="auto">
            <a:xfrm>
              <a:off x="9021233" y="5647052"/>
              <a:ext cx="334840"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sp>
          <p:nvSpPr>
            <p:cNvPr id="198" name="Rectangle 90"/>
            <p:cNvSpPr>
              <a:spLocks noChangeArrowheads="1"/>
            </p:cNvSpPr>
            <p:nvPr/>
          </p:nvSpPr>
          <p:spPr bwMode="auto">
            <a:xfrm>
              <a:off x="9356073" y="5647052"/>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sp>
          <p:nvSpPr>
            <p:cNvPr id="199" name="Rectangle 91"/>
            <p:cNvSpPr>
              <a:spLocks noChangeArrowheads="1"/>
            </p:cNvSpPr>
            <p:nvPr/>
          </p:nvSpPr>
          <p:spPr bwMode="auto">
            <a:xfrm>
              <a:off x="9689239" y="5647052"/>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00" name="Rectangle 92"/>
            <p:cNvSpPr>
              <a:spLocks noChangeArrowheads="1"/>
            </p:cNvSpPr>
            <p:nvPr/>
          </p:nvSpPr>
          <p:spPr bwMode="auto">
            <a:xfrm>
              <a:off x="10022404" y="5647052"/>
              <a:ext cx="333166"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01" name="Rectangle 93"/>
            <p:cNvSpPr>
              <a:spLocks noChangeArrowheads="1"/>
            </p:cNvSpPr>
            <p:nvPr/>
          </p:nvSpPr>
          <p:spPr bwMode="auto">
            <a:xfrm>
              <a:off x="10355571" y="5647052"/>
              <a:ext cx="333165" cy="304374"/>
            </a:xfrm>
            <a:prstGeom prst="rect">
              <a:avLst/>
            </a:prstGeom>
            <a:solidFill>
              <a:srgbClr val="CCFF66"/>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grpSp>
      <p:grpSp>
        <p:nvGrpSpPr>
          <p:cNvPr id="20" name="组合 19"/>
          <p:cNvGrpSpPr/>
          <p:nvPr/>
        </p:nvGrpSpPr>
        <p:grpSpPr bwMode="auto">
          <a:xfrm>
            <a:off x="7462838" y="2386013"/>
            <a:ext cx="2786062" cy="361950"/>
            <a:chOff x="7871327" y="2586557"/>
            <a:chExt cx="2938463" cy="381000"/>
          </a:xfrm>
        </p:grpSpPr>
        <p:grpSp>
          <p:nvGrpSpPr>
            <p:cNvPr id="54375" name="Group 23"/>
            <p:cNvGrpSpPr/>
            <p:nvPr/>
          </p:nvGrpSpPr>
          <p:grpSpPr bwMode="auto">
            <a:xfrm>
              <a:off x="7871327" y="2586557"/>
              <a:ext cx="2938463" cy="381000"/>
              <a:chOff x="2681" y="1436"/>
              <a:chExt cx="1851" cy="240"/>
            </a:xfrm>
          </p:grpSpPr>
          <p:sp>
            <p:nvSpPr>
              <p:cNvPr id="73" name="Text Box 24"/>
              <p:cNvSpPr txBox="1">
                <a:spLocks noChangeArrowheads="1"/>
              </p:cNvSpPr>
              <p:nvPr/>
            </p:nvSpPr>
            <p:spPr bwMode="auto">
              <a:xfrm>
                <a:off x="2681" y="1436"/>
                <a:ext cx="743" cy="240"/>
              </a:xfrm>
              <a:prstGeom prst="rect">
                <a:avLst/>
              </a:prstGeom>
              <a:noFill/>
              <a:ln w="9525">
                <a:noFill/>
                <a:miter lim="800000"/>
              </a:ln>
            </p:spPr>
            <p:txBody>
              <a:bodyPr lIns="0" tIns="0" rIns="0" bIns="0"/>
              <a:lstStyle/>
              <a:p>
                <a:pPr algn="ctr" eaLnBrk="1" fontAlgn="auto" hangingPunct="1">
                  <a:spcBef>
                    <a:spcPts val="0"/>
                  </a:spcBef>
                  <a:spcAft>
                    <a:spcPts val="0"/>
                  </a:spcAft>
                  <a:defRPr/>
                </a:pPr>
                <a:r>
                  <a:rPr lang="en-US" altLang="zh-CN" sz="1515" dirty="0">
                    <a:solidFill>
                      <a:srgbClr val="FF0000"/>
                    </a:solidFill>
                    <a:cs typeface="华康简宋"/>
                  </a:rPr>
                  <a:t>A</a:t>
                </a:r>
                <a:r>
                  <a:rPr lang="en-US" altLang="zh-CN" sz="1515" baseline="-25000" dirty="0">
                    <a:solidFill>
                      <a:srgbClr val="FF0000"/>
                    </a:solidFill>
                    <a:cs typeface="华康简宋"/>
                  </a:rPr>
                  <a:t>16</a:t>
                </a:r>
                <a:r>
                  <a:rPr lang="en-US" altLang="zh-CN" sz="1515" dirty="0">
                    <a:solidFill>
                      <a:srgbClr val="FF0000"/>
                    </a:solidFill>
                    <a:cs typeface="华康简宋"/>
                  </a:rPr>
                  <a:t>A</a:t>
                </a:r>
                <a:r>
                  <a:rPr lang="en-US" altLang="zh-CN" sz="1515" baseline="-25000" dirty="0">
                    <a:solidFill>
                      <a:srgbClr val="FF0000"/>
                    </a:solidFill>
                  </a:rPr>
                  <a:t>15</a:t>
                </a:r>
                <a:r>
                  <a:rPr lang="en-US" altLang="zh-CN" sz="1515" dirty="0">
                    <a:solidFill>
                      <a:srgbClr val="FF0000"/>
                    </a:solidFill>
                    <a:cs typeface="华康简宋"/>
                  </a:rPr>
                  <a:t>A</a:t>
                </a:r>
                <a:r>
                  <a:rPr lang="en-US" altLang="zh-CN" sz="1515" baseline="-25000" dirty="0">
                    <a:solidFill>
                      <a:srgbClr val="FF0000"/>
                    </a:solidFill>
                  </a:rPr>
                  <a:t>14</a:t>
                </a:r>
              </a:p>
            </p:txBody>
          </p:sp>
          <p:sp>
            <p:nvSpPr>
              <p:cNvPr id="75" name="Text Box 25"/>
              <p:cNvSpPr txBox="1">
                <a:spLocks noChangeArrowheads="1"/>
              </p:cNvSpPr>
              <p:nvPr/>
            </p:nvSpPr>
            <p:spPr bwMode="auto">
              <a:xfrm>
                <a:off x="4125" y="1450"/>
                <a:ext cx="407" cy="144"/>
              </a:xfrm>
              <a:prstGeom prst="rect">
                <a:avLst/>
              </a:prstGeom>
              <a:noFill/>
              <a:ln w="9525">
                <a:noFill/>
                <a:miter lim="800000"/>
              </a:ln>
            </p:spPr>
            <p:txBody>
              <a:bodyPr lIns="0" tIns="0" rIns="0" bIns="0"/>
              <a:lstStyle/>
              <a:p>
                <a:pPr algn="ctr" eaLnBrk="1" fontAlgn="auto" hangingPunct="1">
                  <a:spcBef>
                    <a:spcPts val="0"/>
                  </a:spcBef>
                  <a:spcAft>
                    <a:spcPts val="0"/>
                  </a:spcAft>
                  <a:defRPr/>
                </a:pPr>
                <a:r>
                  <a:rPr lang="en-US" altLang="zh-CN" sz="1515" dirty="0">
                    <a:latin typeface="Times New Roman" panose="02020603050405020304" pitchFamily="18" charset="0"/>
                    <a:ea typeface="华康简宋"/>
                    <a:cs typeface="华康简宋"/>
                  </a:rPr>
                  <a:t>A</a:t>
                </a:r>
                <a:r>
                  <a:rPr lang="en-US" altLang="zh-CN" sz="1515" baseline="-25000" dirty="0">
                    <a:latin typeface="Times New Roman" panose="02020603050405020304" pitchFamily="18" charset="0"/>
                    <a:ea typeface="华康简宋"/>
                    <a:cs typeface="华康简宋"/>
                  </a:rPr>
                  <a:t>0</a:t>
                </a:r>
                <a:endParaRPr lang="en-US" altLang="zh-CN" sz="1515" baseline="-25000" dirty="0">
                  <a:latin typeface="Tahoma" panose="020B0604030504040204" pitchFamily="34" charset="0"/>
                  <a:ea typeface="宋体" panose="02010600030101010101" pitchFamily="2" charset="-122"/>
                </a:endParaRPr>
              </a:p>
            </p:txBody>
          </p:sp>
        </p:grpSp>
        <p:sp>
          <p:nvSpPr>
            <p:cNvPr id="202" name="Text Box 25"/>
            <p:cNvSpPr txBox="1">
              <a:spLocks noChangeArrowheads="1"/>
            </p:cNvSpPr>
            <p:nvPr/>
          </p:nvSpPr>
          <p:spPr bwMode="auto">
            <a:xfrm>
              <a:off x="8968018" y="2588228"/>
              <a:ext cx="646295" cy="227263"/>
            </a:xfrm>
            <a:prstGeom prst="rect">
              <a:avLst/>
            </a:prstGeom>
            <a:noFill/>
            <a:ln w="9525">
              <a:noFill/>
              <a:miter lim="800000"/>
            </a:ln>
          </p:spPr>
          <p:txBody>
            <a:bodyPr lIns="0" tIns="0" rIns="0" bIns="0"/>
            <a:lstStyle/>
            <a:p>
              <a:pPr algn="ctr" eaLnBrk="1" fontAlgn="auto" hangingPunct="1">
                <a:spcBef>
                  <a:spcPts val="0"/>
                </a:spcBef>
                <a:spcAft>
                  <a:spcPts val="0"/>
                </a:spcAft>
                <a:defRPr/>
              </a:pPr>
              <a:r>
                <a:rPr lang="en-US" altLang="zh-CN" sz="1515" dirty="0">
                  <a:latin typeface="Times New Roman" panose="02020603050405020304" pitchFamily="18" charset="0"/>
                  <a:ea typeface="华康简宋"/>
                  <a:cs typeface="华康简宋"/>
                </a:rPr>
                <a:t>A</a:t>
              </a:r>
              <a:r>
                <a:rPr lang="en-US" altLang="zh-CN" sz="1515" baseline="-25000" dirty="0">
                  <a:latin typeface="Times New Roman" panose="02020603050405020304" pitchFamily="18" charset="0"/>
                  <a:ea typeface="华康简宋"/>
                  <a:cs typeface="华康简宋"/>
                </a:rPr>
                <a:t>13</a:t>
              </a:r>
              <a:r>
                <a:rPr lang="en-US" altLang="zh-CN" sz="1515" dirty="0">
                  <a:latin typeface="Times New Roman" panose="02020603050405020304" pitchFamily="18" charset="0"/>
                  <a:ea typeface="华康简宋"/>
                  <a:cs typeface="华康简宋"/>
                </a:rPr>
                <a:t>A</a:t>
              </a:r>
              <a:r>
                <a:rPr lang="en-US" altLang="zh-CN" sz="1515" baseline="-25000" dirty="0">
                  <a:latin typeface="Times New Roman" panose="02020603050405020304" pitchFamily="18" charset="0"/>
                  <a:ea typeface="华康简宋"/>
                  <a:cs typeface="华康简宋"/>
                </a:rPr>
                <a:t>12</a:t>
              </a:r>
              <a:endParaRPr lang="en-US" altLang="zh-CN" sz="1515" baseline="-25000" dirty="0">
                <a:latin typeface="Tahoma" panose="020B0604030504040204" pitchFamily="34" charset="0"/>
                <a:ea typeface="宋体" panose="02010600030101010101" pitchFamily="2" charset="-122"/>
              </a:endParaRPr>
            </a:p>
          </p:txBody>
        </p:sp>
      </p:grpSp>
      <p:sp>
        <p:nvSpPr>
          <p:cNvPr id="11" name="文本框 10"/>
          <p:cNvSpPr txBox="1"/>
          <p:nvPr/>
        </p:nvSpPr>
        <p:spPr>
          <a:xfrm>
            <a:off x="10202863" y="2925763"/>
            <a:ext cx="1789112" cy="325437"/>
          </a:xfrm>
          <a:prstGeom prst="rect">
            <a:avLst/>
          </a:prstGeom>
          <a:noFill/>
        </p:spPr>
        <p:txBody>
          <a:bodyPr>
            <a:spAutoFit/>
          </a:bodyPr>
          <a:lstStyle/>
          <a:p>
            <a:pPr eaLnBrk="1" fontAlgn="auto" hangingPunct="1">
              <a:spcBef>
                <a:spcPts val="0"/>
              </a:spcBef>
              <a:spcAft>
                <a:spcPts val="0"/>
              </a:spcAft>
              <a:defRPr/>
            </a:pPr>
            <a:r>
              <a:rPr lang="en-US" altLang="zh-CN" sz="1515" dirty="0"/>
              <a:t>00000H-03FFFH</a:t>
            </a:r>
            <a:endParaRPr lang="zh-CN" altLang="en-US" sz="1515" dirty="0"/>
          </a:p>
        </p:txBody>
      </p:sp>
      <p:sp>
        <p:nvSpPr>
          <p:cNvPr id="271" name="文本框 270"/>
          <p:cNvSpPr txBox="1"/>
          <p:nvPr/>
        </p:nvSpPr>
        <p:spPr>
          <a:xfrm>
            <a:off x="10213975" y="3575050"/>
            <a:ext cx="1689100" cy="325438"/>
          </a:xfrm>
          <a:prstGeom prst="rect">
            <a:avLst/>
          </a:prstGeom>
          <a:noFill/>
        </p:spPr>
        <p:txBody>
          <a:bodyPr>
            <a:spAutoFit/>
          </a:bodyPr>
          <a:lstStyle/>
          <a:p>
            <a:pPr eaLnBrk="1" fontAlgn="auto" hangingPunct="1">
              <a:spcBef>
                <a:spcPts val="0"/>
              </a:spcBef>
              <a:spcAft>
                <a:spcPts val="0"/>
              </a:spcAft>
              <a:defRPr/>
            </a:pPr>
            <a:r>
              <a:rPr lang="en-US" altLang="zh-CN" sz="1515" dirty="0"/>
              <a:t>04000H-07FFFH</a:t>
            </a:r>
            <a:endParaRPr lang="zh-CN" altLang="en-US" sz="1515" dirty="0"/>
          </a:p>
        </p:txBody>
      </p:sp>
      <p:sp>
        <p:nvSpPr>
          <p:cNvPr id="272" name="文本框 271"/>
          <p:cNvSpPr txBox="1"/>
          <p:nvPr/>
        </p:nvSpPr>
        <p:spPr>
          <a:xfrm>
            <a:off x="10255250" y="4316413"/>
            <a:ext cx="1795463" cy="327025"/>
          </a:xfrm>
          <a:prstGeom prst="rect">
            <a:avLst/>
          </a:prstGeom>
          <a:noFill/>
        </p:spPr>
        <p:txBody>
          <a:bodyPr>
            <a:spAutoFit/>
          </a:bodyPr>
          <a:lstStyle/>
          <a:p>
            <a:pPr eaLnBrk="1" fontAlgn="auto" hangingPunct="1">
              <a:spcBef>
                <a:spcPts val="0"/>
              </a:spcBef>
              <a:spcAft>
                <a:spcPts val="0"/>
              </a:spcAft>
              <a:defRPr/>
            </a:pPr>
            <a:r>
              <a:rPr lang="en-US" altLang="zh-CN" sz="1515" dirty="0"/>
              <a:t>08000H-0BFFFH</a:t>
            </a:r>
            <a:endParaRPr lang="zh-CN" altLang="en-US" sz="1515" dirty="0"/>
          </a:p>
        </p:txBody>
      </p:sp>
      <p:sp>
        <p:nvSpPr>
          <p:cNvPr id="275" name="文本框 274"/>
          <p:cNvSpPr txBox="1"/>
          <p:nvPr/>
        </p:nvSpPr>
        <p:spPr>
          <a:xfrm>
            <a:off x="10277475" y="5292725"/>
            <a:ext cx="1797050" cy="325438"/>
          </a:xfrm>
          <a:prstGeom prst="rect">
            <a:avLst/>
          </a:prstGeom>
          <a:noFill/>
        </p:spPr>
        <p:txBody>
          <a:bodyPr>
            <a:spAutoFit/>
          </a:bodyPr>
          <a:lstStyle/>
          <a:p>
            <a:pPr eaLnBrk="1" fontAlgn="auto" hangingPunct="1">
              <a:spcBef>
                <a:spcPts val="0"/>
              </a:spcBef>
              <a:spcAft>
                <a:spcPts val="0"/>
              </a:spcAft>
              <a:defRPr/>
            </a:pPr>
            <a:r>
              <a:rPr lang="en-US" altLang="zh-CN" sz="1515" dirty="0"/>
              <a:t>1C000H-1FFFFH</a:t>
            </a:r>
            <a:endParaRPr lang="zh-CN" altLang="en-US" sz="1515" dirty="0"/>
          </a:p>
        </p:txBody>
      </p:sp>
      <p:sp>
        <p:nvSpPr>
          <p:cNvPr id="276" name="文本框 275"/>
          <p:cNvSpPr txBox="1"/>
          <p:nvPr/>
        </p:nvSpPr>
        <p:spPr>
          <a:xfrm>
            <a:off x="7483475" y="4759325"/>
            <a:ext cx="2978150" cy="617538"/>
          </a:xfrm>
          <a:prstGeom prst="rect">
            <a:avLst/>
          </a:prstGeom>
          <a:noFill/>
        </p:spPr>
        <p:txBody>
          <a:bodyPr>
            <a:spAutoFit/>
          </a:bodyPr>
          <a:lstStyle/>
          <a:p>
            <a:pPr eaLnBrk="1" fontAlgn="auto" hangingPunct="1">
              <a:spcBef>
                <a:spcPts val="0"/>
              </a:spcBef>
              <a:spcAft>
                <a:spcPts val="0"/>
              </a:spcAft>
              <a:defRPr/>
            </a:pPr>
            <a:r>
              <a:rPr lang="en-US" altLang="zh-CN" sz="1705" dirty="0">
                <a:latin typeface="+mn-lt"/>
                <a:ea typeface="+mn-ea"/>
              </a:rPr>
              <a:t>………………………………………….….</a:t>
            </a:r>
            <a:endParaRPr lang="zh-CN" altLang="en-US" sz="1705" dirty="0">
              <a:latin typeface="+mn-lt"/>
              <a:ea typeface="+mn-ea"/>
            </a:endParaRPr>
          </a:p>
        </p:txBody>
      </p:sp>
      <p:sp>
        <p:nvSpPr>
          <p:cNvPr id="16" name="文本框 15"/>
          <p:cNvSpPr txBox="1"/>
          <p:nvPr/>
        </p:nvSpPr>
        <p:spPr>
          <a:xfrm>
            <a:off x="7754938" y="1698625"/>
            <a:ext cx="3556000" cy="442913"/>
          </a:xfrm>
          <a:prstGeom prst="rect">
            <a:avLst/>
          </a:prstGeom>
          <a:noFill/>
        </p:spPr>
        <p:txBody>
          <a:bodyPr>
            <a:spAutoFit/>
          </a:bodyPr>
          <a:lstStyle/>
          <a:p>
            <a:pPr algn="ctr" eaLnBrk="1" fontAlgn="auto" hangingPunct="1">
              <a:spcBef>
                <a:spcPts val="0"/>
              </a:spcBef>
              <a:spcAft>
                <a:spcPts val="0"/>
              </a:spcAft>
              <a:defRPr/>
            </a:pPr>
            <a:r>
              <a:rPr lang="zh-CN" altLang="en-US" sz="2275" dirty="0"/>
              <a:t>计算每片的全局地址空间</a:t>
            </a:r>
          </a:p>
        </p:txBody>
      </p:sp>
      <p:grpSp>
        <p:nvGrpSpPr>
          <p:cNvPr id="2" name="组合 1"/>
          <p:cNvGrpSpPr/>
          <p:nvPr/>
        </p:nvGrpSpPr>
        <p:grpSpPr bwMode="auto">
          <a:xfrm>
            <a:off x="285750" y="2403475"/>
            <a:ext cx="6757988" cy="3771900"/>
            <a:chOff x="324718" y="2547194"/>
            <a:chExt cx="7127875" cy="3976688"/>
          </a:xfrm>
        </p:grpSpPr>
        <p:sp>
          <p:nvSpPr>
            <p:cNvPr id="203" name="Line 9"/>
            <p:cNvSpPr>
              <a:spLocks noChangeAspect="1" noChangeShapeType="1"/>
            </p:cNvSpPr>
            <p:nvPr/>
          </p:nvSpPr>
          <p:spPr bwMode="auto">
            <a:xfrm flipV="1">
              <a:off x="3840935" y="3223365"/>
              <a:ext cx="3349" cy="1328910"/>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04" name="Line 10"/>
            <p:cNvSpPr>
              <a:spLocks noChangeAspect="1" noChangeShapeType="1"/>
            </p:cNvSpPr>
            <p:nvPr/>
          </p:nvSpPr>
          <p:spPr bwMode="auto">
            <a:xfrm flipV="1">
              <a:off x="5163703" y="3221692"/>
              <a:ext cx="3349" cy="1323888"/>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05" name="Line 11"/>
            <p:cNvSpPr>
              <a:spLocks noChangeAspect="1" noChangeShapeType="1"/>
            </p:cNvSpPr>
            <p:nvPr/>
          </p:nvSpPr>
          <p:spPr bwMode="auto">
            <a:xfrm flipV="1">
              <a:off x="2871464" y="3223365"/>
              <a:ext cx="3349" cy="1328910"/>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06" name="Line 12"/>
            <p:cNvSpPr>
              <a:spLocks noChangeAspect="1" noChangeShapeType="1"/>
            </p:cNvSpPr>
            <p:nvPr/>
          </p:nvSpPr>
          <p:spPr bwMode="auto">
            <a:xfrm flipV="1">
              <a:off x="7181342" y="3214997"/>
              <a:ext cx="0" cy="1216772"/>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07" name="Rectangle 13"/>
            <p:cNvSpPr>
              <a:spLocks noChangeAspect="1" noChangeArrowheads="1"/>
            </p:cNvSpPr>
            <p:nvPr/>
          </p:nvSpPr>
          <p:spPr bwMode="auto">
            <a:xfrm>
              <a:off x="1349444" y="3173154"/>
              <a:ext cx="892450" cy="44352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solidFill>
                    <a:srgbClr val="FF0000"/>
                  </a:solidFill>
                  <a:latin typeface="Times New Roman" panose="02020603050405020304" pitchFamily="18" charset="0"/>
                  <a:ea typeface="楷体_GB2312" pitchFamily="49" charset="-122"/>
                </a:rPr>
                <a:t>A</a:t>
              </a:r>
              <a:r>
                <a:rPr lang="en-US" altLang="zh-CN" sz="1705" baseline="-25000" dirty="0">
                  <a:solidFill>
                    <a:srgbClr val="FF0000"/>
                  </a:solidFill>
                  <a:latin typeface="Times New Roman" panose="02020603050405020304" pitchFamily="18" charset="0"/>
                  <a:ea typeface="楷体_GB2312" pitchFamily="49" charset="-122"/>
                </a:rPr>
                <a:t>16-14</a:t>
              </a:r>
              <a:endParaRPr lang="en-US" altLang="zh-CN" sz="1705" b="1" dirty="0">
                <a:solidFill>
                  <a:srgbClr val="FF0000"/>
                </a:solidFill>
                <a:latin typeface="Tahoma" panose="020B0604030504040204" pitchFamily="34" charset="0"/>
                <a:ea typeface="楷体_GB2312" pitchFamily="49" charset="-122"/>
              </a:endParaRPr>
            </a:p>
          </p:txBody>
        </p:sp>
        <p:sp>
          <p:nvSpPr>
            <p:cNvPr id="208" name="Rectangle 14"/>
            <p:cNvSpPr>
              <a:spLocks noChangeAspect="1" noChangeArrowheads="1"/>
            </p:cNvSpPr>
            <p:nvPr/>
          </p:nvSpPr>
          <p:spPr bwMode="auto">
            <a:xfrm>
              <a:off x="6116430" y="3385713"/>
              <a:ext cx="892449" cy="441854"/>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solidFill>
                    <a:srgbClr val="FF0000"/>
                  </a:solidFill>
                  <a:latin typeface="Times New Roman" panose="02020603050405020304" pitchFamily="18" charset="0"/>
                  <a:ea typeface="楷体_GB2312" pitchFamily="49" charset="-122"/>
                </a:rPr>
                <a:t>A</a:t>
              </a:r>
              <a:r>
                <a:rPr lang="en-US" altLang="zh-CN" sz="1705" baseline="-25000" dirty="0">
                  <a:solidFill>
                    <a:srgbClr val="FF0000"/>
                  </a:solidFill>
                  <a:latin typeface="Times New Roman" panose="02020603050405020304" pitchFamily="18" charset="0"/>
                  <a:ea typeface="楷体_GB2312" pitchFamily="49" charset="-122"/>
                </a:rPr>
                <a:t>13-0</a:t>
              </a:r>
              <a:endParaRPr lang="en-US" altLang="zh-CN" sz="1705" b="1" dirty="0">
                <a:solidFill>
                  <a:srgbClr val="FF0000"/>
                </a:solidFill>
                <a:latin typeface="Tahoma" panose="020B0604030504040204" pitchFamily="34" charset="0"/>
                <a:ea typeface="楷体_GB2312" pitchFamily="49" charset="-122"/>
              </a:endParaRPr>
            </a:p>
          </p:txBody>
        </p:sp>
        <p:grpSp>
          <p:nvGrpSpPr>
            <p:cNvPr id="54321" name="Group 15"/>
            <p:cNvGrpSpPr/>
            <p:nvPr/>
          </p:nvGrpSpPr>
          <p:grpSpPr bwMode="auto">
            <a:xfrm>
              <a:off x="1967946" y="2547194"/>
              <a:ext cx="5393647" cy="773113"/>
              <a:chOff x="1865" y="1296"/>
              <a:chExt cx="3281" cy="487"/>
            </a:xfrm>
          </p:grpSpPr>
          <p:sp>
            <p:nvSpPr>
              <p:cNvPr id="210" name="Rectangle 16"/>
              <p:cNvSpPr>
                <a:spLocks noChangeAspect="1" noChangeArrowheads="1"/>
              </p:cNvSpPr>
              <p:nvPr/>
            </p:nvSpPr>
            <p:spPr bwMode="auto">
              <a:xfrm>
                <a:off x="1954" y="1299"/>
                <a:ext cx="3192" cy="417"/>
              </a:xfrm>
              <a:prstGeom prst="rect">
                <a:avLst/>
              </a:prstGeom>
              <a:solidFill>
                <a:srgbClr val="99FFCC"/>
              </a:solidFill>
              <a:ln w="12700">
                <a:solidFill>
                  <a:schemeClr val="tx1"/>
                </a:solidFill>
                <a:miter lim="800000"/>
              </a:ln>
            </p:spPr>
            <p:txBody>
              <a:bodyPr/>
              <a:lstStyle/>
              <a:p>
                <a:pPr algn="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3-8</a:t>
                </a:r>
                <a:r>
                  <a:rPr lang="zh-CN" altLang="en-US" sz="1705" dirty="0">
                    <a:latin typeface="Tahoma" panose="020B0604030504040204" pitchFamily="34" charset="0"/>
                    <a:ea typeface="宋体" panose="02010600030101010101" pitchFamily="2" charset="-122"/>
                  </a:rPr>
                  <a:t>译码</a:t>
                </a:r>
              </a:p>
            </p:txBody>
          </p:sp>
          <p:sp>
            <p:nvSpPr>
              <p:cNvPr id="211" name="Rectangle 17"/>
              <p:cNvSpPr>
                <a:spLocks noChangeAspect="1" noChangeArrowheads="1"/>
              </p:cNvSpPr>
              <p:nvPr/>
            </p:nvSpPr>
            <p:spPr bwMode="auto">
              <a:xfrm>
                <a:off x="4306" y="1505"/>
                <a:ext cx="72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ramsel7</a:t>
                </a:r>
                <a:endParaRPr lang="en-US" altLang="zh-CN" sz="1705" b="1" dirty="0">
                  <a:latin typeface="Tahoma" panose="020B0604030504040204" pitchFamily="34" charset="0"/>
                  <a:ea typeface="楷体_GB2312" pitchFamily="49" charset="-122"/>
                </a:endParaRPr>
              </a:p>
            </p:txBody>
          </p:sp>
          <p:sp>
            <p:nvSpPr>
              <p:cNvPr id="212" name="Rectangle 18"/>
              <p:cNvSpPr>
                <a:spLocks noChangeAspect="1" noChangeArrowheads="1"/>
              </p:cNvSpPr>
              <p:nvPr/>
            </p:nvSpPr>
            <p:spPr bwMode="auto">
              <a:xfrm>
                <a:off x="3251" y="1505"/>
                <a:ext cx="72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ramsel2</a:t>
                </a:r>
                <a:endParaRPr lang="en-US" altLang="zh-CN" sz="1705" b="1" dirty="0">
                  <a:latin typeface="Tahoma" panose="020B0604030504040204" pitchFamily="34" charset="0"/>
                  <a:ea typeface="楷体_GB2312" pitchFamily="49" charset="-122"/>
                </a:endParaRPr>
              </a:p>
            </p:txBody>
          </p:sp>
          <p:sp>
            <p:nvSpPr>
              <p:cNvPr id="213" name="Rectangle 19"/>
              <p:cNvSpPr>
                <a:spLocks noChangeAspect="1" noChangeArrowheads="1"/>
              </p:cNvSpPr>
              <p:nvPr/>
            </p:nvSpPr>
            <p:spPr bwMode="auto">
              <a:xfrm>
                <a:off x="2494" y="1505"/>
                <a:ext cx="72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ramsel1</a:t>
                </a:r>
                <a:endParaRPr lang="en-US" altLang="zh-CN" sz="1705" b="1" dirty="0">
                  <a:latin typeface="Tahoma" panose="020B0604030504040204" pitchFamily="34" charset="0"/>
                  <a:ea typeface="楷体_GB2312" pitchFamily="49" charset="-122"/>
                </a:endParaRPr>
              </a:p>
            </p:txBody>
          </p:sp>
          <p:sp>
            <p:nvSpPr>
              <p:cNvPr id="214" name="Rectangle 20"/>
              <p:cNvSpPr>
                <a:spLocks noChangeAspect="1" noChangeArrowheads="1"/>
              </p:cNvSpPr>
              <p:nvPr/>
            </p:nvSpPr>
            <p:spPr bwMode="auto">
              <a:xfrm>
                <a:off x="1865" y="1505"/>
                <a:ext cx="723"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ramsel0</a:t>
                </a:r>
                <a:endParaRPr lang="en-US" altLang="zh-CN" sz="1705" b="1" dirty="0">
                  <a:latin typeface="Tahoma" panose="020B0604030504040204" pitchFamily="34" charset="0"/>
                  <a:ea typeface="楷体_GB2312" pitchFamily="49" charset="-122"/>
                </a:endParaRPr>
              </a:p>
            </p:txBody>
          </p:sp>
          <p:sp>
            <p:nvSpPr>
              <p:cNvPr id="215" name="Rectangle 21"/>
              <p:cNvSpPr>
                <a:spLocks noChangeAspect="1" noChangeArrowheads="1"/>
              </p:cNvSpPr>
              <p:nvPr/>
            </p:nvSpPr>
            <p:spPr bwMode="auto">
              <a:xfrm>
                <a:off x="4099" y="1505"/>
                <a:ext cx="321"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a:t>
                </a:r>
                <a:endParaRPr lang="en-US" altLang="zh-CN" sz="1705" b="1" dirty="0">
                  <a:latin typeface="Tahoma" panose="020B0604030504040204" pitchFamily="34" charset="0"/>
                  <a:ea typeface="楷体_GB2312" pitchFamily="49" charset="-122"/>
                </a:endParaRPr>
              </a:p>
            </p:txBody>
          </p:sp>
          <p:sp>
            <p:nvSpPr>
              <p:cNvPr id="216" name="Rectangle 22"/>
              <p:cNvSpPr>
                <a:spLocks noChangeAspect="1" noChangeArrowheads="1"/>
              </p:cNvSpPr>
              <p:nvPr/>
            </p:nvSpPr>
            <p:spPr bwMode="auto">
              <a:xfrm>
                <a:off x="1955" y="1296"/>
                <a:ext cx="402" cy="279"/>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OE#</a:t>
                </a:r>
                <a:endParaRPr lang="en-US" altLang="zh-CN" sz="1705" b="1">
                  <a:latin typeface="Tahoma" panose="020B0604030504040204" pitchFamily="34" charset="0"/>
                  <a:ea typeface="楷体_GB2312" pitchFamily="49" charset="-122"/>
                </a:endParaRPr>
              </a:p>
            </p:txBody>
          </p:sp>
        </p:grpSp>
        <p:grpSp>
          <p:nvGrpSpPr>
            <p:cNvPr id="54322" name="Group 23"/>
            <p:cNvGrpSpPr/>
            <p:nvPr/>
          </p:nvGrpSpPr>
          <p:grpSpPr bwMode="auto">
            <a:xfrm>
              <a:off x="1589956" y="5571382"/>
              <a:ext cx="5364162" cy="774700"/>
              <a:chOff x="1469" y="3174"/>
              <a:chExt cx="3379" cy="488"/>
            </a:xfrm>
          </p:grpSpPr>
          <p:sp>
            <p:nvSpPr>
              <p:cNvPr id="218" name="Line 24"/>
              <p:cNvSpPr>
                <a:spLocks noChangeAspect="1" noChangeShapeType="1"/>
              </p:cNvSpPr>
              <p:nvPr/>
            </p:nvSpPr>
            <p:spPr bwMode="auto">
              <a:xfrm>
                <a:off x="3642"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19" name="Line 25"/>
              <p:cNvSpPr>
                <a:spLocks noChangeAspect="1" noChangeShapeType="1"/>
              </p:cNvSpPr>
              <p:nvPr/>
            </p:nvSpPr>
            <p:spPr bwMode="auto">
              <a:xfrm>
                <a:off x="4846"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20" name="Line 26"/>
              <p:cNvSpPr>
                <a:spLocks noChangeAspect="1" noChangeShapeType="1"/>
              </p:cNvSpPr>
              <p:nvPr/>
            </p:nvSpPr>
            <p:spPr bwMode="auto">
              <a:xfrm>
                <a:off x="2839"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21" name="Line 27"/>
              <p:cNvSpPr>
                <a:spLocks noChangeAspect="1" noChangeShapeType="1"/>
              </p:cNvSpPr>
              <p:nvPr/>
            </p:nvSpPr>
            <p:spPr bwMode="auto">
              <a:xfrm>
                <a:off x="2117" y="3174"/>
                <a:ext cx="2" cy="488"/>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22" name="Rectangle 28"/>
              <p:cNvSpPr>
                <a:spLocks noChangeAspect="1" noChangeArrowheads="1"/>
              </p:cNvSpPr>
              <p:nvPr/>
            </p:nvSpPr>
            <p:spPr bwMode="auto">
              <a:xfrm>
                <a:off x="4218" y="3244"/>
                <a:ext cx="56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223" name="Rectangle 29"/>
              <p:cNvSpPr>
                <a:spLocks noChangeAspect="1" noChangeArrowheads="1"/>
              </p:cNvSpPr>
              <p:nvPr/>
            </p:nvSpPr>
            <p:spPr bwMode="auto">
              <a:xfrm>
                <a:off x="3011" y="3244"/>
                <a:ext cx="561"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224" name="Rectangle 30"/>
              <p:cNvSpPr>
                <a:spLocks noChangeAspect="1" noChangeArrowheads="1"/>
              </p:cNvSpPr>
              <p:nvPr/>
            </p:nvSpPr>
            <p:spPr bwMode="auto">
              <a:xfrm>
                <a:off x="2240" y="3244"/>
                <a:ext cx="561"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sp>
            <p:nvSpPr>
              <p:cNvPr id="225" name="Rectangle 31"/>
              <p:cNvSpPr>
                <a:spLocks noChangeAspect="1" noChangeArrowheads="1"/>
              </p:cNvSpPr>
              <p:nvPr/>
            </p:nvSpPr>
            <p:spPr bwMode="auto">
              <a:xfrm>
                <a:off x="1469" y="3244"/>
                <a:ext cx="562" cy="278"/>
              </a:xfrm>
              <a:prstGeom prst="rect">
                <a:avLst/>
              </a:prstGeom>
              <a:noFill/>
              <a:ln w="9525">
                <a:noFill/>
                <a:miter lim="800000"/>
              </a:ln>
            </p:spPr>
            <p:txBody>
              <a:bodyPr lIns="12041" tIns="12041" rIns="12041" bIns="12041"/>
              <a:lstStyle/>
              <a:p>
                <a:pPr algn="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grpSp>
        <p:sp>
          <p:nvSpPr>
            <p:cNvPr id="226" name="Line 39"/>
            <p:cNvSpPr>
              <a:spLocks noChangeAspect="1" noChangeShapeType="1"/>
            </p:cNvSpPr>
            <p:nvPr/>
          </p:nvSpPr>
          <p:spPr bwMode="auto">
            <a:xfrm>
              <a:off x="1344421" y="4092011"/>
              <a:ext cx="5353021" cy="3347"/>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27" name="Line 49"/>
            <p:cNvSpPr>
              <a:spLocks noChangeAspect="1" noChangeShapeType="1"/>
            </p:cNvSpPr>
            <p:nvPr/>
          </p:nvSpPr>
          <p:spPr bwMode="auto">
            <a:xfrm>
              <a:off x="1287492" y="3760620"/>
              <a:ext cx="5686225" cy="3347"/>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54325" name="Group 50"/>
            <p:cNvGrpSpPr/>
            <p:nvPr/>
          </p:nvGrpSpPr>
          <p:grpSpPr bwMode="auto">
            <a:xfrm>
              <a:off x="1599482" y="2988519"/>
              <a:ext cx="523010" cy="774700"/>
              <a:chOff x="1475" y="1574"/>
              <a:chExt cx="481" cy="488"/>
            </a:xfrm>
          </p:grpSpPr>
          <p:sp>
            <p:nvSpPr>
              <p:cNvPr id="229" name="Line 51"/>
              <p:cNvSpPr>
                <a:spLocks noChangeAspect="1" noChangeShapeType="1"/>
              </p:cNvSpPr>
              <p:nvPr/>
            </p:nvSpPr>
            <p:spPr bwMode="auto">
              <a:xfrm>
                <a:off x="1474" y="1574"/>
                <a:ext cx="2" cy="488"/>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30" name="Line 52"/>
              <p:cNvSpPr>
                <a:spLocks noChangeAspect="1" noChangeShapeType="1"/>
              </p:cNvSpPr>
              <p:nvPr/>
            </p:nvSpPr>
            <p:spPr bwMode="auto">
              <a:xfrm>
                <a:off x="1474" y="1574"/>
                <a:ext cx="482" cy="1"/>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sp>
          <p:nvSpPr>
            <p:cNvPr id="231" name="Line 53"/>
            <p:cNvSpPr>
              <a:spLocks noChangeAspect="1" noChangeShapeType="1"/>
            </p:cNvSpPr>
            <p:nvPr/>
          </p:nvSpPr>
          <p:spPr bwMode="auto">
            <a:xfrm>
              <a:off x="1344421" y="6301282"/>
              <a:ext cx="6088079" cy="0"/>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32" name="Line 54"/>
            <p:cNvSpPr>
              <a:spLocks noChangeAspect="1" noChangeShapeType="1"/>
            </p:cNvSpPr>
            <p:nvPr/>
          </p:nvSpPr>
          <p:spPr bwMode="auto">
            <a:xfrm>
              <a:off x="1344421" y="2768121"/>
              <a:ext cx="755149" cy="1674"/>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54328" name="Group 55"/>
            <p:cNvGrpSpPr/>
            <p:nvPr/>
          </p:nvGrpSpPr>
          <p:grpSpPr bwMode="auto">
            <a:xfrm>
              <a:off x="2563091" y="3760044"/>
              <a:ext cx="4391022" cy="663575"/>
              <a:chOff x="2082" y="2060"/>
              <a:chExt cx="2766" cy="418"/>
            </a:xfrm>
          </p:grpSpPr>
          <p:sp>
            <p:nvSpPr>
              <p:cNvPr id="234" name="Line 56"/>
              <p:cNvSpPr>
                <a:spLocks noChangeAspect="1" noChangeShapeType="1"/>
              </p:cNvSpPr>
              <p:nvPr/>
            </p:nvSpPr>
            <p:spPr bwMode="auto">
              <a:xfrm>
                <a:off x="2082" y="2060"/>
                <a:ext cx="2" cy="417"/>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nvGrpSpPr>
              <p:cNvPr id="54354" name="Group 57"/>
              <p:cNvGrpSpPr/>
              <p:nvPr/>
            </p:nvGrpSpPr>
            <p:grpSpPr bwMode="auto">
              <a:xfrm>
                <a:off x="2783" y="2060"/>
                <a:ext cx="2065" cy="418"/>
                <a:chOff x="2783" y="2060"/>
                <a:chExt cx="2065" cy="418"/>
              </a:xfrm>
            </p:grpSpPr>
            <p:sp>
              <p:nvSpPr>
                <p:cNvPr id="236" name="Line 58"/>
                <p:cNvSpPr>
                  <a:spLocks noChangeAspect="1" noChangeShapeType="1"/>
                </p:cNvSpPr>
                <p:nvPr/>
              </p:nvSpPr>
              <p:spPr bwMode="auto">
                <a:xfrm>
                  <a:off x="4846" y="2060"/>
                  <a:ext cx="2" cy="417"/>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37" name="Line 59"/>
                <p:cNvSpPr>
                  <a:spLocks noChangeAspect="1" noChangeShapeType="1"/>
                </p:cNvSpPr>
                <p:nvPr/>
              </p:nvSpPr>
              <p:spPr bwMode="auto">
                <a:xfrm>
                  <a:off x="2784" y="2060"/>
                  <a:ext cx="2" cy="417"/>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38" name="Line 60"/>
                <p:cNvSpPr>
                  <a:spLocks noChangeAspect="1" noChangeShapeType="1"/>
                </p:cNvSpPr>
                <p:nvPr/>
              </p:nvSpPr>
              <p:spPr bwMode="auto">
                <a:xfrm>
                  <a:off x="3558" y="2060"/>
                  <a:ext cx="2" cy="417"/>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grpSp>
        </p:grpSp>
        <p:grpSp>
          <p:nvGrpSpPr>
            <p:cNvPr id="54329" name="Group 32"/>
            <p:cNvGrpSpPr/>
            <p:nvPr/>
          </p:nvGrpSpPr>
          <p:grpSpPr bwMode="auto">
            <a:xfrm>
              <a:off x="324718" y="2547194"/>
              <a:ext cx="1146175" cy="3976688"/>
              <a:chOff x="672" y="1296"/>
              <a:chExt cx="722" cy="2505"/>
            </a:xfrm>
          </p:grpSpPr>
          <p:sp>
            <p:nvSpPr>
              <p:cNvPr id="240" name="Rectangle 33"/>
              <p:cNvSpPr>
                <a:spLocks noChangeAspect="1" noChangeArrowheads="1"/>
              </p:cNvSpPr>
              <p:nvPr/>
            </p:nvSpPr>
            <p:spPr bwMode="auto">
              <a:xfrm>
                <a:off x="672" y="1296"/>
                <a:ext cx="642" cy="2505"/>
              </a:xfrm>
              <a:prstGeom prst="rect">
                <a:avLst/>
              </a:prstGeom>
              <a:solidFill>
                <a:srgbClr val="CCFF66"/>
              </a:solidFill>
              <a:ln w="12700">
                <a:solidFill>
                  <a:schemeClr val="tx2"/>
                </a:solidFill>
                <a:miter lim="800000"/>
              </a:ln>
            </p:spPr>
            <p:txBody>
              <a:bodyPr/>
              <a:lstStyle/>
              <a:p>
                <a:pPr algn="ctr" eaLnBrk="1" fontAlgn="auto" hangingPunct="1">
                  <a:spcBef>
                    <a:spcPts val="0"/>
                  </a:spcBef>
                  <a:spcAft>
                    <a:spcPts val="0"/>
                  </a:spcAft>
                  <a:defRPr/>
                </a:pPr>
                <a:endParaRPr lang="zh-CN" altLang="en-US" sz="1705">
                  <a:latin typeface="+mn-lt"/>
                  <a:ea typeface="+mn-ea"/>
                </a:endParaRPr>
              </a:p>
            </p:txBody>
          </p:sp>
          <p:sp>
            <p:nvSpPr>
              <p:cNvPr id="241" name="Rectangle 34"/>
              <p:cNvSpPr>
                <a:spLocks noChangeAspect="1" noChangeArrowheads="1"/>
              </p:cNvSpPr>
              <p:nvPr/>
            </p:nvSpPr>
            <p:spPr bwMode="auto">
              <a:xfrm>
                <a:off x="833" y="1853"/>
                <a:ext cx="561" cy="277"/>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A</a:t>
                </a:r>
                <a:r>
                  <a:rPr lang="en-US" altLang="zh-CN" sz="1705" baseline="-25000" dirty="0">
                    <a:latin typeface="Times New Roman" panose="02020603050405020304" pitchFamily="18" charset="0"/>
                    <a:ea typeface="楷体_GB2312" pitchFamily="49" charset="-122"/>
                  </a:rPr>
                  <a:t>16-0</a:t>
                </a:r>
                <a:endParaRPr lang="en-US" altLang="zh-CN" sz="1705" b="1" dirty="0">
                  <a:latin typeface="Tahoma" panose="020B0604030504040204" pitchFamily="34" charset="0"/>
                  <a:ea typeface="楷体_GB2312" pitchFamily="49" charset="-122"/>
                </a:endParaRPr>
              </a:p>
            </p:txBody>
          </p:sp>
          <p:sp>
            <p:nvSpPr>
              <p:cNvPr id="242" name="Rectangle 35"/>
              <p:cNvSpPr>
                <a:spLocks noChangeAspect="1" noChangeArrowheads="1"/>
              </p:cNvSpPr>
              <p:nvPr/>
            </p:nvSpPr>
            <p:spPr bwMode="auto">
              <a:xfrm>
                <a:off x="752" y="1296"/>
                <a:ext cx="562" cy="279"/>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MREQ#</a:t>
                </a:r>
                <a:endParaRPr lang="en-US" altLang="zh-CN" sz="1705" b="1">
                  <a:latin typeface="Tahoma" panose="020B0604030504040204" pitchFamily="34" charset="0"/>
                  <a:ea typeface="楷体_GB2312" pitchFamily="49" charset="-122"/>
                </a:endParaRPr>
              </a:p>
            </p:txBody>
          </p:sp>
          <p:sp>
            <p:nvSpPr>
              <p:cNvPr id="243" name="Rectangle 36"/>
              <p:cNvSpPr>
                <a:spLocks noChangeAspect="1" noChangeArrowheads="1"/>
              </p:cNvSpPr>
              <p:nvPr/>
            </p:nvSpPr>
            <p:spPr bwMode="auto">
              <a:xfrm>
                <a:off x="833" y="2130"/>
                <a:ext cx="561" cy="280"/>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R/W#</a:t>
                </a:r>
                <a:endParaRPr lang="en-US" altLang="zh-CN" sz="1705" b="1">
                  <a:latin typeface="Tahoma" panose="020B0604030504040204" pitchFamily="34" charset="0"/>
                  <a:ea typeface="楷体_GB2312" pitchFamily="49" charset="-122"/>
                </a:endParaRPr>
              </a:p>
            </p:txBody>
          </p:sp>
          <p:sp>
            <p:nvSpPr>
              <p:cNvPr id="244" name="Rectangle 37"/>
              <p:cNvSpPr>
                <a:spLocks noChangeAspect="1" noChangeArrowheads="1"/>
              </p:cNvSpPr>
              <p:nvPr/>
            </p:nvSpPr>
            <p:spPr bwMode="auto">
              <a:xfrm>
                <a:off x="672" y="2408"/>
                <a:ext cx="562" cy="278"/>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CPU</a:t>
                </a:r>
                <a:endParaRPr lang="en-US" altLang="zh-CN" sz="1705" b="1">
                  <a:latin typeface="Tahoma" panose="020B0604030504040204" pitchFamily="34" charset="0"/>
                  <a:ea typeface="楷体_GB2312" pitchFamily="49" charset="-122"/>
                </a:endParaRPr>
              </a:p>
            </p:txBody>
          </p:sp>
          <p:sp>
            <p:nvSpPr>
              <p:cNvPr id="245" name="Rectangle 38"/>
              <p:cNvSpPr>
                <a:spLocks noChangeAspect="1" noChangeArrowheads="1"/>
              </p:cNvSpPr>
              <p:nvPr/>
            </p:nvSpPr>
            <p:spPr bwMode="auto">
              <a:xfrm>
                <a:off x="833" y="3452"/>
                <a:ext cx="561" cy="279"/>
              </a:xfrm>
              <a:prstGeom prst="rect">
                <a:avLst/>
              </a:prstGeom>
              <a:noFill/>
              <a:ln w="9525">
                <a:noFill/>
                <a:miter lim="800000"/>
              </a:ln>
            </p:spPr>
            <p:txBody>
              <a:bodyPr lIns="12041" tIns="12041" rIns="12041" bIns="12041"/>
              <a:lstStyle/>
              <a:p>
                <a:pPr algn="ctr" eaLnBrk="1" fontAlgn="auto" hangingPunct="1">
                  <a:spcBef>
                    <a:spcPts val="0"/>
                  </a:spcBef>
                  <a:spcAft>
                    <a:spcPts val="0"/>
                  </a:spcAft>
                  <a:defRPr/>
                </a:pP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7</a:t>
                </a:r>
                <a:r>
                  <a:rPr lang="en-US" altLang="zh-CN" sz="1705">
                    <a:latin typeface="Times New Roman" panose="02020603050405020304" pitchFamily="18" charset="0"/>
                    <a:ea typeface="楷体_GB2312" pitchFamily="49" charset="-122"/>
                  </a:rPr>
                  <a:t>~D</a:t>
                </a:r>
                <a:r>
                  <a:rPr lang="en-US" altLang="zh-CN" sz="1705" baseline="-25000">
                    <a:latin typeface="Times New Roman" panose="02020603050405020304" pitchFamily="18" charset="0"/>
                    <a:ea typeface="楷体_GB2312" pitchFamily="49" charset="-122"/>
                  </a:rPr>
                  <a:t>0</a:t>
                </a:r>
                <a:endParaRPr lang="en-US" altLang="zh-CN" sz="1705" b="1">
                  <a:latin typeface="Tahoma" panose="020B0604030504040204" pitchFamily="34" charset="0"/>
                  <a:ea typeface="楷体_GB2312" pitchFamily="49" charset="-122"/>
                </a:endParaRPr>
              </a:p>
            </p:txBody>
          </p:sp>
        </p:grpSp>
        <p:grpSp>
          <p:nvGrpSpPr>
            <p:cNvPr id="54330" name="组合 245"/>
            <p:cNvGrpSpPr/>
            <p:nvPr/>
          </p:nvGrpSpPr>
          <p:grpSpPr bwMode="auto">
            <a:xfrm>
              <a:off x="2035555" y="4085482"/>
              <a:ext cx="5417038" cy="1487487"/>
              <a:chOff x="3130826" y="4085482"/>
              <a:chExt cx="5417038" cy="1487487"/>
            </a:xfrm>
          </p:grpSpPr>
          <p:grpSp>
            <p:nvGrpSpPr>
              <p:cNvPr id="54331" name="Group 2"/>
              <p:cNvGrpSpPr/>
              <p:nvPr/>
            </p:nvGrpSpPr>
            <p:grpSpPr bwMode="auto">
              <a:xfrm>
                <a:off x="3474214" y="4085482"/>
                <a:ext cx="4319588" cy="450850"/>
                <a:chOff x="1966" y="2265"/>
                <a:chExt cx="2721" cy="284"/>
              </a:xfrm>
            </p:grpSpPr>
            <p:sp>
              <p:nvSpPr>
                <p:cNvPr id="259" name="Line 3"/>
                <p:cNvSpPr>
                  <a:spLocks noChangeAspect="1" noChangeShapeType="1"/>
                </p:cNvSpPr>
                <p:nvPr/>
              </p:nvSpPr>
              <p:spPr bwMode="auto">
                <a:xfrm flipV="1">
                  <a:off x="1966" y="2269"/>
                  <a:ext cx="2" cy="279"/>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n w="38100">
                      <a:solidFill>
                        <a:schemeClr val="tx1"/>
                      </a:solidFill>
                    </a:ln>
                    <a:latin typeface="+mn-lt"/>
                    <a:ea typeface="+mn-ea"/>
                  </a:endParaRPr>
                </a:p>
              </p:txBody>
            </p:sp>
            <p:sp>
              <p:nvSpPr>
                <p:cNvPr id="260" name="Line 4"/>
                <p:cNvSpPr>
                  <a:spLocks noChangeAspect="1" noChangeShapeType="1"/>
                </p:cNvSpPr>
                <p:nvPr/>
              </p:nvSpPr>
              <p:spPr bwMode="auto">
                <a:xfrm flipV="1">
                  <a:off x="4686" y="2269"/>
                  <a:ext cx="1" cy="279"/>
                </a:xfrm>
                <a:prstGeom prst="line">
                  <a:avLst/>
                </a:prstGeom>
                <a:noFill/>
                <a:ln w="38100">
                  <a:solidFill>
                    <a:schemeClr val="tx1"/>
                  </a:solidFill>
                  <a:round/>
                  <a:headEnd type="none" w="sm" len="sm"/>
                  <a:tailEnd type="none" w="sm" len="sm"/>
                </a:ln>
              </p:spPr>
              <p:txBody>
                <a:bodyPr/>
                <a:lstStyle/>
                <a:p>
                  <a:pPr eaLnBrk="1" fontAlgn="auto" hangingPunct="1">
                    <a:spcBef>
                      <a:spcPts val="0"/>
                    </a:spcBef>
                    <a:spcAft>
                      <a:spcPts val="0"/>
                    </a:spcAft>
                    <a:defRPr/>
                  </a:pPr>
                  <a:endParaRPr lang="zh-CN" altLang="en-US" sz="1705">
                    <a:latin typeface="+mn-lt"/>
                    <a:ea typeface="+mn-ea"/>
                  </a:endParaRPr>
                </a:p>
              </p:txBody>
            </p:sp>
            <p:sp>
              <p:nvSpPr>
                <p:cNvPr id="261" name="Line 5"/>
                <p:cNvSpPr>
                  <a:spLocks noChangeAspect="1" noChangeShapeType="1"/>
                </p:cNvSpPr>
                <p:nvPr/>
              </p:nvSpPr>
              <p:spPr bwMode="auto">
                <a:xfrm flipV="1">
                  <a:off x="2644" y="2271"/>
                  <a:ext cx="0" cy="247"/>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n w="38100">
                      <a:solidFill>
                        <a:schemeClr val="tx1"/>
                      </a:solidFill>
                    </a:ln>
                    <a:latin typeface="+mn-lt"/>
                    <a:ea typeface="+mn-ea"/>
                  </a:endParaRPr>
                </a:p>
              </p:txBody>
            </p:sp>
            <p:sp>
              <p:nvSpPr>
                <p:cNvPr id="262" name="Line 6"/>
                <p:cNvSpPr>
                  <a:spLocks noChangeAspect="1" noChangeShapeType="1"/>
                </p:cNvSpPr>
                <p:nvPr/>
              </p:nvSpPr>
              <p:spPr bwMode="auto">
                <a:xfrm flipV="1">
                  <a:off x="3377" y="2265"/>
                  <a:ext cx="2" cy="279"/>
                </a:xfrm>
                <a:prstGeom prst="line">
                  <a:avLst/>
                </a:prstGeom>
                <a:noFill/>
                <a:ln w="38100">
                  <a:solidFill>
                    <a:schemeClr val="tx1"/>
                  </a:solidFill>
                  <a:round/>
                  <a:headEnd type="none" w="sm" len="sm"/>
                  <a:tailEnd type="oval" w="sm" len="sm"/>
                </a:ln>
              </p:spPr>
              <p:txBody>
                <a:bodyPr/>
                <a:lstStyle/>
                <a:p>
                  <a:pPr eaLnBrk="1" fontAlgn="auto" hangingPunct="1">
                    <a:spcBef>
                      <a:spcPts val="0"/>
                    </a:spcBef>
                    <a:spcAft>
                      <a:spcPts val="0"/>
                    </a:spcAft>
                    <a:defRPr/>
                  </a:pPr>
                  <a:endParaRPr lang="zh-CN" altLang="en-US" sz="1705">
                    <a:latin typeface="+mn-lt"/>
                    <a:ea typeface="+mn-ea"/>
                  </a:endParaRPr>
                </a:p>
              </p:txBody>
            </p:sp>
          </p:grpSp>
          <p:sp>
            <p:nvSpPr>
              <p:cNvPr id="248" name="Oval 41"/>
              <p:cNvSpPr>
                <a:spLocks noChangeAspect="1" noChangeArrowheads="1"/>
              </p:cNvSpPr>
              <p:nvPr/>
            </p:nvSpPr>
            <p:spPr bwMode="auto">
              <a:xfrm>
                <a:off x="7345653" y="5156477"/>
                <a:ext cx="83719" cy="88705"/>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249" name="Oval 42"/>
              <p:cNvSpPr>
                <a:spLocks noChangeAspect="1" noChangeArrowheads="1"/>
              </p:cNvSpPr>
              <p:nvPr/>
            </p:nvSpPr>
            <p:spPr bwMode="auto">
              <a:xfrm>
                <a:off x="6836638" y="5156477"/>
                <a:ext cx="82045" cy="88705"/>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250" name="Oval 43"/>
              <p:cNvSpPr>
                <a:spLocks noChangeAspect="1" noChangeArrowheads="1"/>
              </p:cNvSpPr>
              <p:nvPr/>
            </p:nvSpPr>
            <p:spPr bwMode="auto">
              <a:xfrm>
                <a:off x="7091146" y="5156477"/>
                <a:ext cx="82045" cy="88705"/>
              </a:xfrm>
              <a:prstGeom prst="ellipse">
                <a:avLst/>
              </a:prstGeom>
              <a:solidFill>
                <a:srgbClr val="FFCC00"/>
              </a:solidFill>
              <a:ln w="3175">
                <a:solidFill>
                  <a:schemeClr val="folHlink"/>
                </a:solidFill>
                <a:round/>
              </a:ln>
            </p:spPr>
            <p:txBody>
              <a:bodyPr/>
              <a:lstStyle/>
              <a:p>
                <a:pPr algn="r" eaLnBrk="1" fontAlgn="auto" hangingPunct="1">
                  <a:spcBef>
                    <a:spcPts val="0"/>
                  </a:spcBef>
                  <a:spcAft>
                    <a:spcPts val="0"/>
                  </a:spcAft>
                  <a:defRPr/>
                </a:pPr>
                <a:endParaRPr lang="zh-CN" altLang="en-US" sz="1705">
                  <a:latin typeface="+mn-lt"/>
                  <a:ea typeface="+mn-ea"/>
                </a:endParaRPr>
              </a:p>
            </p:txBody>
          </p:sp>
          <p:sp>
            <p:nvSpPr>
              <p:cNvPr id="251" name="Rectangle 45"/>
              <p:cNvSpPr>
                <a:spLocks noChangeAspect="1" noChangeArrowheads="1"/>
              </p:cNvSpPr>
              <p:nvPr/>
            </p:nvSpPr>
            <p:spPr bwMode="auto">
              <a:xfrm>
                <a:off x="3131215" y="4426748"/>
                <a:ext cx="1046494" cy="1146477"/>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r>
                  <a:rPr lang="en-US" altLang="zh-CN" sz="1705" dirty="0">
                    <a:solidFill>
                      <a:srgbClr val="FF0000"/>
                    </a:solidFill>
                    <a:latin typeface="Times New Roman" panose="02020603050405020304" pitchFamily="18" charset="0"/>
                    <a:ea typeface="楷体_GB2312" pitchFamily="49" charset="-122"/>
                  </a:rPr>
                  <a:t>0</a:t>
                </a:r>
                <a:r>
                  <a:rPr lang="en-US" altLang="zh-CN" sz="1705" dirty="0">
                    <a:latin typeface="Times New Roman" panose="02020603050405020304" pitchFamily="18" charset="0"/>
                    <a:ea typeface="楷体_GB2312" pitchFamily="49" charset="-122"/>
                  </a:rPr>
                  <a:t>)</a:t>
                </a:r>
                <a:endParaRPr lang="en-US" altLang="zh-CN" sz="1705" b="1" dirty="0">
                  <a:latin typeface="Tahoma" panose="020B0604030504040204" pitchFamily="34" charset="0"/>
                  <a:ea typeface="楷体_GB2312" pitchFamily="49" charset="-122"/>
                </a:endParaRPr>
              </a:p>
            </p:txBody>
          </p:sp>
          <p:sp>
            <p:nvSpPr>
              <p:cNvPr id="252" name="Rectangle 46"/>
              <p:cNvSpPr>
                <a:spLocks noChangeAspect="1" noChangeArrowheads="1"/>
              </p:cNvSpPr>
              <p:nvPr/>
            </p:nvSpPr>
            <p:spPr bwMode="auto">
              <a:xfrm>
                <a:off x="7586765" y="4418379"/>
                <a:ext cx="961099" cy="1146478"/>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r>
                  <a:rPr lang="en-US" altLang="zh-CN" sz="1705" dirty="0">
                    <a:solidFill>
                      <a:srgbClr val="FF0000"/>
                    </a:solidFill>
                    <a:latin typeface="Times New Roman" panose="02020603050405020304" pitchFamily="18" charset="0"/>
                    <a:ea typeface="楷体_GB2312" pitchFamily="49" charset="-122"/>
                  </a:rPr>
                  <a:t>7</a:t>
                </a:r>
                <a:r>
                  <a:rPr lang="en-US" altLang="zh-CN" sz="1705" dirty="0">
                    <a:latin typeface="Times New Roman" panose="02020603050405020304" pitchFamily="18" charset="0"/>
                    <a:ea typeface="楷体_GB2312" pitchFamily="49" charset="-122"/>
                  </a:rPr>
                  <a:t>)</a:t>
                </a:r>
              </a:p>
              <a:p>
                <a:pPr algn="ctr" eaLnBrk="1" fontAlgn="auto" hangingPunct="1">
                  <a:spcBef>
                    <a:spcPts val="0"/>
                  </a:spcBef>
                  <a:spcAft>
                    <a:spcPts val="0"/>
                  </a:spcAft>
                  <a:defRPr/>
                </a:pPr>
                <a:endParaRPr lang="en-US" altLang="zh-CN" sz="1705" b="1" dirty="0">
                  <a:latin typeface="Tahoma" panose="020B0604030504040204" pitchFamily="34" charset="0"/>
                  <a:ea typeface="楷体_GB2312" pitchFamily="49" charset="-122"/>
                </a:endParaRPr>
              </a:p>
            </p:txBody>
          </p:sp>
          <p:sp>
            <p:nvSpPr>
              <p:cNvPr id="253" name="Rectangle 47"/>
              <p:cNvSpPr>
                <a:spLocks noChangeAspect="1" noChangeArrowheads="1"/>
              </p:cNvSpPr>
              <p:nvPr/>
            </p:nvSpPr>
            <p:spPr bwMode="auto">
              <a:xfrm>
                <a:off x="5505499" y="4389927"/>
                <a:ext cx="961099" cy="1146477"/>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r>
                  <a:rPr lang="en-US" altLang="zh-CN" sz="1705" dirty="0">
                    <a:solidFill>
                      <a:srgbClr val="FF0000"/>
                    </a:solidFill>
                    <a:latin typeface="Times New Roman" panose="02020603050405020304" pitchFamily="18" charset="0"/>
                    <a:ea typeface="楷体_GB2312" pitchFamily="49" charset="-122"/>
                  </a:rPr>
                  <a:t>2</a:t>
                </a:r>
                <a:r>
                  <a:rPr lang="en-US" altLang="zh-CN" sz="1705" dirty="0">
                    <a:latin typeface="Times New Roman" panose="02020603050405020304" pitchFamily="18" charset="0"/>
                    <a:ea typeface="楷体_GB2312" pitchFamily="49" charset="-122"/>
                  </a:rPr>
                  <a:t>)</a:t>
                </a:r>
              </a:p>
              <a:p>
                <a:pPr algn="ctr" eaLnBrk="1" fontAlgn="auto" hangingPunct="1">
                  <a:spcBef>
                    <a:spcPts val="0"/>
                  </a:spcBef>
                  <a:spcAft>
                    <a:spcPts val="0"/>
                  </a:spcAft>
                  <a:defRPr/>
                </a:pPr>
                <a:endParaRPr lang="en-US" altLang="zh-CN" sz="1705" b="1" dirty="0">
                  <a:latin typeface="Tahoma" panose="020B0604030504040204" pitchFamily="34" charset="0"/>
                  <a:ea typeface="楷体_GB2312" pitchFamily="49" charset="-122"/>
                </a:endParaRPr>
              </a:p>
            </p:txBody>
          </p:sp>
          <p:sp>
            <p:nvSpPr>
              <p:cNvPr id="254" name="Rectangle 48"/>
              <p:cNvSpPr>
                <a:spLocks noChangeAspect="1" noChangeArrowheads="1"/>
              </p:cNvSpPr>
              <p:nvPr/>
            </p:nvSpPr>
            <p:spPr bwMode="auto">
              <a:xfrm>
                <a:off x="4343473" y="4423401"/>
                <a:ext cx="961099" cy="1133088"/>
              </a:xfrm>
              <a:prstGeom prst="rect">
                <a:avLst/>
              </a:prstGeom>
              <a:solidFill>
                <a:srgbClr val="FFCC00"/>
              </a:solidFill>
              <a:ln w="12700">
                <a:solidFill>
                  <a:schemeClr val="tx1"/>
                </a:solidFill>
                <a:miter lim="800000"/>
              </a:ln>
            </p:spPr>
            <p:txBody>
              <a:bodyPr lIns="12041" tIns="12041" rIns="12041" bIns="12041"/>
              <a:lstStyle/>
              <a:p>
                <a:pPr algn="ctr" eaLnBrk="1" fontAlgn="auto" hangingPunct="1">
                  <a:spcBef>
                    <a:spcPts val="0"/>
                  </a:spcBef>
                  <a:spcAft>
                    <a:spcPts val="0"/>
                  </a:spcAft>
                  <a:defRPr/>
                </a:pPr>
                <a:endParaRPr lang="en-US" altLang="zh-CN" sz="1705" baseline="30000"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baseline="30000" dirty="0">
                    <a:latin typeface="Times New Roman" panose="02020603050405020304" pitchFamily="18" charset="0"/>
                    <a:ea typeface="楷体_GB2312" pitchFamily="49" charset="-122"/>
                  </a:rPr>
                  <a:t>WE  A  CS</a:t>
                </a:r>
                <a:endParaRPr lang="en-US" altLang="zh-CN" sz="1705" dirty="0">
                  <a:latin typeface="Times New Roman" panose="02020603050405020304" pitchFamily="18" charset="0"/>
                  <a:ea typeface="楷体_GB2312" pitchFamily="49" charset="-122"/>
                </a:endParaRP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16K</a:t>
                </a:r>
              </a:p>
              <a:p>
                <a:pPr algn="ctr" eaLnBrk="1" fontAlgn="auto" hangingPunct="1">
                  <a:spcBef>
                    <a:spcPts val="0"/>
                  </a:spcBef>
                  <a:spcAft>
                    <a:spcPts val="0"/>
                  </a:spcAft>
                  <a:defRPr/>
                </a:pPr>
                <a:r>
                  <a:rPr lang="en-US" altLang="zh-CN" sz="1705" dirty="0">
                    <a:latin typeface="Times New Roman" panose="02020603050405020304" pitchFamily="18" charset="0"/>
                    <a:ea typeface="楷体_GB2312" pitchFamily="49" charset="-122"/>
                  </a:rPr>
                  <a:t>×8(</a:t>
                </a:r>
                <a:r>
                  <a:rPr lang="en-US" altLang="zh-CN" sz="1705" dirty="0">
                    <a:solidFill>
                      <a:srgbClr val="FF0000"/>
                    </a:solidFill>
                    <a:latin typeface="Times New Roman" panose="02020603050405020304" pitchFamily="18" charset="0"/>
                    <a:ea typeface="楷体_GB2312" pitchFamily="49" charset="-122"/>
                  </a:rPr>
                  <a:t>1</a:t>
                </a:r>
                <a:r>
                  <a:rPr lang="en-US" altLang="zh-CN" sz="1705" dirty="0">
                    <a:latin typeface="Times New Roman" panose="02020603050405020304" pitchFamily="18" charset="0"/>
                    <a:ea typeface="楷体_GB2312" pitchFamily="49" charset="-122"/>
                  </a:rPr>
                  <a:t>)</a:t>
                </a:r>
              </a:p>
            </p:txBody>
          </p:sp>
          <p:cxnSp>
            <p:nvCxnSpPr>
              <p:cNvPr id="255" name="直接连接符 254"/>
              <p:cNvCxnSpPr/>
              <p:nvPr/>
            </p:nvCxnSpPr>
            <p:spPr>
              <a:xfrm>
                <a:off x="6135069" y="4587422"/>
                <a:ext cx="205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8199591" y="4610854"/>
                <a:ext cx="2059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4959648" y="4599138"/>
                <a:ext cx="205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3809343" y="4614201"/>
                <a:ext cx="2042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组合 14"/>
          <p:cNvGrpSpPr/>
          <p:nvPr/>
        </p:nvGrpSpPr>
        <p:grpSpPr bwMode="auto">
          <a:xfrm>
            <a:off x="7607300" y="3084513"/>
            <a:ext cx="2528888" cy="288925"/>
            <a:chOff x="8023416" y="3252601"/>
            <a:chExt cx="2667000" cy="304800"/>
          </a:xfrm>
        </p:grpSpPr>
        <p:sp>
          <p:nvSpPr>
            <p:cNvPr id="263" name="Rectangle 27"/>
            <p:cNvSpPr>
              <a:spLocks noChangeArrowheads="1"/>
            </p:cNvSpPr>
            <p:nvPr/>
          </p:nvSpPr>
          <p:spPr bwMode="auto">
            <a:xfrm>
              <a:off x="8023416" y="3252601"/>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264" name="Rectangle 28"/>
            <p:cNvSpPr>
              <a:spLocks noChangeArrowheads="1"/>
            </p:cNvSpPr>
            <p:nvPr/>
          </p:nvSpPr>
          <p:spPr bwMode="auto">
            <a:xfrm>
              <a:off x="8356582" y="3252601"/>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265" name="Rectangle 29"/>
            <p:cNvSpPr>
              <a:spLocks noChangeArrowheads="1"/>
            </p:cNvSpPr>
            <p:nvPr/>
          </p:nvSpPr>
          <p:spPr bwMode="auto">
            <a:xfrm>
              <a:off x="8689747" y="3252601"/>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266" name="Rectangle 30"/>
            <p:cNvSpPr>
              <a:spLocks noChangeArrowheads="1"/>
            </p:cNvSpPr>
            <p:nvPr/>
          </p:nvSpPr>
          <p:spPr bwMode="auto">
            <a:xfrm>
              <a:off x="9022914" y="3252601"/>
              <a:ext cx="334840"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sp>
          <p:nvSpPr>
            <p:cNvPr id="267" name="Rectangle 31"/>
            <p:cNvSpPr>
              <a:spLocks noChangeArrowheads="1"/>
            </p:cNvSpPr>
            <p:nvPr/>
          </p:nvSpPr>
          <p:spPr bwMode="auto">
            <a:xfrm>
              <a:off x="9357753" y="3252601"/>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sp>
          <p:nvSpPr>
            <p:cNvPr id="268" name="Rectangle 32"/>
            <p:cNvSpPr>
              <a:spLocks noChangeArrowheads="1"/>
            </p:cNvSpPr>
            <p:nvPr/>
          </p:nvSpPr>
          <p:spPr bwMode="auto">
            <a:xfrm>
              <a:off x="9690918" y="3252601"/>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69" name="Rectangle 33"/>
            <p:cNvSpPr>
              <a:spLocks noChangeArrowheads="1"/>
            </p:cNvSpPr>
            <p:nvPr/>
          </p:nvSpPr>
          <p:spPr bwMode="auto">
            <a:xfrm>
              <a:off x="10024085" y="3252601"/>
              <a:ext cx="333165"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70" name="Rectangle 34"/>
            <p:cNvSpPr>
              <a:spLocks noChangeArrowheads="1"/>
            </p:cNvSpPr>
            <p:nvPr/>
          </p:nvSpPr>
          <p:spPr bwMode="auto">
            <a:xfrm>
              <a:off x="10357250" y="3252601"/>
              <a:ext cx="333166" cy="304800"/>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grpSp>
      <p:grpSp>
        <p:nvGrpSpPr>
          <p:cNvPr id="17" name="组合 16"/>
          <p:cNvGrpSpPr/>
          <p:nvPr/>
        </p:nvGrpSpPr>
        <p:grpSpPr bwMode="auto">
          <a:xfrm>
            <a:off x="7596188" y="3462338"/>
            <a:ext cx="2530475" cy="576262"/>
            <a:chOff x="8011688" y="3652024"/>
            <a:chExt cx="2668680" cy="607920"/>
          </a:xfrm>
        </p:grpSpPr>
        <p:sp>
          <p:nvSpPr>
            <p:cNvPr id="89" name="Rectangle 35"/>
            <p:cNvSpPr>
              <a:spLocks noChangeArrowheads="1"/>
            </p:cNvSpPr>
            <p:nvPr/>
          </p:nvSpPr>
          <p:spPr bwMode="auto">
            <a:xfrm>
              <a:off x="8011688" y="3652024"/>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90" name="Rectangle 36"/>
            <p:cNvSpPr>
              <a:spLocks noChangeArrowheads="1"/>
            </p:cNvSpPr>
            <p:nvPr/>
          </p:nvSpPr>
          <p:spPr bwMode="auto">
            <a:xfrm>
              <a:off x="8344854" y="3652024"/>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91" name="Rectangle 37"/>
            <p:cNvSpPr>
              <a:spLocks noChangeArrowheads="1"/>
            </p:cNvSpPr>
            <p:nvPr/>
          </p:nvSpPr>
          <p:spPr bwMode="auto">
            <a:xfrm>
              <a:off x="8678021" y="3652024"/>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93" name="Rectangle 38"/>
            <p:cNvSpPr>
              <a:spLocks noChangeArrowheads="1"/>
            </p:cNvSpPr>
            <p:nvPr/>
          </p:nvSpPr>
          <p:spPr bwMode="auto">
            <a:xfrm>
              <a:off x="9011187" y="3652024"/>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94" name="Rectangle 39"/>
            <p:cNvSpPr>
              <a:spLocks noChangeArrowheads="1"/>
            </p:cNvSpPr>
            <p:nvPr/>
          </p:nvSpPr>
          <p:spPr bwMode="auto">
            <a:xfrm>
              <a:off x="9344354" y="3652024"/>
              <a:ext cx="334841"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95" name="Rectangle 40"/>
            <p:cNvSpPr>
              <a:spLocks noChangeArrowheads="1"/>
            </p:cNvSpPr>
            <p:nvPr/>
          </p:nvSpPr>
          <p:spPr bwMode="auto">
            <a:xfrm>
              <a:off x="9679194" y="3652024"/>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01" name="Rectangle 41"/>
            <p:cNvSpPr>
              <a:spLocks noChangeArrowheads="1"/>
            </p:cNvSpPr>
            <p:nvPr/>
          </p:nvSpPr>
          <p:spPr bwMode="auto">
            <a:xfrm>
              <a:off x="10012360" y="3652024"/>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102" name="Rectangle 42"/>
            <p:cNvSpPr>
              <a:spLocks noChangeArrowheads="1"/>
            </p:cNvSpPr>
            <p:nvPr/>
          </p:nvSpPr>
          <p:spPr bwMode="auto">
            <a:xfrm>
              <a:off x="10345527" y="3652024"/>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0</a:t>
              </a:r>
            </a:p>
          </p:txBody>
        </p:sp>
        <p:sp>
          <p:nvSpPr>
            <p:cNvPr id="277" name="Rectangle 35"/>
            <p:cNvSpPr>
              <a:spLocks noChangeArrowheads="1"/>
            </p:cNvSpPr>
            <p:nvPr/>
          </p:nvSpPr>
          <p:spPr bwMode="auto">
            <a:xfrm>
              <a:off x="8013362" y="3955146"/>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0</a:t>
              </a:r>
            </a:p>
          </p:txBody>
        </p:sp>
        <p:sp>
          <p:nvSpPr>
            <p:cNvPr id="278" name="Rectangle 36"/>
            <p:cNvSpPr>
              <a:spLocks noChangeArrowheads="1"/>
            </p:cNvSpPr>
            <p:nvPr/>
          </p:nvSpPr>
          <p:spPr bwMode="auto">
            <a:xfrm>
              <a:off x="8346529" y="3955146"/>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solidFill>
                    <a:srgbClr val="FF0000"/>
                  </a:solidFill>
                  <a:latin typeface="Tahoma" panose="020B0604030504040204" pitchFamily="34" charset="0"/>
                  <a:ea typeface="宋体" panose="02010600030101010101" pitchFamily="2" charset="-122"/>
                </a:rPr>
                <a:t>0</a:t>
              </a:r>
            </a:p>
          </p:txBody>
        </p:sp>
        <p:sp>
          <p:nvSpPr>
            <p:cNvPr id="279" name="Rectangle 37"/>
            <p:cNvSpPr>
              <a:spLocks noChangeArrowheads="1"/>
            </p:cNvSpPr>
            <p:nvPr/>
          </p:nvSpPr>
          <p:spPr bwMode="auto">
            <a:xfrm>
              <a:off x="8679695" y="3955146"/>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solidFill>
                    <a:srgbClr val="FF0000"/>
                  </a:solidFill>
                  <a:latin typeface="Tahoma" panose="020B0604030504040204" pitchFamily="34" charset="0"/>
                  <a:ea typeface="宋体" panose="02010600030101010101" pitchFamily="2" charset="-122"/>
                </a:rPr>
                <a:t>1</a:t>
              </a:r>
            </a:p>
          </p:txBody>
        </p:sp>
        <p:sp>
          <p:nvSpPr>
            <p:cNvPr id="280" name="Rectangle 38"/>
            <p:cNvSpPr>
              <a:spLocks noChangeArrowheads="1"/>
            </p:cNvSpPr>
            <p:nvPr/>
          </p:nvSpPr>
          <p:spPr bwMode="auto">
            <a:xfrm>
              <a:off x="9012862" y="3955146"/>
              <a:ext cx="334841"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sp>
          <p:nvSpPr>
            <p:cNvPr id="281" name="Rectangle 39"/>
            <p:cNvSpPr>
              <a:spLocks noChangeArrowheads="1"/>
            </p:cNvSpPr>
            <p:nvPr/>
          </p:nvSpPr>
          <p:spPr bwMode="auto">
            <a:xfrm>
              <a:off x="9347702" y="3955146"/>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dirty="0">
                  <a:latin typeface="Tahoma" panose="020B0604030504040204" pitchFamily="34" charset="0"/>
                  <a:ea typeface="宋体" panose="02010600030101010101" pitchFamily="2" charset="-122"/>
                </a:rPr>
                <a:t>1</a:t>
              </a:r>
            </a:p>
          </p:txBody>
        </p:sp>
        <p:sp>
          <p:nvSpPr>
            <p:cNvPr id="282" name="Rectangle 40"/>
            <p:cNvSpPr>
              <a:spLocks noChangeArrowheads="1"/>
            </p:cNvSpPr>
            <p:nvPr/>
          </p:nvSpPr>
          <p:spPr bwMode="auto">
            <a:xfrm>
              <a:off x="9680868" y="3955146"/>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83" name="Rectangle 41"/>
            <p:cNvSpPr>
              <a:spLocks noChangeArrowheads="1"/>
            </p:cNvSpPr>
            <p:nvPr/>
          </p:nvSpPr>
          <p:spPr bwMode="auto">
            <a:xfrm>
              <a:off x="10014035" y="3955146"/>
              <a:ext cx="333166"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a:t>
              </a:r>
            </a:p>
          </p:txBody>
        </p:sp>
        <p:sp>
          <p:nvSpPr>
            <p:cNvPr id="284" name="Rectangle 42"/>
            <p:cNvSpPr>
              <a:spLocks noChangeArrowheads="1"/>
            </p:cNvSpPr>
            <p:nvPr/>
          </p:nvSpPr>
          <p:spPr bwMode="auto">
            <a:xfrm>
              <a:off x="10347201" y="3955146"/>
              <a:ext cx="333167" cy="304798"/>
            </a:xfrm>
            <a:prstGeom prst="rect">
              <a:avLst/>
            </a:prstGeom>
            <a:solidFill>
              <a:srgbClr val="FFCC00"/>
            </a:solidFill>
            <a:ln w="9525" algn="ctr">
              <a:solidFill>
                <a:schemeClr val="tx1"/>
              </a:solidFill>
              <a:miter lim="800000"/>
            </a:ln>
          </p:spPr>
          <p:txBody>
            <a:bodyPr wrap="none" anchor="ctr"/>
            <a:lstStyle/>
            <a:p>
              <a:pPr algn="ctr" eaLnBrk="1" fontAlgn="auto" hangingPunct="1">
                <a:spcBef>
                  <a:spcPts val="0"/>
                </a:spcBef>
                <a:spcAft>
                  <a:spcPts val="0"/>
                </a:spcAft>
                <a:defRPr/>
              </a:pPr>
              <a:r>
                <a:rPr lang="en-US" altLang="zh-CN" sz="1705">
                  <a:latin typeface="Tahoma" panose="020B0604030504040204" pitchFamily="34" charset="0"/>
                  <a:ea typeface="宋体" panose="02010600030101010101" pitchFamily="2" charset="-122"/>
                </a:rPr>
                <a:t>1</a:t>
              </a:r>
            </a:p>
          </p:txBody>
        </p:sp>
      </p:grpSp>
      <p:sp>
        <p:nvSpPr>
          <p:cNvPr id="152" name="标题 1"/>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vertic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blinds(vertical)">
                                      <p:cBhvr>
                                        <p:cTn id="42" dur="500"/>
                                        <p:tgtEl>
                                          <p:spTgt spid="27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vertical)">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72"/>
                                        </p:tgtEl>
                                        <p:attrNameLst>
                                          <p:attrName>style.visibility</p:attrName>
                                        </p:attrNameLst>
                                      </p:cBhvr>
                                      <p:to>
                                        <p:strVal val="visible"/>
                                      </p:to>
                                    </p:set>
                                    <p:animEffect transition="in" filter="blinds(horizontal)">
                                      <p:cBhvr>
                                        <p:cTn id="52" dur="500"/>
                                        <p:tgtEl>
                                          <p:spTgt spid="27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276"/>
                                        </p:tgtEl>
                                        <p:attrNameLst>
                                          <p:attrName>style.visibility</p:attrName>
                                        </p:attrNameLst>
                                      </p:cBhvr>
                                      <p:to>
                                        <p:strVal val="visible"/>
                                      </p:to>
                                    </p:set>
                                    <p:animEffect transition="in" filter="blinds(vertical)">
                                      <p:cBhvr>
                                        <p:cTn id="57" dur="500"/>
                                        <p:tgtEl>
                                          <p:spTgt spid="27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linds(vertical)">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grpId="0" nodeType="clickEffect">
                                  <p:stCondLst>
                                    <p:cond delay="0"/>
                                  </p:stCondLst>
                                  <p:childTnLst>
                                    <p:set>
                                      <p:cBhvr>
                                        <p:cTn id="66" dur="1" fill="hold">
                                          <p:stCondLst>
                                            <p:cond delay="0"/>
                                          </p:stCondLst>
                                        </p:cTn>
                                        <p:tgtEl>
                                          <p:spTgt spid="275"/>
                                        </p:tgtEl>
                                        <p:attrNameLst>
                                          <p:attrName>style.visibility</p:attrName>
                                        </p:attrNameLst>
                                      </p:cBhvr>
                                      <p:to>
                                        <p:strVal val="visible"/>
                                      </p:to>
                                    </p:set>
                                    <p:animEffect transition="in" filter="blinds(vertical)">
                                      <p:cBhvr>
                                        <p:cTn id="6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71" grpId="0"/>
      <p:bldP spid="272" grpId="0"/>
      <p:bldP spid="275" grpId="0"/>
      <p:bldP spid="276"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CN" dirty="0"/>
              <a:t> </a:t>
            </a:r>
            <a:r>
              <a:rPr lang="zh-CN" altLang="en-US" dirty="0"/>
              <a:t>指令格式</a:t>
            </a:r>
          </a:p>
        </p:txBody>
      </p:sp>
      <p:sp>
        <p:nvSpPr>
          <p:cNvPr id="6148" name="Rectangle 3"/>
          <p:cNvSpPr>
            <a:spLocks noGrp="1" noChangeArrowheads="1"/>
          </p:cNvSpPr>
          <p:nvPr>
            <p:ph type="body" idx="4294967295"/>
          </p:nvPr>
        </p:nvSpPr>
        <p:spPr>
          <a:xfrm>
            <a:off x="487822" y="942764"/>
            <a:ext cx="10515599" cy="5637024"/>
          </a:xfrm>
        </p:spPr>
        <p:txBody>
          <a:bodyPr>
            <a:normAutofit/>
          </a:bodyPr>
          <a:lstStyle/>
          <a:p>
            <a:pPr>
              <a:lnSpc>
                <a:spcPct val="150000"/>
              </a:lnSpc>
            </a:pPr>
            <a:r>
              <a:rPr lang="zh-CN" altLang="en-US" dirty="0"/>
              <a:t>表示一条指令的机器字，称为</a:t>
            </a:r>
            <a:r>
              <a:rPr lang="zh-CN" altLang="en-US" b="1" dirty="0"/>
              <a:t>指令字</a:t>
            </a:r>
            <a:r>
              <a:rPr lang="zh-CN" altLang="en-US" dirty="0"/>
              <a:t>，简称</a:t>
            </a:r>
            <a:r>
              <a:rPr lang="zh-CN" altLang="en-US" b="1" dirty="0"/>
              <a:t>指令</a:t>
            </a:r>
          </a:p>
          <a:p>
            <a:pPr>
              <a:lnSpc>
                <a:spcPct val="150000"/>
              </a:lnSpc>
            </a:pPr>
            <a:r>
              <a:rPr lang="zh-CN" altLang="en-US" b="1" dirty="0"/>
              <a:t>指令格式</a:t>
            </a:r>
            <a:r>
              <a:rPr lang="zh-CN" altLang="en-US" dirty="0"/>
              <a:t>：用二进制代码表示指令的结构形式</a:t>
            </a:r>
            <a:endParaRPr lang="en-US" altLang="zh-CN" dirty="0"/>
          </a:p>
          <a:p>
            <a:pPr lvl="1">
              <a:lnSpc>
                <a:spcPct val="150000"/>
              </a:lnSpc>
            </a:pPr>
            <a:r>
              <a:rPr lang="zh-CN" altLang="en-US" sz="2400" dirty="0"/>
              <a:t>指令要求计算机处理什么数据？</a:t>
            </a:r>
            <a:endParaRPr lang="en-US" altLang="zh-CN" sz="2400" dirty="0"/>
          </a:p>
          <a:p>
            <a:pPr lvl="1">
              <a:lnSpc>
                <a:spcPct val="150000"/>
              </a:lnSpc>
            </a:pPr>
            <a:r>
              <a:rPr lang="zh-CN" altLang="en-US" sz="2400" dirty="0"/>
              <a:t>指令要求计算机对数据做什么处理？</a:t>
            </a:r>
            <a:endParaRPr lang="en-US" altLang="zh-CN" sz="2400" dirty="0"/>
          </a:p>
          <a:p>
            <a:pPr lvl="1">
              <a:lnSpc>
                <a:spcPct val="150000"/>
              </a:lnSpc>
            </a:pPr>
            <a:r>
              <a:rPr lang="zh-CN" altLang="en-US" sz="2400" dirty="0"/>
              <a:t>计算机怎样才能得到要处理的数据</a:t>
            </a:r>
            <a:r>
              <a:rPr lang="zh-CN" altLang="en-US" sz="2200" dirty="0"/>
              <a:t>？</a:t>
            </a:r>
          </a:p>
        </p:txBody>
      </p:sp>
      <p:sp>
        <p:nvSpPr>
          <p:cNvPr id="9" name="自选图形 7"/>
          <p:cNvSpPr>
            <a:spLocks noChangeArrowheads="1"/>
          </p:cNvSpPr>
          <p:nvPr/>
        </p:nvSpPr>
        <p:spPr bwMode="auto">
          <a:xfrm flipH="1">
            <a:off x="1071105" y="4587246"/>
            <a:ext cx="2400828" cy="752475"/>
          </a:xfrm>
          <a:prstGeom prst="wedgeRoundRectCallout">
            <a:avLst>
              <a:gd name="adj1" fmla="val 6665"/>
              <a:gd name="adj2" fmla="val -111177"/>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j-ea"/>
                <a:ea typeface="+mj-ea"/>
              </a:rPr>
              <a:t>指令的寻址方式需要解决的问题</a:t>
            </a:r>
          </a:p>
        </p:txBody>
      </p:sp>
      <p:sp>
        <p:nvSpPr>
          <p:cNvPr id="10" name="自选图形 8"/>
          <p:cNvSpPr>
            <a:spLocks noChangeArrowheads="1"/>
          </p:cNvSpPr>
          <p:nvPr/>
        </p:nvSpPr>
        <p:spPr bwMode="auto">
          <a:xfrm flipH="1">
            <a:off x="7462838" y="2264028"/>
            <a:ext cx="2311995" cy="814711"/>
          </a:xfrm>
          <a:prstGeom prst="wedgeRoundRectCallout">
            <a:avLst>
              <a:gd name="adj1" fmla="val 118999"/>
              <a:gd name="adj2" fmla="val -1447"/>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n-ea"/>
              </a:rPr>
              <a:t>指令的操作数需要解决的问题</a:t>
            </a:r>
          </a:p>
        </p:txBody>
      </p:sp>
      <p:sp>
        <p:nvSpPr>
          <p:cNvPr id="11" name="自选图形 9"/>
          <p:cNvSpPr>
            <a:spLocks noChangeArrowheads="1"/>
          </p:cNvSpPr>
          <p:nvPr/>
        </p:nvSpPr>
        <p:spPr bwMode="auto">
          <a:xfrm flipH="1">
            <a:off x="6419871" y="3785425"/>
            <a:ext cx="2551389" cy="778658"/>
          </a:xfrm>
          <a:prstGeom prst="wedgeRoundRectCallout">
            <a:avLst>
              <a:gd name="adj1" fmla="val 63844"/>
              <a:gd name="adj2" fmla="val -109741"/>
              <a:gd name="adj3" fmla="val 16667"/>
            </a:avLst>
          </a:prstGeom>
          <a:solidFill>
            <a:srgbClr val="FFCC29"/>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000" kern="0" dirty="0">
                <a:solidFill>
                  <a:srgbClr val="000000"/>
                </a:solidFill>
                <a:effectLst>
                  <a:outerShdw blurRad="38100" dist="38100" dir="2700000" algn="tl">
                    <a:srgbClr val="FFFFFF"/>
                  </a:outerShdw>
                </a:effectLst>
                <a:latin typeface="+mn-ea"/>
              </a:rPr>
              <a:t>指令的操作码需要解决的问题</a:t>
            </a:r>
          </a:p>
        </p:txBody>
      </p:sp>
      <p:grpSp>
        <p:nvGrpSpPr>
          <p:cNvPr id="6" name="组合 5"/>
          <p:cNvGrpSpPr/>
          <p:nvPr/>
        </p:nvGrpSpPr>
        <p:grpSpPr>
          <a:xfrm>
            <a:off x="3830638" y="5195664"/>
            <a:ext cx="6181560" cy="987337"/>
            <a:chOff x="3830638" y="5195664"/>
            <a:chExt cx="6181560" cy="987337"/>
          </a:xfrm>
        </p:grpSpPr>
        <p:grpSp>
          <p:nvGrpSpPr>
            <p:cNvPr id="5" name="Group 5"/>
            <p:cNvGrpSpPr>
              <a:grpSpLocks/>
            </p:cNvGrpSpPr>
            <p:nvPr/>
          </p:nvGrpSpPr>
          <p:grpSpPr bwMode="auto">
            <a:xfrm>
              <a:off x="3830638" y="5195664"/>
              <a:ext cx="6181552" cy="590550"/>
              <a:chOff x="1367" y="1244"/>
              <a:chExt cx="2942" cy="245"/>
            </a:xfrm>
            <a:effectLst>
              <a:outerShdw blurRad="50800" dist="38100" dir="5400000" algn="t" rotWithShape="0">
                <a:prstClr val="black">
                  <a:alpha val="40000"/>
                </a:prstClr>
              </a:outerShdw>
            </a:effectLst>
          </p:grpSpPr>
          <p:sp>
            <p:nvSpPr>
              <p:cNvPr id="7" name="Rectangle 6"/>
              <p:cNvSpPr>
                <a:spLocks noChangeArrowheads="1"/>
              </p:cNvSpPr>
              <p:nvPr/>
            </p:nvSpPr>
            <p:spPr bwMode="auto">
              <a:xfrm>
                <a:off x="1367" y="1244"/>
                <a:ext cx="847" cy="245"/>
              </a:xfrm>
              <a:prstGeom prst="rect">
                <a:avLst/>
              </a:prstGeom>
              <a:solidFill>
                <a:srgbClr val="CCFF66"/>
              </a:solidFill>
              <a:ln w="28575" algn="ctr">
                <a:solidFill>
                  <a:schemeClr val="tx1"/>
                </a:solidFill>
                <a:miter lim="800000"/>
                <a:headEnd/>
                <a:tailEnd/>
              </a:ln>
            </p:spPr>
            <p:txBody>
              <a:bodyPr wrap="none" anchor="ctr"/>
              <a:lstStyle/>
              <a:p>
                <a:pPr algn="ctr" fontAlgn="base">
                  <a:spcBef>
                    <a:spcPct val="0"/>
                  </a:spcBef>
                  <a:spcAft>
                    <a:spcPct val="0"/>
                  </a:spcAft>
                </a:pPr>
                <a:r>
                  <a:rPr kumimoji="1" lang="zh-CN" altLang="en-US" b="1" dirty="0">
                    <a:latin typeface="微软雅黑" panose="020B0503020204020204" pitchFamily="34" charset="-122"/>
                    <a:ea typeface="微软雅黑" panose="020B0503020204020204" pitchFamily="34" charset="-122"/>
                  </a:rPr>
                  <a:t>操作码字段</a:t>
                </a:r>
              </a:p>
            </p:txBody>
          </p:sp>
          <p:sp>
            <p:nvSpPr>
              <p:cNvPr id="8" name="Rectangle 7"/>
              <p:cNvSpPr>
                <a:spLocks noChangeArrowheads="1"/>
              </p:cNvSpPr>
              <p:nvPr/>
            </p:nvSpPr>
            <p:spPr bwMode="auto">
              <a:xfrm>
                <a:off x="2843" y="1244"/>
                <a:ext cx="1466" cy="245"/>
              </a:xfrm>
              <a:prstGeom prst="rect">
                <a:avLst/>
              </a:prstGeom>
              <a:solidFill>
                <a:srgbClr val="00B0F0"/>
              </a:solidFill>
              <a:ln w="28575" algn="ctr">
                <a:solidFill>
                  <a:schemeClr val="tx1"/>
                </a:solidFill>
                <a:miter lim="800000"/>
                <a:headEnd/>
                <a:tailEnd/>
              </a:ln>
            </p:spPr>
            <p:txBody>
              <a:bodyPr anchor="ctr"/>
              <a:lstStyle/>
              <a:p>
                <a:pPr algn="ctr" fontAlgn="base">
                  <a:spcBef>
                    <a:spcPct val="0"/>
                  </a:spcBef>
                  <a:spcAft>
                    <a:spcPct val="0"/>
                  </a:spcAft>
                </a:pPr>
                <a:r>
                  <a:rPr kumimoji="1" lang="zh-CN" altLang="en-US" b="1">
                    <a:latin typeface="微软雅黑" panose="020B0503020204020204" pitchFamily="34" charset="-122"/>
                    <a:ea typeface="微软雅黑" panose="020B0503020204020204" pitchFamily="34" charset="-122"/>
                  </a:rPr>
                  <a:t>地址码字段</a:t>
                </a:r>
              </a:p>
            </p:txBody>
          </p:sp>
          <p:sp>
            <p:nvSpPr>
              <p:cNvPr id="12" name="Rectangle 7"/>
              <p:cNvSpPr>
                <a:spLocks noChangeArrowheads="1"/>
              </p:cNvSpPr>
              <p:nvPr/>
            </p:nvSpPr>
            <p:spPr bwMode="auto">
              <a:xfrm>
                <a:off x="2214" y="1244"/>
                <a:ext cx="629" cy="245"/>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algn="ctr" fontAlgn="base">
                  <a:spcBef>
                    <a:spcPct val="0"/>
                  </a:spcBef>
                  <a:spcAft>
                    <a:spcPct val="0"/>
                  </a:spcAft>
                </a:pPr>
                <a:r>
                  <a:rPr lang="zh-CN" altLang="en-US" b="1" kern="0" dirty="0">
                    <a:latin typeface="微软雅黑"/>
                    <a:ea typeface="微软雅黑"/>
                  </a:rPr>
                  <a:t>寻址方式</a:t>
                </a:r>
              </a:p>
            </p:txBody>
          </p:sp>
        </p:grpSp>
        <p:cxnSp>
          <p:nvCxnSpPr>
            <p:cNvPr id="3" name="直接连接符 2"/>
            <p:cNvCxnSpPr/>
            <p:nvPr/>
          </p:nvCxnSpPr>
          <p:spPr>
            <a:xfrm>
              <a:off x="5610303"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012190"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491624" y="5813669"/>
              <a:ext cx="4520574" cy="369332"/>
              <a:chOff x="5201783" y="2401813"/>
              <a:chExt cx="2230096" cy="369332"/>
            </a:xfrm>
          </p:grpSpPr>
          <p:sp>
            <p:nvSpPr>
              <p:cNvPr id="16" name="Rectangle 13"/>
              <p:cNvSpPr>
                <a:spLocks noChangeArrowheads="1"/>
              </p:cNvSpPr>
              <p:nvPr/>
            </p:nvSpPr>
            <p:spPr bwMode="auto">
              <a:xfrm>
                <a:off x="5201783" y="2401813"/>
                <a:ext cx="1488795" cy="369332"/>
              </a:xfrm>
              <a:prstGeom prst="rect">
                <a:avLst/>
              </a:prstGeom>
              <a:noFill/>
              <a:ln w="9525">
                <a:noFill/>
                <a:miter lim="800000"/>
                <a:headEnd/>
                <a:tailEnd/>
              </a:ln>
              <a:effectLst/>
            </p:spPr>
            <p:txBody>
              <a:bodyPr wrap="square">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操作数字段</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17" name="Group 62"/>
              <p:cNvGrpSpPr>
                <a:grpSpLocks/>
              </p:cNvGrpSpPr>
              <p:nvPr/>
            </p:nvGrpSpPr>
            <p:grpSpPr bwMode="auto">
              <a:xfrm>
                <a:off x="5260333" y="2575286"/>
                <a:ext cx="2171546" cy="15131"/>
                <a:chOff x="816" y="-12635"/>
                <a:chExt cx="4445" cy="15131"/>
              </a:xfrm>
            </p:grpSpPr>
            <p:sp>
              <p:nvSpPr>
                <p:cNvPr id="18" name="Line 63"/>
                <p:cNvSpPr>
                  <a:spLocks noChangeShapeType="1"/>
                </p:cNvSpPr>
                <p:nvPr/>
              </p:nvSpPr>
              <p:spPr bwMode="auto">
                <a:xfrm>
                  <a:off x="3998" y="-12635"/>
                  <a:ext cx="1263"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19" name="Line 64"/>
                <p:cNvSpPr>
                  <a:spLocks noChangeShapeType="1"/>
                </p:cNvSpPr>
                <p:nvPr/>
              </p:nvSpPr>
              <p:spPr bwMode="auto">
                <a:xfrm flipH="1">
                  <a:off x="816" y="2496"/>
                  <a:ext cx="1448"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spTree>
    <p:extLst>
      <p:ext uri="{BB962C8B-B14F-4D97-AF65-F5344CB8AC3E}">
        <p14:creationId xmlns:p14="http://schemas.microsoft.com/office/powerpoint/2010/main" val="23480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0" grpId="0" uiExpand="1" animBg="1"/>
      <p:bldP spid="11" grpId="0" uiExpand="1"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3" name="Rectangle 4"/>
          <p:cNvSpPr>
            <a:spLocks noGrp="1" noChangeArrowheads="1"/>
          </p:cNvSpPr>
          <p:nvPr>
            <p:ph type="title"/>
          </p:nvPr>
        </p:nvSpPr>
        <p:spPr/>
        <p:txBody>
          <a:bodyPr/>
          <a:lstStyle/>
          <a:p>
            <a:pPr eaLnBrk="1" hangingPunct="1"/>
            <a:r>
              <a:rPr lang="zh-CN" altLang="en-US" dirty="0"/>
              <a:t>操作码</a:t>
            </a:r>
            <a:r>
              <a:rPr lang="en-US" altLang="zh-CN" dirty="0"/>
              <a:t>(OP)</a:t>
            </a:r>
            <a:r>
              <a:rPr lang="zh-CN" altLang="en-US" dirty="0"/>
              <a:t>与地址码</a:t>
            </a:r>
            <a:r>
              <a:rPr lang="en-US" altLang="zh-CN" dirty="0"/>
              <a:t>(AC)</a:t>
            </a:r>
          </a:p>
        </p:txBody>
      </p:sp>
      <p:sp>
        <p:nvSpPr>
          <p:cNvPr id="1463302" name="Rectangle 6"/>
          <p:cNvSpPr>
            <a:spLocks noGrp="1" noChangeArrowheads="1"/>
          </p:cNvSpPr>
          <p:nvPr>
            <p:ph idx="4294967295"/>
          </p:nvPr>
        </p:nvSpPr>
        <p:spPr>
          <a:xfrm>
            <a:off x="487823" y="2388637"/>
            <a:ext cx="10951508" cy="4379595"/>
          </a:xfrm>
        </p:spPr>
        <p:txBody>
          <a:bodyPr>
            <a:normAutofit lnSpcReduction="10000"/>
          </a:bodyPr>
          <a:lstStyle/>
          <a:p>
            <a:pPr eaLnBrk="1" hangingPunct="1">
              <a:lnSpc>
                <a:spcPct val="150000"/>
              </a:lnSpc>
              <a:defRPr/>
            </a:pPr>
            <a:r>
              <a:rPr lang="zh-CN" altLang="en-US" b="1" dirty="0"/>
              <a:t>操作码字段</a:t>
            </a:r>
            <a:r>
              <a:rPr lang="zh-CN" altLang="en-US" dirty="0"/>
              <a:t>长度决定指令系统规模 </a:t>
            </a:r>
            <a:endParaRPr lang="en-US" altLang="zh-CN" dirty="0"/>
          </a:p>
          <a:p>
            <a:pPr lvl="1">
              <a:lnSpc>
                <a:spcPct val="150000"/>
              </a:lnSpc>
              <a:defRPr/>
            </a:pPr>
            <a:r>
              <a:rPr lang="zh-CN" altLang="en-US" dirty="0"/>
              <a:t>每条指令对应一个操作码</a:t>
            </a:r>
          </a:p>
          <a:p>
            <a:pPr lvl="1">
              <a:lnSpc>
                <a:spcPct val="150000"/>
              </a:lnSpc>
              <a:defRPr/>
            </a:pPr>
            <a:r>
              <a:rPr lang="zh-CN" altLang="en-US" b="1" dirty="0"/>
              <a:t>定长操作码  </a:t>
            </a:r>
            <a:r>
              <a:rPr lang="en-US" altLang="zh-CN" dirty="0">
                <a:solidFill>
                  <a:srgbClr val="0000FF"/>
                </a:solidFill>
              </a:rPr>
              <a:t> </a:t>
            </a:r>
            <a:endParaRPr lang="zh-CN" altLang="en-US" sz="2400" b="1" kern="1200" dirty="0">
              <a:solidFill>
                <a:srgbClr val="0000FF"/>
              </a:solidFill>
              <a:latin typeface="华文楷体" panose="02010600040101010101" pitchFamily="2" charset="-122"/>
              <a:ea typeface="华文楷体" panose="02010600040101010101" pitchFamily="2" charset="-122"/>
            </a:endParaRPr>
          </a:p>
          <a:p>
            <a:pPr lvl="1" eaLnBrk="1" hangingPunct="1">
              <a:lnSpc>
                <a:spcPct val="150000"/>
              </a:lnSpc>
              <a:defRPr/>
            </a:pPr>
            <a:r>
              <a:rPr lang="zh-CN" altLang="en-US" b="1" dirty="0"/>
              <a:t>变长操作码  </a:t>
            </a:r>
            <a:r>
              <a:rPr lang="zh-CN" altLang="en-US" dirty="0">
                <a:solidFill>
                  <a:schemeClr val="accent2"/>
                </a:solidFill>
              </a:rPr>
              <a:t>操作码向不用的地址码字段扩展</a:t>
            </a:r>
            <a:endParaRPr lang="en-US" altLang="zh-CN" dirty="0">
              <a:solidFill>
                <a:schemeClr val="accent2"/>
              </a:solidFill>
            </a:endParaRPr>
          </a:p>
          <a:p>
            <a:pPr>
              <a:lnSpc>
                <a:spcPct val="150000"/>
              </a:lnSpc>
              <a:defRPr/>
            </a:pPr>
            <a:r>
              <a:rPr lang="zh-CN" altLang="en-US" b="1" dirty="0"/>
              <a:t>操作数字段</a:t>
            </a:r>
            <a:r>
              <a:rPr lang="zh-CN" altLang="en-US" dirty="0"/>
              <a:t>可能有多个</a:t>
            </a:r>
            <a:endParaRPr lang="en-US" altLang="zh-CN" dirty="0">
              <a:effectLst>
                <a:outerShdw blurRad="38100" dist="38100" dir="2700000" algn="tl">
                  <a:srgbClr val="C0C0C0"/>
                </a:outerShdw>
              </a:effectLst>
              <a:latin typeface="华文新魏" pitchFamily="2" charset="-122"/>
            </a:endParaRPr>
          </a:p>
          <a:p>
            <a:pPr lvl="1">
              <a:lnSpc>
                <a:spcPct val="150000"/>
              </a:lnSpc>
              <a:defRPr/>
            </a:pPr>
            <a:r>
              <a:rPr lang="zh-CN" altLang="en-US" b="1" dirty="0"/>
              <a:t>寻址方式字段  </a:t>
            </a:r>
            <a:r>
              <a:rPr lang="zh-CN" altLang="en-US" dirty="0"/>
              <a:t>长度与寻址方式种类有关，也可能隐含在操作码字段</a:t>
            </a:r>
          </a:p>
          <a:p>
            <a:pPr lvl="1">
              <a:lnSpc>
                <a:spcPct val="150000"/>
              </a:lnSpc>
              <a:defRPr/>
            </a:pPr>
            <a:r>
              <a:rPr lang="zh-CN" altLang="en-US" b="1" dirty="0"/>
              <a:t>地址码字段     </a:t>
            </a:r>
            <a:r>
              <a:rPr lang="zh-CN" altLang="en-US" dirty="0"/>
              <a:t>作用及影响、长度和寻址方式有关</a:t>
            </a:r>
          </a:p>
          <a:p>
            <a:pPr marL="0" indent="0" eaLnBrk="1" hangingPunct="1">
              <a:lnSpc>
                <a:spcPct val="150000"/>
              </a:lnSpc>
              <a:buNone/>
              <a:defRPr/>
            </a:pPr>
            <a:endParaRPr lang="zh-CN" altLang="en-US" sz="2600" dirty="0"/>
          </a:p>
        </p:txBody>
      </p:sp>
      <p:grpSp>
        <p:nvGrpSpPr>
          <p:cNvPr id="14" name="组合 13"/>
          <p:cNvGrpSpPr/>
          <p:nvPr/>
        </p:nvGrpSpPr>
        <p:grpSpPr>
          <a:xfrm>
            <a:off x="3280132" y="1236250"/>
            <a:ext cx="6181552" cy="878860"/>
            <a:chOff x="3830638" y="5195664"/>
            <a:chExt cx="6181552" cy="1049386"/>
          </a:xfrm>
        </p:grpSpPr>
        <p:grpSp>
          <p:nvGrpSpPr>
            <p:cNvPr id="15" name="Group 5"/>
            <p:cNvGrpSpPr>
              <a:grpSpLocks/>
            </p:cNvGrpSpPr>
            <p:nvPr/>
          </p:nvGrpSpPr>
          <p:grpSpPr bwMode="auto">
            <a:xfrm>
              <a:off x="3830638" y="5195664"/>
              <a:ext cx="6181552" cy="590550"/>
              <a:chOff x="1367" y="1244"/>
              <a:chExt cx="2942" cy="245"/>
            </a:xfrm>
            <a:effectLst>
              <a:outerShdw blurRad="50800" dist="38100" dir="5400000" algn="t" rotWithShape="0">
                <a:prstClr val="black">
                  <a:alpha val="40000"/>
                </a:prstClr>
              </a:outerShdw>
            </a:effectLst>
          </p:grpSpPr>
          <p:sp>
            <p:nvSpPr>
              <p:cNvPr id="23" name="Rectangle 6"/>
              <p:cNvSpPr>
                <a:spLocks noChangeArrowheads="1"/>
              </p:cNvSpPr>
              <p:nvPr/>
            </p:nvSpPr>
            <p:spPr bwMode="auto">
              <a:xfrm>
                <a:off x="1367" y="1244"/>
                <a:ext cx="847" cy="245"/>
              </a:xfrm>
              <a:prstGeom prst="rect">
                <a:avLst/>
              </a:prstGeom>
              <a:solidFill>
                <a:srgbClr val="CCFF66"/>
              </a:solidFill>
              <a:ln w="28575" algn="ctr">
                <a:solidFill>
                  <a:schemeClr val="tx1"/>
                </a:solidFill>
                <a:miter lim="800000"/>
                <a:headEnd/>
                <a:tailEnd/>
              </a:ln>
            </p:spPr>
            <p:txBody>
              <a:bodyPr wrap="none" anchor="ctr"/>
              <a:lstStyle/>
              <a:p>
                <a:pPr algn="ctr" fontAlgn="base">
                  <a:spcBef>
                    <a:spcPct val="0"/>
                  </a:spcBef>
                  <a:spcAft>
                    <a:spcPct val="0"/>
                  </a:spcAft>
                </a:pPr>
                <a:r>
                  <a:rPr kumimoji="1" lang="zh-CN" altLang="en-US" b="1" dirty="0">
                    <a:latin typeface="微软雅黑" panose="020B0503020204020204" pitchFamily="34" charset="-122"/>
                    <a:ea typeface="微软雅黑" panose="020B0503020204020204" pitchFamily="34" charset="-122"/>
                  </a:rPr>
                  <a:t>操作码字段</a:t>
                </a:r>
              </a:p>
            </p:txBody>
          </p:sp>
          <p:sp>
            <p:nvSpPr>
              <p:cNvPr id="24" name="Rectangle 7"/>
              <p:cNvSpPr>
                <a:spLocks noChangeArrowheads="1"/>
              </p:cNvSpPr>
              <p:nvPr/>
            </p:nvSpPr>
            <p:spPr bwMode="auto">
              <a:xfrm>
                <a:off x="2843" y="1244"/>
                <a:ext cx="1466" cy="245"/>
              </a:xfrm>
              <a:prstGeom prst="rect">
                <a:avLst/>
              </a:prstGeom>
              <a:solidFill>
                <a:srgbClr val="00B0F0"/>
              </a:solidFill>
              <a:ln w="28575" algn="ctr">
                <a:solidFill>
                  <a:schemeClr val="tx1"/>
                </a:solidFill>
                <a:miter lim="800000"/>
                <a:headEnd/>
                <a:tailEnd/>
              </a:ln>
            </p:spPr>
            <p:txBody>
              <a:bodyPr anchor="ctr"/>
              <a:lstStyle/>
              <a:p>
                <a:pPr algn="ctr" fontAlgn="base">
                  <a:spcBef>
                    <a:spcPct val="0"/>
                  </a:spcBef>
                  <a:spcAft>
                    <a:spcPct val="0"/>
                  </a:spcAft>
                </a:pPr>
                <a:r>
                  <a:rPr kumimoji="1" lang="zh-CN" altLang="en-US" b="1">
                    <a:latin typeface="微软雅黑" panose="020B0503020204020204" pitchFamily="34" charset="-122"/>
                    <a:ea typeface="微软雅黑" panose="020B0503020204020204" pitchFamily="34" charset="-122"/>
                  </a:rPr>
                  <a:t>地址码字段</a:t>
                </a:r>
              </a:p>
            </p:txBody>
          </p:sp>
          <p:sp>
            <p:nvSpPr>
              <p:cNvPr id="25" name="Rectangle 7"/>
              <p:cNvSpPr>
                <a:spLocks noChangeArrowheads="1"/>
              </p:cNvSpPr>
              <p:nvPr/>
            </p:nvSpPr>
            <p:spPr bwMode="auto">
              <a:xfrm>
                <a:off x="2214" y="1244"/>
                <a:ext cx="629" cy="245"/>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algn="ctr" fontAlgn="base">
                  <a:spcBef>
                    <a:spcPct val="0"/>
                  </a:spcBef>
                  <a:spcAft>
                    <a:spcPct val="0"/>
                  </a:spcAft>
                </a:pPr>
                <a:r>
                  <a:rPr lang="zh-CN" altLang="en-US" b="1" kern="0" dirty="0">
                    <a:latin typeface="微软雅黑"/>
                    <a:ea typeface="微软雅黑"/>
                  </a:rPr>
                  <a:t>寻址方式</a:t>
                </a:r>
              </a:p>
            </p:txBody>
          </p:sp>
        </p:grpSp>
        <p:cxnSp>
          <p:nvCxnSpPr>
            <p:cNvPr id="16" name="直接连接符 15"/>
            <p:cNvCxnSpPr/>
            <p:nvPr/>
          </p:nvCxnSpPr>
          <p:spPr>
            <a:xfrm>
              <a:off x="5610303"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012190" y="5786214"/>
              <a:ext cx="0" cy="35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5610304" y="5804056"/>
              <a:ext cx="4401886" cy="440994"/>
              <a:chOff x="5260333" y="2392200"/>
              <a:chExt cx="2171546" cy="440994"/>
            </a:xfrm>
          </p:grpSpPr>
          <p:sp>
            <p:nvSpPr>
              <p:cNvPr id="19" name="Rectangle 13"/>
              <p:cNvSpPr>
                <a:spLocks noChangeArrowheads="1"/>
              </p:cNvSpPr>
              <p:nvPr/>
            </p:nvSpPr>
            <p:spPr bwMode="auto">
              <a:xfrm>
                <a:off x="5404948" y="2392200"/>
                <a:ext cx="1295400" cy="440994"/>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操作数字段</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0" name="Group 62"/>
              <p:cNvGrpSpPr>
                <a:grpSpLocks/>
              </p:cNvGrpSpPr>
              <p:nvPr/>
            </p:nvGrpSpPr>
            <p:grpSpPr bwMode="auto">
              <a:xfrm>
                <a:off x="5260333" y="2575286"/>
                <a:ext cx="2171546" cy="15131"/>
                <a:chOff x="816" y="-12635"/>
                <a:chExt cx="4445" cy="15131"/>
              </a:xfrm>
            </p:grpSpPr>
            <p:sp>
              <p:nvSpPr>
                <p:cNvPr id="21" name="Line 63"/>
                <p:cNvSpPr>
                  <a:spLocks noChangeShapeType="1"/>
                </p:cNvSpPr>
                <p:nvPr/>
              </p:nvSpPr>
              <p:spPr bwMode="auto">
                <a:xfrm>
                  <a:off x="3801" y="-12635"/>
                  <a:ext cx="1460"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2" name="Line 64"/>
                <p:cNvSpPr>
                  <a:spLocks noChangeShapeType="1"/>
                </p:cNvSpPr>
                <p:nvPr/>
              </p:nvSpPr>
              <p:spPr bwMode="auto">
                <a:xfrm flipH="1">
                  <a:off x="816" y="2496"/>
                  <a:ext cx="1660"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spTree>
    <p:extLst>
      <p:ext uri="{BB962C8B-B14F-4D97-AF65-F5344CB8AC3E}">
        <p14:creationId xmlns:p14="http://schemas.microsoft.com/office/powerpoint/2010/main" val="177352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扩展指令举例</a:t>
            </a:r>
          </a:p>
        </p:txBody>
      </p:sp>
      <p:sp>
        <p:nvSpPr>
          <p:cNvPr id="3" name="内容占位符 2"/>
          <p:cNvSpPr>
            <a:spLocks noGrp="1"/>
          </p:cNvSpPr>
          <p:nvPr>
            <p:ph idx="4294967295"/>
          </p:nvPr>
        </p:nvSpPr>
        <p:spPr>
          <a:xfrm>
            <a:off x="487822" y="942764"/>
            <a:ext cx="10515599" cy="1473865"/>
          </a:xfrm>
        </p:spPr>
        <p:txBody>
          <a:bodyPr>
            <a:normAutofit fontScale="92500"/>
          </a:bodyPr>
          <a:lstStyle/>
          <a:p>
            <a:pPr>
              <a:lnSpc>
                <a:spcPct val="150000"/>
              </a:lnSpc>
            </a:pPr>
            <a:r>
              <a:rPr lang="zh-CN" altLang="en-US" dirty="0"/>
              <a:t>设某指令系统指令字长</a:t>
            </a:r>
            <a:r>
              <a:rPr lang="en-US" altLang="zh-CN" dirty="0"/>
              <a:t>16</a:t>
            </a:r>
            <a:r>
              <a:rPr lang="zh-CN" altLang="en-US" dirty="0"/>
              <a:t>位，每个地址码为</a:t>
            </a:r>
            <a:r>
              <a:rPr lang="en-US" altLang="zh-CN" dirty="0"/>
              <a:t>6</a:t>
            </a:r>
            <a:r>
              <a:rPr lang="zh-CN" altLang="en-US" dirty="0"/>
              <a:t>位。若要求设计二地址指令</a:t>
            </a:r>
            <a:r>
              <a:rPr lang="en-US" altLang="zh-CN" dirty="0"/>
              <a:t>15</a:t>
            </a:r>
            <a:r>
              <a:rPr lang="zh-CN" altLang="en-US" dirty="0"/>
              <a:t>条、一地址指令</a:t>
            </a:r>
            <a:r>
              <a:rPr lang="en-US" altLang="zh-CN" dirty="0"/>
              <a:t>34</a:t>
            </a:r>
            <a:r>
              <a:rPr lang="zh-CN" altLang="en-US" dirty="0"/>
              <a:t>条，问最多还可设计多少条零地址指令？</a:t>
            </a:r>
          </a:p>
          <a:p>
            <a:pPr>
              <a:lnSpc>
                <a:spcPct val="150000"/>
              </a:lnSpc>
            </a:pPr>
            <a:endParaRPr lang="zh-CN" altLang="en-US" dirty="0"/>
          </a:p>
        </p:txBody>
      </p:sp>
      <p:sp>
        <p:nvSpPr>
          <p:cNvPr id="4" name="Text Box 5"/>
          <p:cNvSpPr txBox="1">
            <a:spLocks noChangeArrowheads="1"/>
          </p:cNvSpPr>
          <p:nvPr/>
        </p:nvSpPr>
        <p:spPr bwMode="auto">
          <a:xfrm>
            <a:off x="8542218" y="3537763"/>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4</a:t>
            </a:r>
            <a:endParaRPr lang="zh-CN" altLang="en-US" sz="1800" b="1" baseline="70000" dirty="0">
              <a:solidFill>
                <a:srgbClr val="C00000"/>
              </a:solidFill>
              <a:latin typeface="+mn-ea"/>
              <a:ea typeface="+mn-ea"/>
            </a:endParaRPr>
          </a:p>
        </p:txBody>
      </p:sp>
      <p:sp>
        <p:nvSpPr>
          <p:cNvPr id="6" name="Text Box 5"/>
          <p:cNvSpPr txBox="1">
            <a:spLocks noChangeArrowheads="1"/>
          </p:cNvSpPr>
          <p:nvPr/>
        </p:nvSpPr>
        <p:spPr bwMode="auto">
          <a:xfrm>
            <a:off x="8542217" y="5535832"/>
            <a:ext cx="25581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rPr>
              <a:t>( (2</a:t>
            </a:r>
            <a:r>
              <a:rPr lang="en-US" altLang="zh-CN" sz="1800" b="1" baseline="70000" dirty="0">
                <a:solidFill>
                  <a:srgbClr val="C00000"/>
                </a:solidFill>
                <a:latin typeface="+mn-ea"/>
              </a:rPr>
              <a:t>4</a:t>
            </a:r>
            <a:r>
              <a:rPr lang="en-US" altLang="zh-CN" sz="1800" b="1" dirty="0">
                <a:solidFill>
                  <a:srgbClr val="C00000"/>
                </a:solidFill>
                <a:latin typeface="+mn-ea"/>
              </a:rPr>
              <a:t>-15)*2</a:t>
            </a:r>
            <a:r>
              <a:rPr lang="en-US" altLang="zh-CN" sz="1800" b="1" baseline="70000" dirty="0">
                <a:solidFill>
                  <a:srgbClr val="C00000"/>
                </a:solidFill>
                <a:latin typeface="+mn-ea"/>
              </a:rPr>
              <a:t>6</a:t>
            </a:r>
            <a:r>
              <a:rPr lang="en-US" altLang="zh-CN" sz="1800" b="1" dirty="0">
                <a:solidFill>
                  <a:srgbClr val="C00000"/>
                </a:solidFill>
                <a:latin typeface="+mn-ea"/>
              </a:rPr>
              <a:t>-34)*2</a:t>
            </a:r>
            <a:r>
              <a:rPr lang="en-US" altLang="zh-CN" sz="1800" b="1" baseline="70000" dirty="0">
                <a:solidFill>
                  <a:srgbClr val="C00000"/>
                </a:solidFill>
                <a:latin typeface="+mn-ea"/>
              </a:rPr>
              <a:t>6</a:t>
            </a:r>
            <a:endParaRPr lang="zh-CN" altLang="en-US" sz="1800" b="1" dirty="0">
              <a:solidFill>
                <a:srgbClr val="C00000"/>
              </a:solidFill>
              <a:latin typeface="+mn-ea"/>
            </a:endParaRPr>
          </a:p>
        </p:txBody>
      </p:sp>
      <p:grpSp>
        <p:nvGrpSpPr>
          <p:cNvPr id="7" name="组合 6"/>
          <p:cNvGrpSpPr/>
          <p:nvPr/>
        </p:nvGrpSpPr>
        <p:grpSpPr>
          <a:xfrm>
            <a:off x="2258008" y="3429000"/>
            <a:ext cx="5910509" cy="432048"/>
            <a:chOff x="2332070" y="1216069"/>
            <a:chExt cx="5910509" cy="432048"/>
          </a:xfrm>
        </p:grpSpPr>
        <p:grpSp>
          <p:nvGrpSpPr>
            <p:cNvPr id="8" name="组合 7"/>
            <p:cNvGrpSpPr/>
            <p:nvPr/>
          </p:nvGrpSpPr>
          <p:grpSpPr>
            <a:xfrm>
              <a:off x="3885803" y="1216069"/>
              <a:ext cx="4356776" cy="432048"/>
              <a:chOff x="2510036" y="1412776"/>
              <a:chExt cx="4356776" cy="432048"/>
            </a:xfrm>
            <a:effectLst>
              <a:outerShdw blurRad="50800" dist="38100" dir="5400000" algn="t" rotWithShape="0">
                <a:prstClr val="black">
                  <a:alpha val="40000"/>
                </a:prstClr>
              </a:outerShdw>
            </a:effectLst>
          </p:grpSpPr>
          <p:sp>
            <p:nvSpPr>
              <p:cNvPr id="10" name="矩形 9"/>
              <p:cNvSpPr/>
              <p:nvPr/>
            </p:nvSpPr>
            <p:spPr>
              <a:xfrm>
                <a:off x="2510036" y="1412776"/>
                <a:ext cx="108012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OP(4)</a:t>
                </a:r>
              </a:p>
            </p:txBody>
          </p:sp>
          <p:sp>
            <p:nvSpPr>
              <p:cNvPr id="11" name="矩形 10"/>
              <p:cNvSpPr/>
              <p:nvPr/>
            </p:nvSpPr>
            <p:spPr>
              <a:xfrm>
                <a:off x="3590155"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A(6)</a:t>
                </a:r>
              </a:p>
            </p:txBody>
          </p:sp>
          <p:sp>
            <p:nvSpPr>
              <p:cNvPr id="12" name="矩形 11"/>
              <p:cNvSpPr/>
              <p:nvPr/>
            </p:nvSpPr>
            <p:spPr>
              <a:xfrm>
                <a:off x="5227743" y="1412776"/>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A(6)</a:t>
                </a:r>
              </a:p>
            </p:txBody>
          </p:sp>
        </p:grpSp>
        <p:sp>
          <p:nvSpPr>
            <p:cNvPr id="9" name="Text Box 5"/>
            <p:cNvSpPr txBox="1">
              <a:spLocks noChangeArrowheads="1"/>
            </p:cNvSpPr>
            <p:nvPr/>
          </p:nvSpPr>
          <p:spPr bwMode="auto">
            <a:xfrm>
              <a:off x="2332070" y="1268562"/>
              <a:ext cx="14227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mn-ea"/>
                  <a:ea typeface="+mn-ea"/>
                </a:rPr>
                <a:t>双操作数</a:t>
              </a:r>
              <a:r>
                <a:rPr kumimoji="0" lang="en-US" altLang="zh-CN" sz="1800" b="1" i="0" u="none" strike="noStrike" kern="0" cap="none" spc="0" normalizeH="0" baseline="0" noProof="0" dirty="0">
                  <a:ln>
                    <a:noFill/>
                  </a:ln>
                  <a:solidFill>
                    <a:srgbClr val="000000"/>
                  </a:solidFill>
                  <a:effectLst/>
                  <a:uLnTx/>
                  <a:uFillTx/>
                  <a:latin typeface="+mn-ea"/>
                  <a:ea typeface="+mn-ea"/>
                </a:rPr>
                <a:t>15</a:t>
              </a:r>
              <a:endParaRPr kumimoji="0" lang="zh-CN" altLang="en-US" sz="1800" b="1" i="0" u="none" strike="noStrike" kern="0" cap="none" spc="0" normalizeH="0" baseline="0" noProof="0" dirty="0">
                <a:ln>
                  <a:noFill/>
                </a:ln>
                <a:solidFill>
                  <a:srgbClr val="000000"/>
                </a:solidFill>
                <a:effectLst/>
                <a:uLnTx/>
                <a:uFillTx/>
                <a:latin typeface="+mn-ea"/>
                <a:ea typeface="+mn-ea"/>
              </a:endParaRPr>
            </a:p>
          </p:txBody>
        </p:sp>
      </p:grpSp>
      <p:grpSp>
        <p:nvGrpSpPr>
          <p:cNvPr id="13" name="组合 12"/>
          <p:cNvGrpSpPr/>
          <p:nvPr/>
        </p:nvGrpSpPr>
        <p:grpSpPr>
          <a:xfrm>
            <a:off x="2258008" y="4435522"/>
            <a:ext cx="5910509" cy="432083"/>
            <a:chOff x="2332070" y="1988932"/>
            <a:chExt cx="5910509" cy="432083"/>
          </a:xfrm>
        </p:grpSpPr>
        <p:grpSp>
          <p:nvGrpSpPr>
            <p:cNvPr id="14" name="组合 13"/>
            <p:cNvGrpSpPr/>
            <p:nvPr/>
          </p:nvGrpSpPr>
          <p:grpSpPr>
            <a:xfrm>
              <a:off x="3885803" y="1988932"/>
              <a:ext cx="4356776" cy="432083"/>
              <a:chOff x="2510036" y="2173506"/>
              <a:chExt cx="4356776" cy="432083"/>
            </a:xfrm>
            <a:effectLst>
              <a:outerShdw blurRad="50800" dist="38100" dir="5400000" algn="t" rotWithShape="0">
                <a:prstClr val="black">
                  <a:alpha val="40000"/>
                </a:prstClr>
              </a:outerShdw>
            </a:effectLst>
          </p:grpSpPr>
          <p:sp>
            <p:nvSpPr>
              <p:cNvPr id="16" name="矩形 15"/>
              <p:cNvSpPr/>
              <p:nvPr/>
            </p:nvSpPr>
            <p:spPr>
              <a:xfrm>
                <a:off x="2510036" y="2173506"/>
                <a:ext cx="2717707" cy="432048"/>
              </a:xfrm>
              <a:prstGeom prst="rect">
                <a:avLst/>
              </a:prstGeom>
              <a:solidFill>
                <a:srgbClr val="CCFF66"/>
              </a:solidFill>
              <a:ln w="25400" cap="flat" cmpd="sng" algn="ctr">
                <a:solidFill>
                  <a:srgbClr val="080808"/>
                </a:solidFill>
                <a:prstDash val="solid"/>
              </a:ln>
              <a:effectLst/>
            </p:spPr>
            <p:txBody>
              <a:bodyPr rtlCol="0" anchor="ctr"/>
              <a:lstStyle/>
              <a:p>
                <a:pPr algn="ctr" fontAlgn="base">
                  <a:spcBef>
                    <a:spcPct val="0"/>
                  </a:spcBef>
                  <a:spcAft>
                    <a:spcPct val="0"/>
                  </a:spcAft>
                  <a:defRPr/>
                </a:pPr>
                <a:r>
                  <a:rPr lang="en-US" altLang="zh-CN" sz="1600" b="1" kern="0" dirty="0">
                    <a:solidFill>
                      <a:srgbClr val="000000"/>
                    </a:solidFill>
                  </a:rPr>
                  <a:t>OP(10)</a:t>
                </a:r>
              </a:p>
            </p:txBody>
          </p:sp>
          <p:sp>
            <p:nvSpPr>
              <p:cNvPr id="17" name="矩形 16"/>
              <p:cNvSpPr/>
              <p:nvPr/>
            </p:nvSpPr>
            <p:spPr>
              <a:xfrm>
                <a:off x="5227743" y="2173541"/>
                <a:ext cx="1639069" cy="432048"/>
              </a:xfrm>
              <a:prstGeom prst="rect">
                <a:avLst/>
              </a:prstGeom>
              <a:solidFill>
                <a:srgbClr val="00B0F0"/>
              </a:solidFill>
              <a:ln w="25400" cap="flat" cmpd="sng" algn="ctr">
                <a:solidFill>
                  <a:srgbClr val="080808"/>
                </a:solidFill>
                <a:prstDash val="solid"/>
              </a:ln>
              <a:effectLst/>
            </p:spPr>
            <p:txBody>
              <a:bodyPr rtlCol="0" anchor="ctr"/>
              <a:lstStyle/>
              <a:p>
                <a:pPr lvl="0" algn="ctr" fontAlgn="base">
                  <a:spcBef>
                    <a:spcPct val="0"/>
                  </a:spcBef>
                  <a:spcAft>
                    <a:spcPct val="0"/>
                  </a:spcAft>
                  <a:defRPr/>
                </a:pPr>
                <a:r>
                  <a:rPr lang="en-US" altLang="zh-CN" sz="1600" b="1" kern="0" dirty="0">
                    <a:solidFill>
                      <a:srgbClr val="000000"/>
                    </a:solidFill>
                  </a:rPr>
                  <a:t>A(6)</a:t>
                </a:r>
              </a:p>
            </p:txBody>
          </p:sp>
        </p:grpSp>
        <p:sp>
          <p:nvSpPr>
            <p:cNvPr id="15" name="Text Box 5"/>
            <p:cNvSpPr txBox="1">
              <a:spLocks noChangeArrowheads="1"/>
            </p:cNvSpPr>
            <p:nvPr/>
          </p:nvSpPr>
          <p:spPr bwMode="auto">
            <a:xfrm>
              <a:off x="2332070" y="2051648"/>
              <a:ext cx="142271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defPPr>
                <a:defRPr lang="zh-CN"/>
              </a:defPPr>
              <a:lvl1pPr marR="0" lvl="0" indent="0" fontAlgn="base">
                <a:lnSpc>
                  <a:spcPct val="100000"/>
                </a:lnSpc>
                <a:spcBef>
                  <a:spcPct val="0"/>
                </a:spcBef>
                <a:spcAft>
                  <a:spcPct val="0"/>
                </a:spcAft>
                <a:buClrTx/>
                <a:buSzTx/>
                <a:buFontTx/>
                <a:buNone/>
                <a:tabLst/>
                <a:defRPr kumimoji="0" b="1" i="0" u="none" strike="noStrike" kern="0" cap="none" spc="0" normalizeH="0" baseline="0">
                  <a:ln>
                    <a:noFill/>
                  </a:ln>
                  <a:solidFill>
                    <a:srgbClr val="000000"/>
                  </a:solidFill>
                  <a:effectLst/>
                  <a:uLnTx/>
                  <a:uFillTx/>
                  <a:latin typeface="+mn-ea"/>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r>
                <a:rPr lang="zh-CN" altLang="en-US" dirty="0"/>
                <a:t>单操作数</a:t>
              </a:r>
              <a:r>
                <a:rPr lang="en-US" altLang="zh-CN" dirty="0"/>
                <a:t>34</a:t>
              </a:r>
              <a:endParaRPr lang="zh-CN" altLang="en-US" dirty="0"/>
            </a:p>
          </p:txBody>
        </p:sp>
      </p:grpSp>
      <p:grpSp>
        <p:nvGrpSpPr>
          <p:cNvPr id="18" name="组合 17"/>
          <p:cNvGrpSpPr/>
          <p:nvPr/>
        </p:nvGrpSpPr>
        <p:grpSpPr>
          <a:xfrm>
            <a:off x="2393301" y="5492623"/>
            <a:ext cx="5775216" cy="432048"/>
            <a:chOff x="2467363" y="2812378"/>
            <a:chExt cx="5775216" cy="432048"/>
          </a:xfrm>
        </p:grpSpPr>
        <p:sp>
          <p:nvSpPr>
            <p:cNvPr id="19" name="矩形 18"/>
            <p:cNvSpPr/>
            <p:nvPr/>
          </p:nvSpPr>
          <p:spPr>
            <a:xfrm>
              <a:off x="3885803" y="2812378"/>
              <a:ext cx="4356776" cy="432048"/>
            </a:xfrm>
            <a:prstGeom prst="rect">
              <a:avLst/>
            </a:prstGeom>
            <a:solidFill>
              <a:srgbClr val="CCFF66"/>
            </a:solidFill>
            <a:ln w="25400" cap="flat" cmpd="sng" algn="ctr">
              <a:solidFill>
                <a:srgbClr val="080808"/>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r>
                <a:rPr lang="en-US" altLang="zh-CN" sz="1600" b="1" kern="0">
                  <a:solidFill>
                    <a:srgbClr val="000000"/>
                  </a:solidFill>
                  <a:latin typeface="微软雅黑"/>
                  <a:ea typeface="微软雅黑"/>
                </a:rPr>
                <a:t>(16)</a:t>
              </a:r>
              <a:endPar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0" name="Text Box 5"/>
            <p:cNvSpPr txBox="1">
              <a:spLocks noChangeArrowheads="1"/>
            </p:cNvSpPr>
            <p:nvPr/>
          </p:nvSpPr>
          <p:spPr bwMode="auto">
            <a:xfrm>
              <a:off x="2467363" y="2843736"/>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800" b="1" kern="0" dirty="0">
                  <a:solidFill>
                    <a:srgbClr val="000000"/>
                  </a:solidFill>
                  <a:latin typeface="+mn-ea"/>
                  <a:ea typeface="+mn-ea"/>
                </a:rPr>
                <a:t>无操作数</a:t>
              </a:r>
              <a:r>
                <a:rPr lang="en-US" altLang="zh-CN" sz="1800" b="1" kern="0" dirty="0">
                  <a:solidFill>
                    <a:srgbClr val="000000"/>
                  </a:solidFill>
                  <a:latin typeface="+mn-ea"/>
                  <a:ea typeface="+mn-ea"/>
                </a:rPr>
                <a:t>?</a:t>
              </a:r>
              <a:endParaRPr lang="zh-CN" altLang="en-US" sz="1800" b="1" kern="0" dirty="0">
                <a:solidFill>
                  <a:srgbClr val="000000"/>
                </a:solidFill>
                <a:latin typeface="+mn-ea"/>
                <a:ea typeface="+mn-ea"/>
              </a:endParaRPr>
            </a:p>
          </p:txBody>
        </p:sp>
      </p:grpSp>
      <p:sp>
        <p:nvSpPr>
          <p:cNvPr id="21" name="Text Box 5"/>
          <p:cNvSpPr txBox="1">
            <a:spLocks noChangeArrowheads="1"/>
          </p:cNvSpPr>
          <p:nvPr/>
        </p:nvSpPr>
        <p:spPr bwMode="auto">
          <a:xfrm>
            <a:off x="8542218" y="4487008"/>
            <a:ext cx="18147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fontAlgn="base" hangingPunct="1">
              <a:spcBef>
                <a:spcPct val="0"/>
              </a:spcBef>
              <a:spcAft>
                <a:spcPct val="0"/>
              </a:spcAft>
            </a:pPr>
            <a:r>
              <a:rPr lang="en-US" altLang="zh-CN" sz="1800" b="1" dirty="0">
                <a:solidFill>
                  <a:srgbClr val="C00000"/>
                </a:solidFill>
                <a:latin typeface="+mn-ea"/>
                <a:ea typeface="+mn-ea"/>
              </a:rPr>
              <a:t>(2</a:t>
            </a:r>
            <a:r>
              <a:rPr lang="en-US" altLang="zh-CN" sz="1800" b="1" baseline="70000" dirty="0">
                <a:solidFill>
                  <a:srgbClr val="C00000"/>
                </a:solidFill>
                <a:latin typeface="+mn-ea"/>
                <a:ea typeface="+mn-ea"/>
              </a:rPr>
              <a:t>4</a:t>
            </a:r>
            <a:r>
              <a:rPr lang="en-US" altLang="zh-CN" sz="1800" b="1" dirty="0">
                <a:solidFill>
                  <a:srgbClr val="C00000"/>
                </a:solidFill>
                <a:latin typeface="+mn-ea"/>
                <a:ea typeface="+mn-ea"/>
              </a:rPr>
              <a:t>-15)*2</a:t>
            </a:r>
            <a:r>
              <a:rPr lang="en-US" altLang="zh-CN" sz="1800" b="1" baseline="70000" dirty="0">
                <a:solidFill>
                  <a:srgbClr val="C00000"/>
                </a:solidFill>
                <a:latin typeface="+mn-ea"/>
              </a:rPr>
              <a:t>6</a:t>
            </a:r>
            <a:endParaRPr lang="zh-CN" altLang="en-US" sz="1800" b="1" dirty="0">
              <a:solidFill>
                <a:srgbClr val="C00000"/>
              </a:solidFill>
              <a:latin typeface="+mn-ea"/>
              <a:ea typeface="+mn-ea"/>
            </a:endParaRPr>
          </a:p>
        </p:txBody>
      </p:sp>
    </p:spTree>
    <p:extLst>
      <p:ext uri="{BB962C8B-B14F-4D97-AF65-F5344CB8AC3E}">
        <p14:creationId xmlns:p14="http://schemas.microsoft.com/office/powerpoint/2010/main" val="390985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圆角矩形 12"/>
          <p:cNvSpPr/>
          <p:nvPr/>
        </p:nvSpPr>
        <p:spPr>
          <a:xfrm>
            <a:off x="487822" y="942764"/>
            <a:ext cx="11250088" cy="1363990"/>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4294967295"/>
          </p:nvPr>
        </p:nvSpPr>
        <p:spPr>
          <a:xfrm>
            <a:off x="487822" y="942764"/>
            <a:ext cx="11175443" cy="1492526"/>
          </a:xfrm>
        </p:spPr>
        <p:txBody>
          <a:bodyPr/>
          <a:lstStyle/>
          <a:p>
            <a:pPr marL="0" indent="0">
              <a:lnSpc>
                <a:spcPct val="150000"/>
              </a:lnSpc>
              <a:buNone/>
            </a:pPr>
            <a:r>
              <a:rPr lang="zh-CN" altLang="en-US" sz="2400" b="1" dirty="0"/>
              <a:t>例</a:t>
            </a:r>
            <a:r>
              <a:rPr lang="en-US" altLang="zh-CN" sz="2400" b="1" dirty="0"/>
              <a:t>1. </a:t>
            </a:r>
            <a:r>
              <a:rPr lang="zh-CN" altLang="en-US" sz="2400" dirty="0"/>
              <a:t>字长</a:t>
            </a:r>
            <a:r>
              <a:rPr lang="en-US" altLang="zh-CN" sz="2400" dirty="0"/>
              <a:t>16</a:t>
            </a:r>
            <a:r>
              <a:rPr lang="zh-CN" altLang="en-US" sz="2400" dirty="0"/>
              <a:t>位，主存</a:t>
            </a:r>
            <a:r>
              <a:rPr lang="en-US" altLang="zh-CN" sz="2400" dirty="0"/>
              <a:t>64K</a:t>
            </a:r>
            <a:r>
              <a:rPr lang="zh-CN" altLang="en-US" sz="2400" dirty="0"/>
              <a:t>，指令单字长单地址，</a:t>
            </a:r>
            <a:r>
              <a:rPr lang="en-US" altLang="zh-CN" sz="2400" dirty="0"/>
              <a:t>80</a:t>
            </a:r>
            <a:r>
              <a:rPr lang="zh-CN" altLang="en-US" sz="2400" dirty="0"/>
              <a:t>条指令。寻址方式有直接、间接、相对、变址。请设计指令格式。</a:t>
            </a:r>
          </a:p>
          <a:p>
            <a:endParaRPr lang="zh-CN" altLang="en-US" dirty="0"/>
          </a:p>
        </p:txBody>
      </p:sp>
      <p:sp>
        <p:nvSpPr>
          <p:cNvPr id="4" name="内容占位符 2"/>
          <p:cNvSpPr txBox="1">
            <a:spLocks/>
          </p:cNvSpPr>
          <p:nvPr/>
        </p:nvSpPr>
        <p:spPr>
          <a:xfrm>
            <a:off x="562467" y="2502799"/>
            <a:ext cx="11100798" cy="1973606"/>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5000"/>
              </a:lnSpc>
              <a:spcBef>
                <a:spcPct val="50000"/>
              </a:spcBef>
            </a:pPr>
            <a:r>
              <a:rPr lang="en-US" altLang="zh-CN" sz="2400" dirty="0"/>
              <a:t>80</a:t>
            </a:r>
            <a:r>
              <a:rPr lang="zh-CN" altLang="en-US" sz="2400" dirty="0"/>
              <a:t>条指令         </a:t>
            </a:r>
            <a:r>
              <a:rPr lang="en-US" altLang="zh-CN" sz="2400" dirty="0">
                <a:sym typeface="Symbol" panose="05050102010706020507" pitchFamily="18" charset="2"/>
              </a:rPr>
              <a:t></a:t>
            </a:r>
            <a:r>
              <a:rPr lang="en-US" altLang="zh-CN" sz="2400" dirty="0"/>
              <a:t>   OP</a:t>
            </a:r>
            <a:r>
              <a:rPr lang="zh-CN" altLang="en-US" sz="2400" dirty="0"/>
              <a:t>字段需</a:t>
            </a:r>
            <a:r>
              <a:rPr lang="en-US" altLang="zh-CN" sz="2400" dirty="0"/>
              <a:t>7</a:t>
            </a:r>
            <a:r>
              <a:rPr lang="zh-CN" altLang="en-US" sz="2400" dirty="0"/>
              <a:t>位 </a:t>
            </a:r>
            <a:r>
              <a:rPr lang="en-US" altLang="zh-CN" sz="2400" dirty="0"/>
              <a:t>( 2</a:t>
            </a:r>
            <a:r>
              <a:rPr lang="en-US" altLang="zh-CN" sz="2400" baseline="30000" dirty="0"/>
              <a:t>7</a:t>
            </a:r>
            <a:r>
              <a:rPr lang="en-US" altLang="zh-CN" sz="2400" dirty="0"/>
              <a:t>=128 )</a:t>
            </a:r>
          </a:p>
          <a:p>
            <a:pPr>
              <a:lnSpc>
                <a:spcPct val="135000"/>
              </a:lnSpc>
              <a:spcBef>
                <a:spcPct val="50000"/>
              </a:spcBef>
            </a:pPr>
            <a:r>
              <a:rPr lang="en-US" altLang="zh-CN" sz="2400" dirty="0"/>
              <a:t>4</a:t>
            </a:r>
            <a:r>
              <a:rPr lang="zh-CN" altLang="en-US" sz="2400" dirty="0"/>
              <a:t>种寻址方式    </a:t>
            </a:r>
            <a:r>
              <a:rPr lang="en-US" altLang="zh-CN" sz="2400" dirty="0">
                <a:sym typeface="Symbol" panose="05050102010706020507" pitchFamily="18" charset="2"/>
              </a:rPr>
              <a:t></a:t>
            </a:r>
            <a:r>
              <a:rPr lang="en-US" altLang="zh-CN" sz="2400" dirty="0"/>
              <a:t>   </a:t>
            </a:r>
            <a:r>
              <a:rPr lang="zh-CN" altLang="en-US" sz="2400" dirty="0"/>
              <a:t>寻址方式位需</a:t>
            </a:r>
            <a:r>
              <a:rPr lang="en-US" altLang="zh-CN" sz="2400" dirty="0"/>
              <a:t>2</a:t>
            </a:r>
            <a:r>
              <a:rPr lang="zh-CN" altLang="en-US" sz="2400" dirty="0"/>
              <a:t>位</a:t>
            </a:r>
            <a:endParaRPr lang="en-US" altLang="zh-CN" sz="2400" dirty="0"/>
          </a:p>
          <a:p>
            <a:pPr>
              <a:lnSpc>
                <a:spcPct val="135000"/>
              </a:lnSpc>
              <a:spcBef>
                <a:spcPct val="50000"/>
              </a:spcBef>
            </a:pPr>
            <a:r>
              <a:rPr lang="zh-CN" altLang="en-US" sz="2400" dirty="0"/>
              <a:t>单字长单地址</a:t>
            </a:r>
            <a:r>
              <a:rPr lang="en-US" altLang="zh-CN" sz="2400" dirty="0"/>
              <a:t>   </a:t>
            </a:r>
            <a:r>
              <a:rPr lang="en-US" altLang="zh-CN" sz="2400" dirty="0">
                <a:sym typeface="Symbol" panose="05050102010706020507" pitchFamily="18" charset="2"/>
              </a:rPr>
              <a:t>   </a:t>
            </a:r>
            <a:r>
              <a:rPr lang="zh-CN" altLang="en-US" sz="2400" dirty="0">
                <a:sym typeface="Symbol" panose="05050102010706020507" pitchFamily="18" charset="2"/>
              </a:rPr>
              <a:t>地址码长度</a:t>
            </a:r>
            <a:r>
              <a:rPr lang="en-US" altLang="zh-CN" sz="2400" dirty="0">
                <a:sym typeface="Symbol" panose="05050102010706020507" pitchFamily="18" charset="2"/>
              </a:rPr>
              <a:t>=</a:t>
            </a:r>
            <a:r>
              <a:rPr lang="en-US" altLang="zh-CN" sz="2400" dirty="0"/>
              <a:t>16-7-2 =7</a:t>
            </a:r>
            <a:r>
              <a:rPr lang="zh-CN" altLang="en-US" sz="2400" dirty="0"/>
              <a:t>位</a:t>
            </a:r>
            <a:endParaRPr lang="en-US" altLang="zh-CN" sz="2400" dirty="0"/>
          </a:p>
          <a:p>
            <a:pPr marL="0" indent="0">
              <a:lnSpc>
                <a:spcPct val="135000"/>
              </a:lnSpc>
              <a:spcBef>
                <a:spcPct val="50000"/>
              </a:spcBef>
              <a:buNone/>
            </a:pPr>
            <a:endParaRPr lang="zh-CN" altLang="en-US" sz="2400" dirty="0"/>
          </a:p>
          <a:p>
            <a:pPr>
              <a:lnSpc>
                <a:spcPct val="135000"/>
              </a:lnSpc>
              <a:spcBef>
                <a:spcPct val="50000"/>
              </a:spcBef>
            </a:pPr>
            <a:endParaRPr lang="zh-CN" altLang="en-US" sz="2400" dirty="0"/>
          </a:p>
        </p:txBody>
      </p:sp>
      <p:grpSp>
        <p:nvGrpSpPr>
          <p:cNvPr id="7" name="组合 6"/>
          <p:cNvGrpSpPr/>
          <p:nvPr/>
        </p:nvGrpSpPr>
        <p:grpSpPr>
          <a:xfrm>
            <a:off x="2640978" y="5126798"/>
            <a:ext cx="6636771" cy="432049"/>
            <a:chOff x="2883379" y="3234045"/>
            <a:chExt cx="6636771" cy="432049"/>
          </a:xfrm>
          <a:effectLst>
            <a:outerShdw blurRad="50800" dist="38100" dir="5400000" algn="t" rotWithShape="0">
              <a:prstClr val="black">
                <a:alpha val="40000"/>
              </a:prstClr>
            </a:outerShdw>
          </a:effectLst>
        </p:grpSpPr>
        <p:sp>
          <p:nvSpPr>
            <p:cNvPr id="8" name="矩形 7"/>
            <p:cNvSpPr/>
            <p:nvPr/>
          </p:nvSpPr>
          <p:spPr>
            <a:xfrm>
              <a:off x="2883379" y="3234046"/>
              <a:ext cx="2817430"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OP(7)</a:t>
              </a:r>
            </a:p>
          </p:txBody>
        </p:sp>
        <p:grpSp>
          <p:nvGrpSpPr>
            <p:cNvPr id="9" name="组合 8"/>
            <p:cNvGrpSpPr/>
            <p:nvPr/>
          </p:nvGrpSpPr>
          <p:grpSpPr>
            <a:xfrm>
              <a:off x="5698773" y="3234045"/>
              <a:ext cx="3821377" cy="432048"/>
              <a:chOff x="6098879" y="1335507"/>
              <a:chExt cx="3232487" cy="432048"/>
            </a:xfrm>
          </p:grpSpPr>
          <p:sp>
            <p:nvSpPr>
              <p:cNvPr id="10" name="矩形 9"/>
              <p:cNvSpPr/>
              <p:nvPr/>
            </p:nvSpPr>
            <p:spPr>
              <a:xfrm>
                <a:off x="6948114" y="1335507"/>
                <a:ext cx="2383252"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A(6)</a:t>
                </a:r>
              </a:p>
            </p:txBody>
          </p:sp>
          <p:sp>
            <p:nvSpPr>
              <p:cNvPr id="11" name="矩形 10"/>
              <p:cNvSpPr/>
              <p:nvPr/>
            </p:nvSpPr>
            <p:spPr>
              <a:xfrm>
                <a:off x="6098879" y="1335507"/>
                <a:ext cx="846244"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Mode(3)</a:t>
                </a:r>
              </a:p>
            </p:txBody>
          </p:sp>
        </p:grpSp>
      </p:grpSp>
    </p:spTree>
    <p:extLst>
      <p:ext uri="{BB962C8B-B14F-4D97-AF65-F5344CB8AC3E}">
        <p14:creationId xmlns:p14="http://schemas.microsoft.com/office/powerpoint/2010/main" val="43259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 name="圆角矩形 70"/>
          <p:cNvSpPr/>
          <p:nvPr/>
        </p:nvSpPr>
        <p:spPr>
          <a:xfrm>
            <a:off x="487822" y="942764"/>
            <a:ext cx="11216356" cy="1933532"/>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4294967295"/>
          </p:nvPr>
        </p:nvSpPr>
        <p:spPr>
          <a:xfrm>
            <a:off x="487822" y="889203"/>
            <a:ext cx="11216356" cy="2070290"/>
          </a:xfrm>
        </p:spPr>
        <p:txBody>
          <a:bodyPr>
            <a:normAutofit/>
          </a:bodyPr>
          <a:lstStyle/>
          <a:p>
            <a:pPr marL="0" indent="0">
              <a:lnSpc>
                <a:spcPct val="150000"/>
              </a:lnSpc>
              <a:buNone/>
            </a:pPr>
            <a:r>
              <a:rPr lang="zh-CN" altLang="en-US" sz="2400" b="1" dirty="0"/>
              <a:t>例</a:t>
            </a:r>
            <a:r>
              <a:rPr lang="en-US" altLang="zh-CN" sz="2400" b="1" dirty="0"/>
              <a:t>2. </a:t>
            </a:r>
            <a:r>
              <a:rPr lang="zh-CN" altLang="en-US" sz="2400" dirty="0"/>
              <a:t>某机字长</a:t>
            </a:r>
            <a:r>
              <a:rPr lang="en-US" altLang="zh-CN" sz="2400" dirty="0"/>
              <a:t>32</a:t>
            </a:r>
            <a:r>
              <a:rPr lang="zh-CN" altLang="en-US" sz="2400" dirty="0"/>
              <a:t>位，采用三地址指令，支持</a:t>
            </a:r>
            <a:r>
              <a:rPr lang="en-US" altLang="zh-CN" sz="2400" dirty="0"/>
              <a:t>8</a:t>
            </a:r>
            <a:r>
              <a:rPr lang="zh-CN" altLang="en-US" sz="2400" dirty="0"/>
              <a:t>种寻址操作，完成</a:t>
            </a:r>
            <a:r>
              <a:rPr lang="en-US" altLang="zh-CN" sz="2400" dirty="0"/>
              <a:t>60</a:t>
            </a:r>
            <a:r>
              <a:rPr lang="zh-CN" altLang="en-US" sz="2400" dirty="0"/>
              <a:t>种操作，各寻址方式均可在</a:t>
            </a:r>
            <a:r>
              <a:rPr lang="en-US" altLang="zh-CN" sz="2400" dirty="0"/>
              <a:t>2K</a:t>
            </a:r>
            <a:r>
              <a:rPr lang="zh-CN" altLang="en-US" sz="2400" dirty="0"/>
              <a:t>主存范围内取得操作数，并可在</a:t>
            </a:r>
            <a:r>
              <a:rPr lang="en-US" altLang="zh-CN" sz="2400" dirty="0"/>
              <a:t>1K</a:t>
            </a:r>
            <a:r>
              <a:rPr lang="zh-CN" altLang="en-US" sz="2400" dirty="0"/>
              <a:t>范围内保存运算结果。</a:t>
            </a:r>
            <a:endParaRPr lang="en-US" altLang="zh-CN" sz="2400" dirty="0"/>
          </a:p>
          <a:p>
            <a:pPr marL="0" indent="0">
              <a:lnSpc>
                <a:spcPct val="150000"/>
              </a:lnSpc>
              <a:buNone/>
            </a:pPr>
            <a:r>
              <a:rPr lang="zh-CN" altLang="en-US" sz="2400" b="1" dirty="0">
                <a:solidFill>
                  <a:srgbClr val="C00000"/>
                </a:solidFill>
              </a:rPr>
              <a:t>问</a:t>
            </a:r>
            <a:r>
              <a:rPr lang="zh-CN" altLang="en-US" sz="2400" dirty="0"/>
              <a:t>：应采用什么样的指令格式？指令字长最少应为多少位？</a:t>
            </a:r>
            <a:endParaRPr lang="zh-CN" altLang="en-US" sz="1800" dirty="0"/>
          </a:p>
        </p:txBody>
      </p:sp>
      <p:grpSp>
        <p:nvGrpSpPr>
          <p:cNvPr id="4" name="组合 3">
            <a:extLst>
              <a:ext uri="{FF2B5EF4-FFF2-40B4-BE49-F238E27FC236}">
                <a16:creationId xmlns:a16="http://schemas.microsoft.com/office/drawing/2014/main" id="{A1F67BE7-65B9-426B-89B8-88816F1A5419}"/>
              </a:ext>
            </a:extLst>
          </p:cNvPr>
          <p:cNvGrpSpPr/>
          <p:nvPr/>
        </p:nvGrpSpPr>
        <p:grpSpPr>
          <a:xfrm>
            <a:off x="3511118" y="5294266"/>
            <a:ext cx="8385684" cy="1349061"/>
            <a:chOff x="1532777" y="3588174"/>
            <a:chExt cx="9943579" cy="1179209"/>
          </a:xfrm>
        </p:grpSpPr>
        <p:grpSp>
          <p:nvGrpSpPr>
            <p:cNvPr id="12" name="组合 11"/>
            <p:cNvGrpSpPr/>
            <p:nvPr/>
          </p:nvGrpSpPr>
          <p:grpSpPr>
            <a:xfrm>
              <a:off x="1532777" y="3958841"/>
              <a:ext cx="8824204" cy="433607"/>
              <a:chOff x="3894493" y="1942889"/>
              <a:chExt cx="7784244" cy="433607"/>
            </a:xfrm>
            <a:effectLst>
              <a:outerShdw blurRad="50800" dist="38100" dir="5400000" algn="t" rotWithShape="0">
                <a:prstClr val="black">
                  <a:alpha val="40000"/>
                </a:prstClr>
              </a:outerShdw>
            </a:effectLst>
          </p:grpSpPr>
          <p:sp>
            <p:nvSpPr>
              <p:cNvPr id="13" name="矩形 12"/>
              <p:cNvSpPr/>
              <p:nvPr/>
            </p:nvSpPr>
            <p:spPr>
              <a:xfrm>
                <a:off x="3894493" y="1942890"/>
                <a:ext cx="137628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14" name="组合 13"/>
              <p:cNvGrpSpPr/>
              <p:nvPr/>
            </p:nvGrpSpPr>
            <p:grpSpPr>
              <a:xfrm>
                <a:off x="5262946" y="1942889"/>
                <a:ext cx="6415791" cy="433607"/>
                <a:chOff x="5730213" y="1335507"/>
                <a:chExt cx="5427090" cy="433607"/>
              </a:xfrm>
            </p:grpSpPr>
            <p:sp>
              <p:nvSpPr>
                <p:cNvPr id="15" name="矩形 14"/>
                <p:cNvSpPr/>
                <p:nvPr/>
              </p:nvSpPr>
              <p:spPr>
                <a:xfrm>
                  <a:off x="8247421" y="1335507"/>
                  <a:ext cx="1170765"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A2</a:t>
                  </a:r>
                </a:p>
              </p:txBody>
            </p:sp>
            <p:sp>
              <p:nvSpPr>
                <p:cNvPr id="16" name="矩形 15"/>
                <p:cNvSpPr/>
                <p:nvPr/>
              </p:nvSpPr>
              <p:spPr>
                <a:xfrm>
                  <a:off x="7578620" y="1335507"/>
                  <a:ext cx="68199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17" name="矩形 16"/>
                <p:cNvSpPr/>
                <p:nvPr/>
              </p:nvSpPr>
              <p:spPr>
                <a:xfrm>
                  <a:off x="6359738" y="1335507"/>
                  <a:ext cx="1216671"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A1</a:t>
                  </a:r>
                </a:p>
              </p:txBody>
            </p:sp>
            <p:sp>
              <p:nvSpPr>
                <p:cNvPr id="18" name="矩形 17"/>
                <p:cNvSpPr/>
                <p:nvPr/>
              </p:nvSpPr>
              <p:spPr>
                <a:xfrm>
                  <a:off x="5730213" y="1335507"/>
                  <a:ext cx="629525"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34" name="矩形 33"/>
                <p:cNvSpPr/>
                <p:nvPr/>
              </p:nvSpPr>
              <p:spPr>
                <a:xfrm>
                  <a:off x="10086987" y="1337066"/>
                  <a:ext cx="1070316"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A3</a:t>
                  </a:r>
                </a:p>
              </p:txBody>
            </p:sp>
            <p:sp>
              <p:nvSpPr>
                <p:cNvPr id="35" name="矩形 34"/>
                <p:cNvSpPr/>
                <p:nvPr/>
              </p:nvSpPr>
              <p:spPr>
                <a:xfrm>
                  <a:off x="9416920" y="1337066"/>
                  <a:ext cx="67006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19" name="组合 18"/>
            <p:cNvGrpSpPr/>
            <p:nvPr/>
          </p:nvGrpSpPr>
          <p:grpSpPr>
            <a:xfrm>
              <a:off x="3092936" y="4397605"/>
              <a:ext cx="4930451" cy="369778"/>
              <a:chOff x="4821299" y="2355943"/>
              <a:chExt cx="4130901" cy="369778"/>
            </a:xfrm>
          </p:grpSpPr>
          <p:grpSp>
            <p:nvGrpSpPr>
              <p:cNvPr id="20" name="组合 19"/>
              <p:cNvGrpSpPr/>
              <p:nvPr/>
            </p:nvGrpSpPr>
            <p:grpSpPr>
              <a:xfrm>
                <a:off x="4821299" y="2355943"/>
                <a:ext cx="2070795" cy="362546"/>
                <a:chOff x="4821299" y="2355943"/>
                <a:chExt cx="2070795" cy="362546"/>
              </a:xfrm>
            </p:grpSpPr>
            <p:cxnSp>
              <p:nvCxnSpPr>
                <p:cNvPr id="22" name="直接连接符 21"/>
                <p:cNvCxnSpPr/>
                <p:nvPr/>
              </p:nvCxnSpPr>
              <p:spPr>
                <a:xfrm>
                  <a:off x="4821299" y="236317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892094" y="235594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8952200" y="2363175"/>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094878" y="4439557"/>
              <a:ext cx="2461597" cy="269027"/>
              <a:chOff x="5260333" y="2401814"/>
              <a:chExt cx="2171546" cy="269027"/>
            </a:xfrm>
          </p:grpSpPr>
          <p:sp>
            <p:nvSpPr>
              <p:cNvPr id="25" name="Rectangle 13"/>
              <p:cNvSpPr>
                <a:spLocks noChangeArrowheads="1"/>
              </p:cNvSpPr>
              <p:nvPr/>
            </p:nvSpPr>
            <p:spPr bwMode="auto">
              <a:xfrm>
                <a:off x="5627812" y="2401814"/>
                <a:ext cx="1295400" cy="269027"/>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sz="1400" b="1" dirty="0">
                    <a:solidFill>
                      <a:srgbClr val="0000FF"/>
                    </a:solidFill>
                    <a:latin typeface="微软雅黑" pitchFamily="34" charset="-122"/>
                    <a:ea typeface="微软雅黑" pitchFamily="34" charset="-122"/>
                  </a:rPr>
                  <a:t>源操作数</a:t>
                </a:r>
                <a:r>
                  <a:rPr lang="en-US" altLang="zh-CN" sz="1400" b="1" dirty="0">
                    <a:solidFill>
                      <a:srgbClr val="0000FF"/>
                    </a:solidFill>
                    <a:latin typeface="微软雅黑" pitchFamily="34" charset="-122"/>
                    <a:ea typeface="微软雅黑" pitchFamily="34" charset="-122"/>
                  </a:rPr>
                  <a:t>1</a:t>
                </a:r>
                <a:endParaRPr lang="zh-CN" altLang="en-US" sz="1400"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6" name="Group 62"/>
              <p:cNvGrpSpPr>
                <a:grpSpLocks/>
              </p:cNvGrpSpPr>
              <p:nvPr/>
            </p:nvGrpSpPr>
            <p:grpSpPr bwMode="auto">
              <a:xfrm>
                <a:off x="5260333" y="2575286"/>
                <a:ext cx="2171546" cy="15131"/>
                <a:chOff x="816" y="-12635"/>
                <a:chExt cx="4445" cy="15131"/>
              </a:xfrm>
            </p:grpSpPr>
            <p:sp>
              <p:nvSpPr>
                <p:cNvPr id="27"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8"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cxnSp>
          <p:nvCxnSpPr>
            <p:cNvPr id="38" name="直接连接符 37"/>
            <p:cNvCxnSpPr/>
            <p:nvPr/>
          </p:nvCxnSpPr>
          <p:spPr>
            <a:xfrm>
              <a:off x="10356981" y="4397217"/>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031007" y="4422606"/>
              <a:ext cx="2317906" cy="269027"/>
              <a:chOff x="7459078" y="2397897"/>
              <a:chExt cx="2165195" cy="269027"/>
            </a:xfrm>
          </p:grpSpPr>
          <p:sp>
            <p:nvSpPr>
              <p:cNvPr id="42" name="Rectangle 14"/>
              <p:cNvSpPr>
                <a:spLocks noChangeArrowheads="1"/>
              </p:cNvSpPr>
              <p:nvPr/>
            </p:nvSpPr>
            <p:spPr bwMode="auto">
              <a:xfrm>
                <a:off x="7721650" y="2397897"/>
                <a:ext cx="1637197" cy="269027"/>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sz="1400" b="1" dirty="0">
                    <a:solidFill>
                      <a:srgbClr val="0000FF"/>
                    </a:solidFill>
                    <a:latin typeface="微软雅黑" pitchFamily="34" charset="-122"/>
                    <a:ea typeface="微软雅黑" pitchFamily="34" charset="-122"/>
                  </a:rPr>
                  <a:t>目的操作数</a:t>
                </a:r>
                <a:endParaRPr lang="zh-CN" altLang="en-US" sz="1400"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43" name="Group 62"/>
              <p:cNvGrpSpPr>
                <a:grpSpLocks/>
              </p:cNvGrpSpPr>
              <p:nvPr/>
            </p:nvGrpSpPr>
            <p:grpSpPr bwMode="auto">
              <a:xfrm>
                <a:off x="7459078" y="2575286"/>
                <a:ext cx="2165195" cy="4032"/>
                <a:chOff x="816" y="2496"/>
                <a:chExt cx="4432" cy="4032"/>
              </a:xfrm>
            </p:grpSpPr>
            <p:sp>
              <p:nvSpPr>
                <p:cNvPr id="44" name="Line 63"/>
                <p:cNvSpPr>
                  <a:spLocks noChangeShapeType="1"/>
                </p:cNvSpPr>
                <p:nvPr/>
              </p:nvSpPr>
              <p:spPr bwMode="auto">
                <a:xfrm>
                  <a:off x="4332" y="6528"/>
                  <a:ext cx="91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5" name="Line 64"/>
                <p:cNvSpPr>
                  <a:spLocks noChangeShapeType="1"/>
                </p:cNvSpPr>
                <p:nvPr/>
              </p:nvSpPr>
              <p:spPr bwMode="auto">
                <a:xfrm flipH="1">
                  <a:off x="816" y="2496"/>
                  <a:ext cx="93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55" name="TextBox 11"/>
            <p:cNvSpPr txBox="1"/>
            <p:nvPr/>
          </p:nvSpPr>
          <p:spPr>
            <a:xfrm>
              <a:off x="1777668"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6bits</a:t>
              </a:r>
              <a:endParaRPr lang="zh-CN" altLang="en-US" sz="2000" b="1" kern="0" dirty="0">
                <a:solidFill>
                  <a:srgbClr val="0070C0"/>
                </a:solidFill>
                <a:latin typeface="Arial" pitchFamily="34" charset="0"/>
                <a:ea typeface="华文细黑" pitchFamily="2" charset="-122"/>
              </a:endParaRPr>
            </a:p>
          </p:txBody>
        </p:sp>
        <p:sp>
          <p:nvSpPr>
            <p:cNvPr id="57" name="TextBox 11"/>
            <p:cNvSpPr txBox="1"/>
            <p:nvPr/>
          </p:nvSpPr>
          <p:spPr>
            <a:xfrm>
              <a:off x="296083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58" name="TextBox 11"/>
            <p:cNvSpPr txBox="1"/>
            <p:nvPr/>
          </p:nvSpPr>
          <p:spPr>
            <a:xfrm>
              <a:off x="10333491" y="4030116"/>
              <a:ext cx="1142865" cy="349735"/>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46bits</a:t>
              </a:r>
              <a:endParaRPr lang="zh-CN" altLang="en-US" sz="2000" b="1" kern="0" dirty="0">
                <a:solidFill>
                  <a:srgbClr val="0070C0"/>
                </a:solidFill>
                <a:latin typeface="Arial" pitchFamily="34" charset="0"/>
                <a:ea typeface="华文细黑" pitchFamily="2" charset="-122"/>
              </a:endParaRPr>
            </a:p>
          </p:txBody>
        </p:sp>
        <p:grpSp>
          <p:nvGrpSpPr>
            <p:cNvPr id="60" name="组合 59"/>
            <p:cNvGrpSpPr/>
            <p:nvPr/>
          </p:nvGrpSpPr>
          <p:grpSpPr>
            <a:xfrm>
              <a:off x="5561343" y="4428363"/>
              <a:ext cx="2461597" cy="269027"/>
              <a:chOff x="5260333" y="2401814"/>
              <a:chExt cx="2171546" cy="269027"/>
            </a:xfrm>
          </p:grpSpPr>
          <p:sp>
            <p:nvSpPr>
              <p:cNvPr id="61" name="Rectangle 13"/>
              <p:cNvSpPr>
                <a:spLocks noChangeArrowheads="1"/>
              </p:cNvSpPr>
              <p:nvPr/>
            </p:nvSpPr>
            <p:spPr bwMode="auto">
              <a:xfrm>
                <a:off x="5627812" y="2401814"/>
                <a:ext cx="1295400" cy="269027"/>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sz="1400" b="1" dirty="0">
                    <a:solidFill>
                      <a:srgbClr val="0000FF"/>
                    </a:solidFill>
                    <a:latin typeface="微软雅黑" pitchFamily="34" charset="-122"/>
                    <a:ea typeface="微软雅黑" pitchFamily="34" charset="-122"/>
                  </a:rPr>
                  <a:t>源操作数</a:t>
                </a:r>
                <a:r>
                  <a:rPr lang="en-US" altLang="zh-CN" sz="1400" b="1" dirty="0">
                    <a:solidFill>
                      <a:srgbClr val="0000FF"/>
                    </a:solidFill>
                    <a:latin typeface="微软雅黑" pitchFamily="34" charset="-122"/>
                    <a:ea typeface="微软雅黑" pitchFamily="34" charset="-122"/>
                  </a:rPr>
                  <a:t>2</a:t>
                </a:r>
                <a:endParaRPr lang="zh-CN" altLang="en-US" sz="1400"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62" name="Group 62"/>
              <p:cNvGrpSpPr>
                <a:grpSpLocks/>
              </p:cNvGrpSpPr>
              <p:nvPr/>
            </p:nvGrpSpPr>
            <p:grpSpPr bwMode="auto">
              <a:xfrm>
                <a:off x="5260333" y="2575286"/>
                <a:ext cx="2171546" cy="15131"/>
                <a:chOff x="816" y="-12635"/>
                <a:chExt cx="4445" cy="15131"/>
              </a:xfrm>
            </p:grpSpPr>
            <p:sp>
              <p:nvSpPr>
                <p:cNvPr id="63"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65" name="TextBox 11"/>
            <p:cNvSpPr txBox="1"/>
            <p:nvPr/>
          </p:nvSpPr>
          <p:spPr>
            <a:xfrm>
              <a:off x="4171496" y="3588174"/>
              <a:ext cx="1142865" cy="349735"/>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10bits</a:t>
              </a:r>
              <a:endParaRPr lang="zh-CN" altLang="en-US" sz="2000" b="1" kern="0" dirty="0">
                <a:solidFill>
                  <a:srgbClr val="0070C0"/>
                </a:solidFill>
                <a:latin typeface="Arial" pitchFamily="34" charset="0"/>
                <a:ea typeface="华文细黑" pitchFamily="2" charset="-122"/>
              </a:endParaRPr>
            </a:p>
          </p:txBody>
        </p:sp>
        <p:sp>
          <p:nvSpPr>
            <p:cNvPr id="66" name="TextBox 11"/>
            <p:cNvSpPr txBox="1"/>
            <p:nvPr/>
          </p:nvSpPr>
          <p:spPr>
            <a:xfrm>
              <a:off x="5400819"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7" name="TextBox 11"/>
            <p:cNvSpPr txBox="1"/>
            <p:nvPr/>
          </p:nvSpPr>
          <p:spPr>
            <a:xfrm>
              <a:off x="6611480" y="3588174"/>
              <a:ext cx="1142865" cy="349735"/>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10bits</a:t>
              </a:r>
              <a:endParaRPr lang="zh-CN" altLang="en-US" sz="2000" b="1" kern="0" dirty="0">
                <a:solidFill>
                  <a:srgbClr val="0070C0"/>
                </a:solidFill>
                <a:latin typeface="Arial" pitchFamily="34" charset="0"/>
                <a:ea typeface="华文细黑" pitchFamily="2" charset="-122"/>
              </a:endParaRPr>
            </a:p>
          </p:txBody>
        </p:sp>
        <p:sp>
          <p:nvSpPr>
            <p:cNvPr id="68" name="TextBox 11"/>
            <p:cNvSpPr txBox="1"/>
            <p:nvPr/>
          </p:nvSpPr>
          <p:spPr>
            <a:xfrm>
              <a:off x="785946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9" name="TextBox 11"/>
            <p:cNvSpPr txBox="1"/>
            <p:nvPr/>
          </p:nvSpPr>
          <p:spPr>
            <a:xfrm>
              <a:off x="9014140" y="3588174"/>
              <a:ext cx="1142865" cy="349735"/>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11bits</a:t>
              </a:r>
              <a:endParaRPr lang="zh-CN" altLang="en-US" sz="2000" b="1" kern="0" dirty="0">
                <a:solidFill>
                  <a:srgbClr val="0070C0"/>
                </a:solidFill>
                <a:latin typeface="Arial" pitchFamily="34" charset="0"/>
                <a:ea typeface="华文细黑" pitchFamily="2" charset="-122"/>
              </a:endParaRPr>
            </a:p>
          </p:txBody>
        </p:sp>
      </p:grpSp>
      <p:sp>
        <p:nvSpPr>
          <p:cNvPr id="70" name="内容占位符 2"/>
          <p:cNvSpPr txBox="1">
            <a:spLocks/>
          </p:cNvSpPr>
          <p:nvPr/>
        </p:nvSpPr>
        <p:spPr>
          <a:xfrm>
            <a:off x="232370" y="2959493"/>
            <a:ext cx="9173960" cy="2274177"/>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100" b="1" dirty="0">
                <a:solidFill>
                  <a:srgbClr val="C00000"/>
                </a:solidFill>
              </a:rPr>
              <a:t>分析</a:t>
            </a:r>
            <a:r>
              <a:rPr lang="zh-CN" altLang="en-US" sz="2100" b="1" dirty="0"/>
              <a:t>：</a:t>
            </a:r>
            <a:r>
              <a:rPr lang="en-US" altLang="zh-CN" sz="2100" b="1" dirty="0"/>
              <a:t>1</a:t>
            </a:r>
            <a:r>
              <a:rPr lang="zh-CN" altLang="en-US" sz="2100" b="1" dirty="0"/>
              <a:t>、</a:t>
            </a:r>
            <a:r>
              <a:rPr lang="en-US" altLang="zh-CN" sz="2100" b="1" dirty="0"/>
              <a:t>60</a:t>
            </a:r>
            <a:r>
              <a:rPr lang="zh-CN" altLang="en-US" sz="2100" b="1" dirty="0"/>
              <a:t>种操作码，需要</a:t>
            </a:r>
            <a:r>
              <a:rPr lang="en-US" altLang="zh-CN" sz="2100" b="1" dirty="0"/>
              <a:t>6</a:t>
            </a:r>
            <a:r>
              <a:rPr lang="zh-CN" altLang="en-US" sz="2100" b="1" dirty="0"/>
              <a:t>位编码（</a:t>
            </a:r>
            <a:r>
              <a:rPr lang="en-US" altLang="zh-CN" sz="2100" b="1" dirty="0"/>
              <a:t>2</a:t>
            </a:r>
            <a:r>
              <a:rPr lang="en-US" altLang="zh-CN" sz="2400" b="1" baseline="30000" dirty="0">
                <a:solidFill>
                  <a:srgbClr val="C00000"/>
                </a:solidFill>
              </a:rPr>
              <a:t>6</a:t>
            </a:r>
            <a:r>
              <a:rPr lang="en-US" altLang="zh-CN" sz="2100" b="1" dirty="0"/>
              <a:t>=64&gt;60</a:t>
            </a:r>
            <a:r>
              <a:rPr lang="zh-CN" altLang="en-US" sz="2100" b="1" dirty="0"/>
              <a:t>）</a:t>
            </a:r>
            <a:endParaRPr lang="en-US" altLang="zh-CN" sz="2100" b="1" dirty="0"/>
          </a:p>
          <a:p>
            <a:pPr marL="0" indent="0">
              <a:buNone/>
            </a:pPr>
            <a:r>
              <a:rPr lang="en-US" altLang="zh-CN" sz="2100" b="1" dirty="0"/>
              <a:t>          2</a:t>
            </a:r>
            <a:r>
              <a:rPr lang="zh-CN" altLang="en-US" sz="2100" b="1" dirty="0"/>
              <a:t>、</a:t>
            </a:r>
            <a:r>
              <a:rPr lang="en-US" altLang="zh-CN" sz="2100" b="1" dirty="0"/>
              <a:t>8</a:t>
            </a:r>
            <a:r>
              <a:rPr lang="zh-CN" altLang="en-US" sz="2100" b="1" dirty="0"/>
              <a:t>种寻址操作，位寻址方式需要</a:t>
            </a:r>
            <a:r>
              <a:rPr lang="en-US" altLang="zh-CN" sz="2100" b="1" dirty="0"/>
              <a:t>3</a:t>
            </a:r>
            <a:r>
              <a:rPr lang="zh-CN" altLang="en-US" sz="2100" b="1" dirty="0"/>
              <a:t>位（</a:t>
            </a:r>
            <a:r>
              <a:rPr lang="en-US" altLang="zh-CN" sz="2100" b="1" dirty="0"/>
              <a:t>2</a:t>
            </a:r>
            <a:r>
              <a:rPr lang="en-US" altLang="zh-CN" sz="2400" b="1" baseline="30000" dirty="0">
                <a:solidFill>
                  <a:srgbClr val="C00000"/>
                </a:solidFill>
              </a:rPr>
              <a:t>3</a:t>
            </a:r>
            <a:r>
              <a:rPr lang="en-US" altLang="zh-CN" sz="2100" b="1" dirty="0"/>
              <a:t>=8</a:t>
            </a:r>
            <a:r>
              <a:rPr lang="zh-CN" altLang="en-US" sz="2100" b="1" dirty="0"/>
              <a:t>）</a:t>
            </a:r>
            <a:endParaRPr lang="en-US" altLang="zh-CN" sz="2100" b="1" dirty="0"/>
          </a:p>
          <a:p>
            <a:pPr marL="0" indent="0">
              <a:buNone/>
            </a:pPr>
            <a:r>
              <a:rPr lang="en-US" altLang="zh-CN" sz="2100" b="1" dirty="0"/>
              <a:t>          3</a:t>
            </a:r>
            <a:r>
              <a:rPr lang="zh-CN" altLang="en-US" sz="2100" b="1" dirty="0"/>
              <a:t>、源操作数访问</a:t>
            </a:r>
            <a:r>
              <a:rPr lang="en-US" altLang="zh-CN" sz="2100" b="1" dirty="0"/>
              <a:t>2K</a:t>
            </a:r>
            <a:r>
              <a:rPr lang="zh-CN" altLang="en-US" sz="2100" b="1" dirty="0"/>
              <a:t>主存，源操作数地址</a:t>
            </a:r>
            <a:r>
              <a:rPr lang="en-US" altLang="zh-CN" sz="2100" b="1" dirty="0">
                <a:solidFill>
                  <a:srgbClr val="C00000"/>
                </a:solidFill>
              </a:rPr>
              <a:t>11</a:t>
            </a:r>
            <a:r>
              <a:rPr lang="zh-CN" altLang="en-US" sz="2100" b="1" dirty="0"/>
              <a:t>位</a:t>
            </a:r>
            <a:endParaRPr lang="en-US" altLang="zh-CN" sz="2100" b="1" dirty="0"/>
          </a:p>
          <a:p>
            <a:pPr marL="0" indent="0">
              <a:buNone/>
            </a:pPr>
            <a:r>
              <a:rPr lang="en-US" altLang="zh-CN" sz="2100" b="1" dirty="0"/>
              <a:t>          4</a:t>
            </a:r>
            <a:r>
              <a:rPr lang="zh-CN" altLang="en-US" sz="2100" b="1" dirty="0"/>
              <a:t>、目的操作数访问</a:t>
            </a:r>
            <a:r>
              <a:rPr lang="en-US" altLang="zh-CN" sz="2100" b="1" dirty="0"/>
              <a:t>1K</a:t>
            </a:r>
            <a:r>
              <a:rPr lang="zh-CN" altLang="en-US" sz="2100" b="1" dirty="0"/>
              <a:t>主存，目的操作数地址</a:t>
            </a:r>
            <a:r>
              <a:rPr lang="en-US" altLang="zh-CN" sz="2100" b="1" dirty="0">
                <a:solidFill>
                  <a:srgbClr val="C00000"/>
                </a:solidFill>
              </a:rPr>
              <a:t>10</a:t>
            </a:r>
            <a:r>
              <a:rPr lang="zh-CN" altLang="en-US" sz="2100" b="1" dirty="0"/>
              <a:t>位</a:t>
            </a:r>
          </a:p>
          <a:p>
            <a:pPr marL="0" indent="0">
              <a:buNone/>
            </a:pPr>
            <a:endParaRPr lang="zh-CN" altLang="en-US" sz="1200" dirty="0"/>
          </a:p>
        </p:txBody>
      </p:sp>
    </p:spTree>
    <p:extLst>
      <p:ext uri="{BB962C8B-B14F-4D97-AF65-F5344CB8AC3E}">
        <p14:creationId xmlns:p14="http://schemas.microsoft.com/office/powerpoint/2010/main" val="285106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圆角矩形 12"/>
          <p:cNvSpPr/>
          <p:nvPr/>
        </p:nvSpPr>
        <p:spPr>
          <a:xfrm>
            <a:off x="487822" y="942764"/>
            <a:ext cx="11250088" cy="671432"/>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4294967295"/>
          </p:nvPr>
        </p:nvSpPr>
        <p:spPr>
          <a:xfrm>
            <a:off x="487822" y="1063858"/>
            <a:ext cx="10515599" cy="678031"/>
          </a:xfrm>
        </p:spPr>
        <p:txBody>
          <a:bodyPr>
            <a:normAutofit/>
          </a:bodyPr>
          <a:lstStyle/>
          <a:p>
            <a:pPr marL="0" indent="0">
              <a:buNone/>
            </a:pPr>
            <a:r>
              <a:rPr lang="zh-CN" altLang="en-US" sz="2400" b="1" dirty="0"/>
              <a:t>例</a:t>
            </a:r>
            <a:r>
              <a:rPr lang="en-US" altLang="zh-CN" sz="2400" b="1" dirty="0"/>
              <a:t>3. </a:t>
            </a:r>
            <a:r>
              <a:rPr lang="zh-CN" altLang="en-US" sz="2400" dirty="0"/>
              <a:t>分析以下指令格式及寻址方式特点？（假设字长为</a:t>
            </a:r>
            <a:r>
              <a:rPr lang="en-US" altLang="zh-CN" sz="2400" dirty="0"/>
              <a:t>16</a:t>
            </a:r>
            <a:r>
              <a:rPr lang="zh-CN" altLang="en-US" sz="2400" dirty="0"/>
              <a:t>位）</a:t>
            </a:r>
          </a:p>
        </p:txBody>
      </p:sp>
      <p:sp>
        <p:nvSpPr>
          <p:cNvPr id="4" name="内容占位符 2"/>
          <p:cNvSpPr txBox="1">
            <a:spLocks/>
          </p:cNvSpPr>
          <p:nvPr/>
        </p:nvSpPr>
        <p:spPr>
          <a:xfrm>
            <a:off x="562467" y="3235936"/>
            <a:ext cx="11100798" cy="3089699"/>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1</a:t>
            </a:r>
            <a:r>
              <a:rPr lang="zh-CN" altLang="en-US" sz="2000" dirty="0"/>
              <a:t>）二地址指令；</a:t>
            </a:r>
          </a:p>
          <a:p>
            <a:pPr marL="0" indent="0">
              <a:buNone/>
            </a:pPr>
            <a:r>
              <a:rPr lang="en-US" altLang="zh-CN" sz="2000" dirty="0"/>
              <a:t>2</a:t>
            </a:r>
            <a:r>
              <a:rPr lang="zh-CN" altLang="en-US" sz="2000" dirty="0"/>
              <a:t>）操作码可指定</a:t>
            </a:r>
            <a:r>
              <a:rPr lang="en-US" altLang="zh-CN" sz="2000" dirty="0"/>
              <a:t>16</a:t>
            </a:r>
            <a:r>
              <a:rPr lang="zh-CN" altLang="en-US" sz="2000" dirty="0"/>
              <a:t>条指令；（</a:t>
            </a:r>
            <a:r>
              <a:rPr lang="en-US" altLang="zh-CN" sz="2000" dirty="0"/>
              <a:t>15</a:t>
            </a:r>
            <a:r>
              <a:rPr lang="zh-CN" altLang="en-US" sz="2000" dirty="0"/>
              <a:t>、</a:t>
            </a:r>
            <a:r>
              <a:rPr lang="en-US" altLang="zh-CN" sz="2000" dirty="0"/>
              <a:t>14</a:t>
            </a:r>
            <a:r>
              <a:rPr lang="zh-CN" altLang="en-US" sz="2000" dirty="0"/>
              <a:t>、</a:t>
            </a:r>
            <a:r>
              <a:rPr lang="en-US" altLang="zh-CN" sz="2000" dirty="0"/>
              <a:t>13</a:t>
            </a:r>
            <a:r>
              <a:rPr lang="zh-CN" altLang="en-US" sz="2000" dirty="0"/>
              <a:t>、</a:t>
            </a:r>
            <a:r>
              <a:rPr lang="en-US" altLang="zh-CN" sz="2000" dirty="0"/>
              <a:t>12</a:t>
            </a:r>
            <a:r>
              <a:rPr lang="zh-CN" altLang="en-US" sz="2000" dirty="0"/>
              <a:t>共</a:t>
            </a:r>
            <a:r>
              <a:rPr lang="en-US" altLang="zh-CN" sz="2000" dirty="0"/>
              <a:t>4</a:t>
            </a:r>
            <a:r>
              <a:rPr lang="zh-CN" altLang="en-US" sz="2000" dirty="0"/>
              <a:t>位）</a:t>
            </a:r>
          </a:p>
          <a:p>
            <a:pPr marL="0" indent="0">
              <a:buNone/>
            </a:pPr>
            <a:r>
              <a:rPr lang="en-US" altLang="zh-CN" sz="2000" dirty="0"/>
              <a:t>3</a:t>
            </a:r>
            <a:r>
              <a:rPr lang="zh-CN" altLang="en-US" sz="2000" dirty="0"/>
              <a:t>）源和目的均有</a:t>
            </a:r>
            <a:r>
              <a:rPr lang="en-US" altLang="zh-CN" sz="2000" dirty="0"/>
              <a:t>8</a:t>
            </a:r>
            <a:r>
              <a:rPr lang="zh-CN" altLang="en-US" sz="2000" dirty="0"/>
              <a:t>种寻址方式；（</a:t>
            </a:r>
            <a:r>
              <a:rPr lang="en-US" altLang="zh-CN" sz="2000" dirty="0">
                <a:solidFill>
                  <a:srgbClr val="C00000"/>
                </a:solidFill>
              </a:rPr>
              <a:t>11</a:t>
            </a:r>
            <a:r>
              <a:rPr lang="zh-CN" altLang="en-US" sz="2000" dirty="0">
                <a:solidFill>
                  <a:srgbClr val="C00000"/>
                </a:solidFill>
              </a:rPr>
              <a:t>、</a:t>
            </a:r>
            <a:r>
              <a:rPr lang="en-US" altLang="zh-CN" sz="2000" dirty="0">
                <a:solidFill>
                  <a:srgbClr val="C00000"/>
                </a:solidFill>
              </a:rPr>
              <a:t>10</a:t>
            </a:r>
            <a:r>
              <a:rPr lang="zh-CN" altLang="en-US" sz="2000" dirty="0">
                <a:solidFill>
                  <a:srgbClr val="C00000"/>
                </a:solidFill>
              </a:rPr>
              <a:t>、</a:t>
            </a:r>
            <a:r>
              <a:rPr lang="en-US" altLang="zh-CN" sz="2000" dirty="0">
                <a:solidFill>
                  <a:srgbClr val="C00000"/>
                </a:solidFill>
              </a:rPr>
              <a:t>9</a:t>
            </a:r>
            <a:r>
              <a:rPr lang="zh-CN" altLang="en-US" sz="2000" dirty="0"/>
              <a:t>共</a:t>
            </a:r>
            <a:r>
              <a:rPr lang="en-US" altLang="zh-CN" sz="2000" dirty="0"/>
              <a:t>3</a:t>
            </a:r>
            <a:r>
              <a:rPr lang="zh-CN" altLang="en-US" sz="2000" dirty="0"/>
              <a:t>位</a:t>
            </a:r>
            <a:r>
              <a:rPr lang="en-US" altLang="zh-CN" sz="2000" dirty="0"/>
              <a:t>/</a:t>
            </a:r>
            <a:r>
              <a:rPr lang="en-US" altLang="zh-CN" sz="2000" dirty="0">
                <a:solidFill>
                  <a:srgbClr val="C00000"/>
                </a:solidFill>
              </a:rPr>
              <a:t>5</a:t>
            </a:r>
            <a:r>
              <a:rPr lang="zh-CN" altLang="en-US" sz="2000" dirty="0">
                <a:solidFill>
                  <a:srgbClr val="C00000"/>
                </a:solidFill>
              </a:rPr>
              <a:t>、</a:t>
            </a:r>
            <a:r>
              <a:rPr lang="en-US" altLang="zh-CN" sz="2000" dirty="0">
                <a:solidFill>
                  <a:srgbClr val="C00000"/>
                </a:solidFill>
              </a:rPr>
              <a:t>4</a:t>
            </a:r>
            <a:r>
              <a:rPr lang="zh-CN" altLang="en-US" sz="2000" dirty="0">
                <a:solidFill>
                  <a:srgbClr val="C00000"/>
                </a:solidFill>
              </a:rPr>
              <a:t>、</a:t>
            </a:r>
            <a:r>
              <a:rPr lang="en-US" altLang="zh-CN" sz="2000" dirty="0">
                <a:solidFill>
                  <a:srgbClr val="C00000"/>
                </a:solidFill>
              </a:rPr>
              <a:t>3</a:t>
            </a:r>
            <a:r>
              <a:rPr lang="zh-CN" altLang="en-US" sz="2000" dirty="0"/>
              <a:t>共</a:t>
            </a:r>
            <a:r>
              <a:rPr lang="en-US" altLang="zh-CN" sz="2000" dirty="0"/>
              <a:t>3</a:t>
            </a:r>
            <a:r>
              <a:rPr lang="zh-CN" altLang="en-US" sz="2000" dirty="0"/>
              <a:t>位，可以有</a:t>
            </a:r>
            <a:r>
              <a:rPr lang="en-US" altLang="zh-CN" sz="2000" dirty="0"/>
              <a:t>8</a:t>
            </a:r>
            <a:r>
              <a:rPr lang="zh-CN" altLang="en-US" sz="2000" dirty="0"/>
              <a:t>种寻址方式）</a:t>
            </a:r>
          </a:p>
          <a:p>
            <a:pPr marL="0" indent="0">
              <a:buNone/>
            </a:pPr>
            <a:r>
              <a:rPr lang="en-US" altLang="zh-CN" sz="2000" dirty="0"/>
              <a:t>4</a:t>
            </a:r>
            <a:r>
              <a:rPr lang="zh-CN" altLang="en-US" sz="2000" dirty="0"/>
              <a:t>）源地址寄存器和目的地址寄存器均有</a:t>
            </a:r>
            <a:r>
              <a:rPr lang="en-US" altLang="zh-CN" sz="2000" dirty="0"/>
              <a:t>8</a:t>
            </a:r>
            <a:r>
              <a:rPr lang="zh-CN" altLang="en-US" sz="2000" dirty="0"/>
              <a:t>个；</a:t>
            </a:r>
            <a:r>
              <a:rPr lang="en-US" altLang="zh-CN" sz="2000" dirty="0"/>
              <a:t>(</a:t>
            </a:r>
            <a:r>
              <a:rPr lang="en-US" altLang="zh-CN" sz="2000" dirty="0">
                <a:solidFill>
                  <a:srgbClr val="C00000"/>
                </a:solidFill>
              </a:rPr>
              <a:t>8</a:t>
            </a:r>
            <a:r>
              <a:rPr lang="zh-CN" altLang="en-US" sz="2000" dirty="0">
                <a:solidFill>
                  <a:srgbClr val="C00000"/>
                </a:solidFill>
              </a:rPr>
              <a:t>、</a:t>
            </a:r>
            <a:r>
              <a:rPr lang="en-US" altLang="zh-CN" sz="2000" dirty="0">
                <a:solidFill>
                  <a:srgbClr val="C00000"/>
                </a:solidFill>
              </a:rPr>
              <a:t>7</a:t>
            </a:r>
            <a:r>
              <a:rPr lang="zh-CN" altLang="en-US" sz="2000" dirty="0">
                <a:solidFill>
                  <a:srgbClr val="C00000"/>
                </a:solidFill>
              </a:rPr>
              <a:t>、</a:t>
            </a:r>
            <a:r>
              <a:rPr lang="en-US" altLang="zh-CN" sz="2000" dirty="0">
                <a:solidFill>
                  <a:srgbClr val="C00000"/>
                </a:solidFill>
              </a:rPr>
              <a:t>6</a:t>
            </a:r>
            <a:r>
              <a:rPr lang="zh-CN" altLang="en-US" sz="2000" dirty="0"/>
              <a:t>共</a:t>
            </a:r>
            <a:r>
              <a:rPr lang="en-US" altLang="zh-CN" sz="2000" dirty="0"/>
              <a:t>3</a:t>
            </a:r>
            <a:r>
              <a:rPr lang="zh-CN" altLang="en-US" sz="2000" dirty="0"/>
              <a:t>位</a:t>
            </a:r>
            <a:r>
              <a:rPr lang="en-US" altLang="zh-CN" sz="2000" dirty="0"/>
              <a:t>/</a:t>
            </a:r>
            <a:r>
              <a:rPr lang="en-US" altLang="zh-CN" sz="2000" dirty="0">
                <a:solidFill>
                  <a:srgbClr val="C00000"/>
                </a:solidFill>
              </a:rPr>
              <a:t>2</a:t>
            </a:r>
            <a:r>
              <a:rPr lang="zh-CN" altLang="en-US" sz="2000" dirty="0">
                <a:solidFill>
                  <a:srgbClr val="C00000"/>
                </a:solidFill>
              </a:rPr>
              <a:t>、</a:t>
            </a:r>
            <a:r>
              <a:rPr lang="en-US" altLang="zh-CN" sz="2000" dirty="0">
                <a:solidFill>
                  <a:srgbClr val="C00000"/>
                </a:solidFill>
              </a:rPr>
              <a:t>1</a:t>
            </a:r>
            <a:r>
              <a:rPr lang="zh-CN" altLang="en-US" sz="2000" dirty="0">
                <a:solidFill>
                  <a:srgbClr val="C00000"/>
                </a:solidFill>
              </a:rPr>
              <a:t>、</a:t>
            </a:r>
            <a:r>
              <a:rPr lang="en-US" altLang="zh-CN" sz="2000" dirty="0">
                <a:solidFill>
                  <a:srgbClr val="C00000"/>
                </a:solidFill>
              </a:rPr>
              <a:t>0</a:t>
            </a:r>
            <a:r>
              <a:rPr lang="zh-CN" altLang="en-US" sz="2000" dirty="0"/>
              <a:t>共</a:t>
            </a:r>
            <a:r>
              <a:rPr lang="en-US" altLang="zh-CN" sz="2000" dirty="0"/>
              <a:t>3</a:t>
            </a:r>
            <a:r>
              <a:rPr lang="zh-CN" altLang="en-US" sz="2000" dirty="0"/>
              <a:t>位，可以有</a:t>
            </a:r>
            <a:r>
              <a:rPr lang="en-US" altLang="zh-CN" sz="2000" dirty="0"/>
              <a:t>8</a:t>
            </a:r>
            <a:r>
              <a:rPr lang="zh-CN" altLang="en-US" sz="2000" dirty="0"/>
              <a:t>个寄存器）</a:t>
            </a:r>
          </a:p>
          <a:p>
            <a:pPr marL="0" indent="0">
              <a:buNone/>
            </a:pPr>
            <a:r>
              <a:rPr lang="en-US" altLang="zh-CN" sz="2000" dirty="0"/>
              <a:t>5</a:t>
            </a:r>
            <a:r>
              <a:rPr lang="zh-CN" altLang="en-US" sz="2000" dirty="0"/>
              <a:t>）可寻址范围为</a:t>
            </a:r>
            <a:r>
              <a:rPr lang="en-US" altLang="zh-CN" sz="2000" dirty="0"/>
              <a:t>1~64K   </a:t>
            </a:r>
            <a:r>
              <a:rPr lang="zh-CN" altLang="en-US" sz="2000" dirty="0"/>
              <a:t>（字长为</a:t>
            </a:r>
            <a:r>
              <a:rPr lang="en-US" altLang="zh-CN" sz="2000" dirty="0"/>
              <a:t>16</a:t>
            </a:r>
            <a:r>
              <a:rPr lang="zh-CN" altLang="en-US" sz="2000" dirty="0"/>
              <a:t>位，则寄存器存储</a:t>
            </a:r>
            <a:r>
              <a:rPr lang="en-US" altLang="zh-CN" sz="2000" dirty="0"/>
              <a:t>16</a:t>
            </a:r>
            <a:r>
              <a:rPr lang="zh-CN" altLang="en-US" sz="2000" dirty="0"/>
              <a:t>位，</a:t>
            </a:r>
            <a:r>
              <a:rPr lang="en-US" altLang="zh-CN" sz="2000" dirty="0"/>
              <a:t>2</a:t>
            </a:r>
            <a:r>
              <a:rPr lang="en-US" altLang="zh-CN" sz="2000" baseline="30000" dirty="0"/>
              <a:t>16</a:t>
            </a:r>
            <a:r>
              <a:rPr lang="en-US" altLang="zh-CN" sz="2000" dirty="0"/>
              <a:t>=64K</a:t>
            </a:r>
            <a:r>
              <a:rPr lang="zh-CN" altLang="en-US" sz="2000" dirty="0"/>
              <a:t>）</a:t>
            </a:r>
            <a:endParaRPr lang="en-US" altLang="zh-CN" sz="2000" dirty="0"/>
          </a:p>
        </p:txBody>
      </p:sp>
      <p:grpSp>
        <p:nvGrpSpPr>
          <p:cNvPr id="12" name="组合 11"/>
          <p:cNvGrpSpPr/>
          <p:nvPr/>
        </p:nvGrpSpPr>
        <p:grpSpPr>
          <a:xfrm>
            <a:off x="2749558" y="2369974"/>
            <a:ext cx="6332248" cy="432049"/>
            <a:chOff x="4108085" y="1942889"/>
            <a:chExt cx="5514703" cy="432049"/>
          </a:xfrm>
          <a:effectLst>
            <a:outerShdw blurRad="50800" dist="38100" dir="5400000" algn="t" rotWithShape="0">
              <a:prstClr val="black">
                <a:alpha val="40000"/>
              </a:prstClr>
            </a:outerShdw>
          </a:effectLst>
        </p:grpSpPr>
        <p:sp>
          <p:nvSpPr>
            <p:cNvPr id="14" name="矩形 13"/>
            <p:cNvSpPr/>
            <p:nvPr/>
          </p:nvSpPr>
          <p:spPr>
            <a:xfrm>
              <a:off x="4108085" y="1942890"/>
              <a:ext cx="1162696"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15" name="组合 14"/>
            <p:cNvGrpSpPr/>
            <p:nvPr/>
          </p:nvGrpSpPr>
          <p:grpSpPr>
            <a:xfrm>
              <a:off x="5262945" y="1942889"/>
              <a:ext cx="4359843" cy="432048"/>
              <a:chOff x="5730213" y="1335507"/>
              <a:chExt cx="3687973" cy="432048"/>
            </a:xfrm>
          </p:grpSpPr>
          <p:sp>
            <p:nvSpPr>
              <p:cNvPr id="16" name="矩形 15"/>
              <p:cNvSpPr/>
              <p:nvPr/>
            </p:nvSpPr>
            <p:spPr>
              <a:xfrm>
                <a:off x="8496193"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17" name="矩形 16"/>
              <p:cNvSpPr/>
              <p:nvPr/>
            </p:nvSpPr>
            <p:spPr>
              <a:xfrm>
                <a:off x="7578619"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18" name="矩形 17"/>
              <p:cNvSpPr/>
              <p:nvPr/>
            </p:nvSpPr>
            <p:spPr>
              <a:xfrm>
                <a:off x="6654416" y="1335507"/>
                <a:ext cx="921993"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err="1">
                    <a:ln>
                      <a:noFill/>
                    </a:ln>
                    <a:solidFill>
                      <a:schemeClr val="bg1"/>
                    </a:solidFill>
                    <a:effectLst/>
                    <a:uLnTx/>
                    <a:uFillTx/>
                    <a:latin typeface="微软雅黑"/>
                    <a:ea typeface="微软雅黑"/>
                    <a:cs typeface="+mn-cs"/>
                  </a:rPr>
                  <a:t>Reg</a:t>
                </a:r>
                <a:endPar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endParaRPr>
              </a:p>
            </p:txBody>
          </p:sp>
          <p:sp>
            <p:nvSpPr>
              <p:cNvPr id="19" name="矩形 18"/>
              <p:cNvSpPr/>
              <p:nvPr/>
            </p:nvSpPr>
            <p:spPr>
              <a:xfrm>
                <a:off x="5730213" y="1335507"/>
                <a:ext cx="921993"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20" name="组合 19"/>
          <p:cNvGrpSpPr/>
          <p:nvPr/>
        </p:nvGrpSpPr>
        <p:grpSpPr>
          <a:xfrm>
            <a:off x="4075624" y="2791696"/>
            <a:ext cx="5006182" cy="381068"/>
            <a:chOff x="5262945" y="2363363"/>
            <a:chExt cx="5006182" cy="381068"/>
          </a:xfrm>
        </p:grpSpPr>
        <p:grpSp>
          <p:nvGrpSpPr>
            <p:cNvPr id="21" name="组合 20"/>
            <p:cNvGrpSpPr/>
            <p:nvPr/>
          </p:nvGrpSpPr>
          <p:grpSpPr>
            <a:xfrm>
              <a:off x="5262945" y="2363363"/>
              <a:ext cx="2506090" cy="362546"/>
              <a:chOff x="5262945" y="2363363"/>
              <a:chExt cx="2506090" cy="362546"/>
            </a:xfrm>
          </p:grpSpPr>
          <p:cxnSp>
            <p:nvCxnSpPr>
              <p:cNvPr id="23" name="直接连接符 22"/>
              <p:cNvCxnSpPr/>
              <p:nvPr/>
            </p:nvCxnSpPr>
            <p:spPr>
              <a:xfrm>
                <a:off x="5262945" y="238188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69035" y="236336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直接连接符 21"/>
            <p:cNvCxnSpPr/>
            <p:nvPr/>
          </p:nvCxnSpPr>
          <p:spPr>
            <a:xfrm>
              <a:off x="10269127" y="2381885"/>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084621" y="2834313"/>
            <a:ext cx="2488095" cy="369332"/>
            <a:chOff x="5260333" y="2401813"/>
            <a:chExt cx="2171546" cy="369332"/>
          </a:xfrm>
        </p:grpSpPr>
        <p:sp>
          <p:nvSpPr>
            <p:cNvPr id="26" name="Rectangle 13"/>
            <p:cNvSpPr>
              <a:spLocks noChangeArrowheads="1"/>
            </p:cNvSpPr>
            <p:nvPr/>
          </p:nvSpPr>
          <p:spPr bwMode="auto">
            <a:xfrm>
              <a:off x="5445909" y="2401813"/>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源地址</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7" name="Group 62"/>
            <p:cNvGrpSpPr>
              <a:grpSpLocks/>
            </p:cNvGrpSpPr>
            <p:nvPr/>
          </p:nvGrpSpPr>
          <p:grpSpPr bwMode="auto">
            <a:xfrm>
              <a:off x="5260333" y="2575286"/>
              <a:ext cx="2171546" cy="15131"/>
              <a:chOff x="816" y="-12635"/>
              <a:chExt cx="4445" cy="15131"/>
            </a:xfrm>
          </p:grpSpPr>
          <p:sp>
            <p:nvSpPr>
              <p:cNvPr id="28" name="Line 63"/>
              <p:cNvSpPr>
                <a:spLocks noChangeShapeType="1"/>
              </p:cNvSpPr>
              <p:nvPr/>
            </p:nvSpPr>
            <p:spPr bwMode="auto">
              <a:xfrm>
                <a:off x="4087" y="-12635"/>
                <a:ext cx="1174"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9" name="Line 64"/>
              <p:cNvSpPr>
                <a:spLocks noChangeShapeType="1"/>
              </p:cNvSpPr>
              <p:nvPr/>
            </p:nvSpPr>
            <p:spPr bwMode="auto">
              <a:xfrm flipH="1">
                <a:off x="816" y="2496"/>
                <a:ext cx="127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grpSp>
        <p:nvGrpSpPr>
          <p:cNvPr id="30" name="组合 29"/>
          <p:cNvGrpSpPr/>
          <p:nvPr/>
        </p:nvGrpSpPr>
        <p:grpSpPr>
          <a:xfrm>
            <a:off x="6590713" y="2834313"/>
            <a:ext cx="2479095" cy="369332"/>
            <a:chOff x="7459078" y="2407228"/>
            <a:chExt cx="2165195" cy="369332"/>
          </a:xfrm>
        </p:grpSpPr>
        <p:sp>
          <p:nvSpPr>
            <p:cNvPr id="31" name="Rectangle 14"/>
            <p:cNvSpPr>
              <a:spLocks noChangeArrowheads="1"/>
            </p:cNvSpPr>
            <p:nvPr/>
          </p:nvSpPr>
          <p:spPr bwMode="auto">
            <a:xfrm>
              <a:off x="7735867" y="2407228"/>
              <a:ext cx="1637197" cy="369332"/>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目的地址</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32" name="Group 62"/>
            <p:cNvGrpSpPr>
              <a:grpSpLocks/>
            </p:cNvGrpSpPr>
            <p:nvPr/>
          </p:nvGrpSpPr>
          <p:grpSpPr bwMode="auto">
            <a:xfrm>
              <a:off x="7459078" y="2569987"/>
              <a:ext cx="2165195" cy="5299"/>
              <a:chOff x="816" y="-2803"/>
              <a:chExt cx="4432" cy="5299"/>
            </a:xfrm>
          </p:grpSpPr>
          <p:sp>
            <p:nvSpPr>
              <p:cNvPr id="33" name="Line 63"/>
              <p:cNvSpPr>
                <a:spLocks noChangeShapeType="1"/>
              </p:cNvSpPr>
              <p:nvPr/>
            </p:nvSpPr>
            <p:spPr bwMode="auto">
              <a:xfrm>
                <a:off x="4113" y="-2803"/>
                <a:ext cx="1135"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34" name="Line 64"/>
              <p:cNvSpPr>
                <a:spLocks noChangeShapeType="1"/>
              </p:cNvSpPr>
              <p:nvPr/>
            </p:nvSpPr>
            <p:spPr bwMode="auto">
              <a:xfrm flipH="1">
                <a:off x="816" y="2496"/>
                <a:ext cx="114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35" name="TextBox 11"/>
          <p:cNvSpPr txBox="1"/>
          <p:nvPr/>
        </p:nvSpPr>
        <p:spPr>
          <a:xfrm>
            <a:off x="3631205" y="2017754"/>
            <a:ext cx="557251"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12</a:t>
            </a:r>
            <a:endParaRPr lang="zh-CN" altLang="en-US" sz="2000" b="1" kern="0" dirty="0">
              <a:solidFill>
                <a:srgbClr val="0070C0"/>
              </a:solidFill>
              <a:latin typeface="Arial" pitchFamily="34" charset="0"/>
              <a:ea typeface="华文细黑" pitchFamily="2" charset="-122"/>
            </a:endParaRPr>
          </a:p>
        </p:txBody>
      </p:sp>
      <p:sp>
        <p:nvSpPr>
          <p:cNvPr id="36" name="TextBox 11"/>
          <p:cNvSpPr txBox="1"/>
          <p:nvPr/>
        </p:nvSpPr>
        <p:spPr>
          <a:xfrm>
            <a:off x="2536701" y="2017754"/>
            <a:ext cx="682762"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15</a:t>
            </a:r>
            <a:endParaRPr lang="zh-CN" altLang="en-US" sz="2000" b="1" kern="0" dirty="0">
              <a:solidFill>
                <a:srgbClr val="0070C0"/>
              </a:solidFill>
              <a:latin typeface="Arial" pitchFamily="34" charset="0"/>
              <a:ea typeface="华文细黑" pitchFamily="2" charset="-122"/>
            </a:endParaRPr>
          </a:p>
        </p:txBody>
      </p:sp>
      <p:sp>
        <p:nvSpPr>
          <p:cNvPr id="37" name="TextBox 11"/>
          <p:cNvSpPr txBox="1"/>
          <p:nvPr/>
        </p:nvSpPr>
        <p:spPr>
          <a:xfrm>
            <a:off x="3997071" y="2017754"/>
            <a:ext cx="529461"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11</a:t>
            </a:r>
            <a:endParaRPr lang="zh-CN" altLang="en-US" sz="2000" b="1" kern="0" dirty="0">
              <a:solidFill>
                <a:srgbClr val="0070C0"/>
              </a:solidFill>
              <a:latin typeface="Arial" pitchFamily="34" charset="0"/>
              <a:ea typeface="华文细黑" pitchFamily="2" charset="-122"/>
            </a:endParaRPr>
          </a:p>
        </p:txBody>
      </p:sp>
      <p:sp>
        <p:nvSpPr>
          <p:cNvPr id="38" name="TextBox 11"/>
          <p:cNvSpPr txBox="1"/>
          <p:nvPr/>
        </p:nvSpPr>
        <p:spPr>
          <a:xfrm>
            <a:off x="5037829"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9</a:t>
            </a:r>
            <a:endParaRPr lang="zh-CN" altLang="en-US" sz="2000" b="1" kern="0" dirty="0">
              <a:solidFill>
                <a:srgbClr val="0070C0"/>
              </a:solidFill>
              <a:latin typeface="Arial" pitchFamily="34" charset="0"/>
              <a:ea typeface="华文细黑" pitchFamily="2" charset="-122"/>
            </a:endParaRPr>
          </a:p>
        </p:txBody>
      </p:sp>
      <p:sp>
        <p:nvSpPr>
          <p:cNvPr id="39" name="TextBox 11"/>
          <p:cNvSpPr txBox="1"/>
          <p:nvPr/>
        </p:nvSpPr>
        <p:spPr>
          <a:xfrm>
            <a:off x="5286320"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8</a:t>
            </a:r>
            <a:endParaRPr lang="zh-CN" altLang="en-US" sz="2000" b="1" kern="0" dirty="0">
              <a:solidFill>
                <a:srgbClr val="0070C0"/>
              </a:solidFill>
              <a:latin typeface="Arial" pitchFamily="34" charset="0"/>
              <a:ea typeface="华文细黑" pitchFamily="2" charset="-122"/>
            </a:endParaRPr>
          </a:p>
        </p:txBody>
      </p:sp>
      <p:sp>
        <p:nvSpPr>
          <p:cNvPr id="40" name="TextBox 11"/>
          <p:cNvSpPr txBox="1"/>
          <p:nvPr/>
        </p:nvSpPr>
        <p:spPr>
          <a:xfrm>
            <a:off x="6271247" y="2017754"/>
            <a:ext cx="395898"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6</a:t>
            </a:r>
            <a:endParaRPr lang="zh-CN" altLang="en-US" sz="2000" b="1" kern="0" dirty="0">
              <a:solidFill>
                <a:srgbClr val="0070C0"/>
              </a:solidFill>
              <a:latin typeface="Arial" pitchFamily="34" charset="0"/>
              <a:ea typeface="华文细黑" pitchFamily="2" charset="-122"/>
            </a:endParaRPr>
          </a:p>
        </p:txBody>
      </p:sp>
      <p:sp>
        <p:nvSpPr>
          <p:cNvPr id="41" name="TextBox 11"/>
          <p:cNvSpPr txBox="1"/>
          <p:nvPr/>
        </p:nvSpPr>
        <p:spPr>
          <a:xfrm>
            <a:off x="6472495"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5</a:t>
            </a:r>
            <a:endParaRPr lang="zh-CN" altLang="en-US" sz="2000" b="1" kern="0" dirty="0">
              <a:solidFill>
                <a:srgbClr val="0070C0"/>
              </a:solidFill>
              <a:latin typeface="Arial" pitchFamily="34" charset="0"/>
              <a:ea typeface="华文细黑" pitchFamily="2" charset="-122"/>
            </a:endParaRPr>
          </a:p>
        </p:txBody>
      </p:sp>
      <p:sp>
        <p:nvSpPr>
          <p:cNvPr id="43" name="TextBox 11"/>
          <p:cNvSpPr txBox="1"/>
          <p:nvPr/>
        </p:nvSpPr>
        <p:spPr>
          <a:xfrm>
            <a:off x="7444086"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3</a:t>
            </a:r>
            <a:endParaRPr lang="zh-CN" altLang="en-US" sz="2000" b="1" kern="0" dirty="0">
              <a:solidFill>
                <a:srgbClr val="0070C0"/>
              </a:solidFill>
              <a:latin typeface="Arial" pitchFamily="34" charset="0"/>
              <a:ea typeface="华文细黑" pitchFamily="2" charset="-122"/>
            </a:endParaRPr>
          </a:p>
        </p:txBody>
      </p:sp>
      <p:sp>
        <p:nvSpPr>
          <p:cNvPr id="44" name="TextBox 11"/>
          <p:cNvSpPr txBox="1"/>
          <p:nvPr/>
        </p:nvSpPr>
        <p:spPr>
          <a:xfrm>
            <a:off x="7734549"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2</a:t>
            </a:r>
            <a:endParaRPr lang="zh-CN" altLang="en-US" sz="2000" b="1" kern="0" dirty="0">
              <a:solidFill>
                <a:srgbClr val="0070C0"/>
              </a:solidFill>
              <a:latin typeface="Arial" pitchFamily="34" charset="0"/>
              <a:ea typeface="华文细黑" pitchFamily="2" charset="-122"/>
            </a:endParaRPr>
          </a:p>
        </p:txBody>
      </p:sp>
      <p:sp>
        <p:nvSpPr>
          <p:cNvPr id="45" name="TextBox 11"/>
          <p:cNvSpPr txBox="1"/>
          <p:nvPr/>
        </p:nvSpPr>
        <p:spPr>
          <a:xfrm>
            <a:off x="8715469" y="2017754"/>
            <a:ext cx="497547" cy="400110"/>
          </a:xfrm>
          <a:prstGeom prst="rect">
            <a:avLst/>
          </a:prstGeom>
          <a:noFill/>
        </p:spPr>
        <p:txBody>
          <a:bodyPr wrap="square">
            <a:spAutoFit/>
          </a:bodyPr>
          <a:lstStyle/>
          <a:p>
            <a:pPr algn="ctr">
              <a:defRPr/>
            </a:pPr>
            <a:r>
              <a:rPr lang="en-US" altLang="zh-CN" sz="2000" b="1" kern="0" dirty="0">
                <a:solidFill>
                  <a:srgbClr val="0070C0"/>
                </a:solidFill>
                <a:latin typeface="Arial" pitchFamily="34" charset="0"/>
                <a:ea typeface="华文细黑" pitchFamily="2" charset="-122"/>
              </a:rPr>
              <a:t>0</a:t>
            </a:r>
            <a:endParaRPr lang="zh-CN" altLang="en-US" sz="2000" b="1" kern="0" dirty="0">
              <a:solidFill>
                <a:srgbClr val="0070C0"/>
              </a:solidFill>
              <a:latin typeface="Arial" pitchFamily="34" charset="0"/>
              <a:ea typeface="华文细黑" pitchFamily="2" charset="-122"/>
            </a:endParaRPr>
          </a:p>
        </p:txBody>
      </p:sp>
    </p:spTree>
    <p:extLst>
      <p:ext uri="{BB962C8B-B14F-4D97-AF65-F5344CB8AC3E}">
        <p14:creationId xmlns:p14="http://schemas.microsoft.com/office/powerpoint/2010/main" val="34761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寻址方式举例</a:t>
            </a:r>
          </a:p>
        </p:txBody>
      </p:sp>
      <p:sp>
        <p:nvSpPr>
          <p:cNvPr id="4" name="Rectangle 17"/>
          <p:cNvSpPr>
            <a:spLocks noChangeArrowheads="1"/>
          </p:cNvSpPr>
          <p:nvPr/>
        </p:nvSpPr>
        <p:spPr bwMode="auto">
          <a:xfrm>
            <a:off x="2518319" y="2355372"/>
            <a:ext cx="1081087" cy="320675"/>
          </a:xfrm>
          <a:prstGeom prst="rect">
            <a:avLst/>
          </a:prstGeom>
          <a:solidFill>
            <a:srgbClr val="66FF33"/>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mn-ea"/>
              </a:rPr>
              <a:t>OP</a:t>
            </a:r>
          </a:p>
        </p:txBody>
      </p:sp>
      <p:sp>
        <p:nvSpPr>
          <p:cNvPr id="5" name="Rectangle 18"/>
          <p:cNvSpPr>
            <a:spLocks noChangeArrowheads="1"/>
          </p:cNvSpPr>
          <p:nvPr/>
        </p:nvSpPr>
        <p:spPr bwMode="auto">
          <a:xfrm>
            <a:off x="3597819" y="2355372"/>
            <a:ext cx="865187" cy="320675"/>
          </a:xfrm>
          <a:prstGeom prst="rect">
            <a:avLst/>
          </a:prstGeom>
          <a:solidFill>
            <a:srgbClr val="FF66FF"/>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mn-ea"/>
              </a:rPr>
              <a:t>X</a:t>
            </a:r>
          </a:p>
        </p:txBody>
      </p:sp>
      <p:sp>
        <p:nvSpPr>
          <p:cNvPr id="6" name="Rectangle 19"/>
          <p:cNvSpPr>
            <a:spLocks noChangeArrowheads="1"/>
          </p:cNvSpPr>
          <p:nvPr/>
        </p:nvSpPr>
        <p:spPr bwMode="auto">
          <a:xfrm>
            <a:off x="4461419" y="2355372"/>
            <a:ext cx="865187" cy="320675"/>
          </a:xfrm>
          <a:prstGeom prst="rect">
            <a:avLst/>
          </a:prstGeom>
          <a:solidFill>
            <a:srgbClr val="FF9900"/>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mn-ea"/>
              </a:rPr>
              <a:t>D=100</a:t>
            </a:r>
          </a:p>
        </p:txBody>
      </p:sp>
      <p:sp>
        <p:nvSpPr>
          <p:cNvPr id="7" name="Rectangle 20"/>
          <p:cNvSpPr>
            <a:spLocks noChangeArrowheads="1"/>
          </p:cNvSpPr>
          <p:nvPr/>
        </p:nvSpPr>
        <p:spPr bwMode="auto">
          <a:xfrm>
            <a:off x="5758406" y="2355372"/>
            <a:ext cx="1946275" cy="320675"/>
          </a:xfrm>
          <a:prstGeom prst="rect">
            <a:avLst/>
          </a:prstGeom>
          <a:solidFill>
            <a:srgbClr val="CCFF66"/>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mn-ea"/>
              </a:rPr>
              <a:t>PC=1000</a:t>
            </a:r>
          </a:p>
        </p:txBody>
      </p:sp>
      <p:sp>
        <p:nvSpPr>
          <p:cNvPr id="8" name="Rectangle 21"/>
          <p:cNvSpPr>
            <a:spLocks noChangeArrowheads="1"/>
          </p:cNvSpPr>
          <p:nvPr/>
        </p:nvSpPr>
        <p:spPr bwMode="auto">
          <a:xfrm>
            <a:off x="7897562" y="2355371"/>
            <a:ext cx="1946275" cy="320675"/>
          </a:xfrm>
          <a:prstGeom prst="rect">
            <a:avLst/>
          </a:prstGeom>
          <a:solidFill>
            <a:srgbClr val="CCFF66"/>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mn-ea"/>
              </a:rPr>
              <a:t>R</a:t>
            </a:r>
            <a:r>
              <a:rPr lang="zh-CN" altLang="en-US" b="1" baseline="-25000">
                <a:solidFill>
                  <a:srgbClr val="000000"/>
                </a:solidFill>
                <a:latin typeface="+mn-ea"/>
              </a:rPr>
              <a:t>基</a:t>
            </a:r>
            <a:r>
              <a:rPr lang="en-US" altLang="zh-CN" b="1">
                <a:solidFill>
                  <a:srgbClr val="000000"/>
                </a:solidFill>
                <a:latin typeface="+mn-ea"/>
              </a:rPr>
              <a:t>=2000 </a:t>
            </a:r>
          </a:p>
        </p:txBody>
      </p:sp>
      <p:sp>
        <p:nvSpPr>
          <p:cNvPr id="9" name="Rectangle 2"/>
          <p:cNvSpPr>
            <a:spLocks noChangeArrowheads="1"/>
          </p:cNvSpPr>
          <p:nvPr/>
        </p:nvSpPr>
        <p:spPr bwMode="auto">
          <a:xfrm>
            <a:off x="1553686" y="3065376"/>
            <a:ext cx="1441450" cy="320675"/>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Garamond" pitchFamily="18" charset="0"/>
                <a:ea typeface="微软雅黑"/>
              </a:rPr>
              <a:t>200</a:t>
            </a:r>
          </a:p>
        </p:txBody>
      </p:sp>
      <p:sp>
        <p:nvSpPr>
          <p:cNvPr id="10" name="Text Box 3"/>
          <p:cNvSpPr txBox="1">
            <a:spLocks noChangeArrowheads="1"/>
          </p:cNvSpPr>
          <p:nvPr/>
        </p:nvSpPr>
        <p:spPr bwMode="auto">
          <a:xfrm>
            <a:off x="979011" y="4387763"/>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500</a:t>
            </a:r>
          </a:p>
        </p:txBody>
      </p:sp>
      <p:sp>
        <p:nvSpPr>
          <p:cNvPr id="11" name="Text Box 4"/>
          <p:cNvSpPr txBox="1">
            <a:spLocks noChangeArrowheads="1"/>
          </p:cNvSpPr>
          <p:nvPr/>
        </p:nvSpPr>
        <p:spPr bwMode="auto">
          <a:xfrm>
            <a:off x="834548" y="5002126"/>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1100</a:t>
            </a:r>
          </a:p>
        </p:txBody>
      </p:sp>
      <p:sp>
        <p:nvSpPr>
          <p:cNvPr id="12" name="Text Box 5"/>
          <p:cNvSpPr txBox="1">
            <a:spLocks noChangeArrowheads="1"/>
          </p:cNvSpPr>
          <p:nvPr/>
        </p:nvSpPr>
        <p:spPr bwMode="auto">
          <a:xfrm>
            <a:off x="979011" y="3746413"/>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200</a:t>
            </a:r>
          </a:p>
        </p:txBody>
      </p:sp>
      <p:sp>
        <p:nvSpPr>
          <p:cNvPr id="13" name="Text Box 6"/>
          <p:cNvSpPr txBox="1">
            <a:spLocks noChangeArrowheads="1"/>
          </p:cNvSpPr>
          <p:nvPr/>
        </p:nvSpPr>
        <p:spPr bwMode="auto">
          <a:xfrm>
            <a:off x="979011" y="302568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100</a:t>
            </a:r>
          </a:p>
        </p:txBody>
      </p:sp>
      <p:sp>
        <p:nvSpPr>
          <p:cNvPr id="14" name="Rectangle 7"/>
          <p:cNvSpPr>
            <a:spLocks noChangeArrowheads="1"/>
          </p:cNvSpPr>
          <p:nvPr/>
        </p:nvSpPr>
        <p:spPr bwMode="auto">
          <a:xfrm>
            <a:off x="1555274" y="3386051"/>
            <a:ext cx="1439863" cy="360363"/>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r" fontAlgn="base">
              <a:spcBef>
                <a:spcPct val="0"/>
              </a:spcBef>
              <a:spcAft>
                <a:spcPct val="0"/>
              </a:spcAft>
            </a:pPr>
            <a:endParaRPr lang="zh-CN" altLang="en-US">
              <a:solidFill>
                <a:srgbClr val="FFFFFF"/>
              </a:solidFill>
              <a:latin typeface="微软雅黑"/>
              <a:ea typeface="微软雅黑"/>
            </a:endParaRPr>
          </a:p>
        </p:txBody>
      </p:sp>
      <p:sp>
        <p:nvSpPr>
          <p:cNvPr id="15" name="Rectangle 8"/>
          <p:cNvSpPr>
            <a:spLocks noChangeArrowheads="1"/>
          </p:cNvSpPr>
          <p:nvPr/>
        </p:nvSpPr>
        <p:spPr bwMode="auto">
          <a:xfrm>
            <a:off x="1553686" y="37464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Garamond" pitchFamily="18" charset="0"/>
                <a:ea typeface="微软雅黑"/>
              </a:rPr>
              <a:t>500</a:t>
            </a:r>
          </a:p>
        </p:txBody>
      </p:sp>
      <p:sp>
        <p:nvSpPr>
          <p:cNvPr id="16" name="Rectangle 9"/>
          <p:cNvSpPr>
            <a:spLocks noChangeArrowheads="1"/>
          </p:cNvSpPr>
          <p:nvPr/>
        </p:nvSpPr>
        <p:spPr bwMode="auto">
          <a:xfrm>
            <a:off x="1555274" y="4067089"/>
            <a:ext cx="1439863" cy="327025"/>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endParaRPr lang="zh-CN" altLang="zh-CN" b="1">
              <a:solidFill>
                <a:srgbClr val="000000"/>
              </a:solidFill>
              <a:latin typeface="Garamond" pitchFamily="18" charset="0"/>
              <a:ea typeface="微软雅黑"/>
            </a:endParaRPr>
          </a:p>
        </p:txBody>
      </p:sp>
      <p:sp>
        <p:nvSpPr>
          <p:cNvPr id="17" name="Rectangle 10"/>
          <p:cNvSpPr>
            <a:spLocks noChangeArrowheads="1"/>
          </p:cNvSpPr>
          <p:nvPr/>
        </p:nvSpPr>
        <p:spPr bwMode="auto">
          <a:xfrm>
            <a:off x="1553686" y="43941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Garamond" pitchFamily="18" charset="0"/>
                <a:ea typeface="微软雅黑"/>
              </a:rPr>
              <a:t>800</a:t>
            </a:r>
          </a:p>
        </p:txBody>
      </p:sp>
      <p:sp>
        <p:nvSpPr>
          <p:cNvPr id="18" name="Rectangle 11"/>
          <p:cNvSpPr>
            <a:spLocks noChangeArrowheads="1"/>
          </p:cNvSpPr>
          <p:nvPr/>
        </p:nvSpPr>
        <p:spPr bwMode="auto">
          <a:xfrm>
            <a:off x="1555274" y="4714788"/>
            <a:ext cx="1439863" cy="400050"/>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r" fontAlgn="base">
              <a:spcBef>
                <a:spcPct val="0"/>
              </a:spcBef>
              <a:spcAft>
                <a:spcPct val="0"/>
              </a:spcAft>
            </a:pPr>
            <a:endParaRPr lang="zh-CN" altLang="en-US">
              <a:solidFill>
                <a:srgbClr val="FFFFFF"/>
              </a:solidFill>
              <a:latin typeface="微软雅黑"/>
              <a:ea typeface="微软雅黑"/>
            </a:endParaRPr>
          </a:p>
        </p:txBody>
      </p:sp>
      <p:sp>
        <p:nvSpPr>
          <p:cNvPr id="19" name="Rectangle 12"/>
          <p:cNvSpPr>
            <a:spLocks noChangeArrowheads="1"/>
          </p:cNvSpPr>
          <p:nvPr/>
        </p:nvSpPr>
        <p:spPr bwMode="auto">
          <a:xfrm>
            <a:off x="1553686" y="50418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Garamond" pitchFamily="18" charset="0"/>
                <a:ea typeface="微软雅黑"/>
              </a:rPr>
              <a:t>100</a:t>
            </a:r>
          </a:p>
        </p:txBody>
      </p:sp>
      <p:sp>
        <p:nvSpPr>
          <p:cNvPr id="20" name="Rectangle 13"/>
          <p:cNvSpPr>
            <a:spLocks noChangeArrowheads="1"/>
          </p:cNvSpPr>
          <p:nvPr/>
        </p:nvSpPr>
        <p:spPr bwMode="auto">
          <a:xfrm>
            <a:off x="1555274" y="5362488"/>
            <a:ext cx="1439863" cy="32861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0"/>
              </a:spcBef>
              <a:spcAft>
                <a:spcPct val="0"/>
              </a:spcAft>
            </a:pPr>
            <a:r>
              <a:rPr lang="en-US" altLang="zh-CN" b="1" dirty="0">
                <a:solidFill>
                  <a:srgbClr val="000000"/>
                </a:solidFill>
                <a:latin typeface="Garamond" pitchFamily="18" charset="0"/>
                <a:ea typeface="微软雅黑"/>
              </a:rPr>
              <a:t>350</a:t>
            </a:r>
            <a:endParaRPr lang="zh-CN" altLang="en-US" b="1" dirty="0">
              <a:solidFill>
                <a:srgbClr val="000000"/>
              </a:solidFill>
              <a:latin typeface="Garamond" pitchFamily="18" charset="0"/>
              <a:ea typeface="微软雅黑"/>
            </a:endParaRPr>
          </a:p>
        </p:txBody>
      </p:sp>
      <p:sp>
        <p:nvSpPr>
          <p:cNvPr id="21" name="Rectangle 14"/>
          <p:cNvSpPr>
            <a:spLocks noChangeArrowheads="1"/>
          </p:cNvSpPr>
          <p:nvPr/>
        </p:nvSpPr>
        <p:spPr bwMode="auto">
          <a:xfrm>
            <a:off x="1553686" y="5689513"/>
            <a:ext cx="1441450" cy="32861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endParaRPr lang="en-US" altLang="zh-CN" b="1" dirty="0">
              <a:solidFill>
                <a:srgbClr val="000000"/>
              </a:solidFill>
              <a:latin typeface="Garamond" pitchFamily="18" charset="0"/>
              <a:ea typeface="微软雅黑"/>
            </a:endParaRPr>
          </a:p>
        </p:txBody>
      </p:sp>
      <p:sp>
        <p:nvSpPr>
          <p:cNvPr id="22" name="Rectangle 15"/>
          <p:cNvSpPr>
            <a:spLocks noChangeArrowheads="1"/>
          </p:cNvSpPr>
          <p:nvPr/>
        </p:nvSpPr>
        <p:spPr bwMode="auto">
          <a:xfrm>
            <a:off x="1555274" y="6010188"/>
            <a:ext cx="1439863" cy="368300"/>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0"/>
              </a:spcBef>
              <a:spcAft>
                <a:spcPct val="0"/>
              </a:spcAft>
            </a:pPr>
            <a:r>
              <a:rPr lang="en-US" altLang="zh-CN" dirty="0">
                <a:solidFill>
                  <a:schemeClr val="tx1"/>
                </a:solidFill>
                <a:latin typeface="微软雅黑"/>
                <a:ea typeface="微软雅黑"/>
              </a:rPr>
              <a:t>200</a:t>
            </a:r>
            <a:endParaRPr lang="zh-CN" altLang="en-US" dirty="0">
              <a:solidFill>
                <a:schemeClr val="tx1"/>
              </a:solidFill>
              <a:latin typeface="微软雅黑"/>
              <a:ea typeface="微软雅黑"/>
            </a:endParaRPr>
          </a:p>
        </p:txBody>
      </p:sp>
      <p:sp>
        <p:nvSpPr>
          <p:cNvPr id="23" name="Text Box 16"/>
          <p:cNvSpPr txBox="1">
            <a:spLocks noChangeArrowheads="1"/>
          </p:cNvSpPr>
          <p:nvPr/>
        </p:nvSpPr>
        <p:spPr bwMode="auto">
          <a:xfrm>
            <a:off x="834548" y="6081825"/>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2100</a:t>
            </a:r>
          </a:p>
        </p:txBody>
      </p:sp>
      <p:sp>
        <p:nvSpPr>
          <p:cNvPr id="24" name="Rectangle 22"/>
          <p:cNvSpPr>
            <a:spLocks noChangeArrowheads="1"/>
          </p:cNvSpPr>
          <p:nvPr/>
        </p:nvSpPr>
        <p:spPr bwMode="auto">
          <a:xfrm>
            <a:off x="4463006" y="3382875"/>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寻址方式</a:t>
            </a:r>
          </a:p>
        </p:txBody>
      </p:sp>
      <p:sp>
        <p:nvSpPr>
          <p:cNvPr id="25" name="Rectangle 23"/>
          <p:cNvSpPr>
            <a:spLocks noChangeArrowheads="1"/>
          </p:cNvSpPr>
          <p:nvPr/>
        </p:nvSpPr>
        <p:spPr bwMode="auto">
          <a:xfrm>
            <a:off x="5758406" y="3382875"/>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X</a:t>
            </a:r>
          </a:p>
        </p:txBody>
      </p:sp>
      <p:sp>
        <p:nvSpPr>
          <p:cNvPr id="26" name="Rectangle 24"/>
          <p:cNvSpPr>
            <a:spLocks noChangeArrowheads="1"/>
          </p:cNvSpPr>
          <p:nvPr/>
        </p:nvSpPr>
        <p:spPr bwMode="auto">
          <a:xfrm>
            <a:off x="8136482" y="3382875"/>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操作数</a:t>
            </a:r>
          </a:p>
        </p:txBody>
      </p:sp>
      <p:sp>
        <p:nvSpPr>
          <p:cNvPr id="27" name="Rectangle 25"/>
          <p:cNvSpPr>
            <a:spLocks noChangeArrowheads="1"/>
          </p:cNvSpPr>
          <p:nvPr/>
        </p:nvSpPr>
        <p:spPr bwMode="auto">
          <a:xfrm>
            <a:off x="4463006" y="373688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立即</a:t>
            </a:r>
          </a:p>
        </p:txBody>
      </p:sp>
      <p:sp>
        <p:nvSpPr>
          <p:cNvPr id="28" name="Rectangle 26"/>
          <p:cNvSpPr>
            <a:spLocks noChangeArrowheads="1"/>
          </p:cNvSpPr>
          <p:nvPr/>
        </p:nvSpPr>
        <p:spPr bwMode="auto">
          <a:xfrm>
            <a:off x="5758406" y="373688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0</a:t>
            </a:r>
          </a:p>
        </p:txBody>
      </p:sp>
      <p:sp>
        <p:nvSpPr>
          <p:cNvPr id="29" name="Rectangle 27"/>
          <p:cNvSpPr>
            <a:spLocks noChangeArrowheads="1"/>
          </p:cNvSpPr>
          <p:nvPr/>
        </p:nvSpPr>
        <p:spPr bwMode="auto">
          <a:xfrm>
            <a:off x="8136482" y="373688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100</a:t>
            </a:r>
          </a:p>
        </p:txBody>
      </p:sp>
      <p:sp>
        <p:nvSpPr>
          <p:cNvPr id="30" name="Rectangle 28"/>
          <p:cNvSpPr>
            <a:spLocks noChangeArrowheads="1"/>
          </p:cNvSpPr>
          <p:nvPr/>
        </p:nvSpPr>
        <p:spPr bwMode="auto">
          <a:xfrm>
            <a:off x="4463006" y="4097250"/>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直接</a:t>
            </a:r>
          </a:p>
        </p:txBody>
      </p:sp>
      <p:sp>
        <p:nvSpPr>
          <p:cNvPr id="31" name="Rectangle 29"/>
          <p:cNvSpPr>
            <a:spLocks noChangeArrowheads="1"/>
          </p:cNvSpPr>
          <p:nvPr/>
        </p:nvSpPr>
        <p:spPr bwMode="auto">
          <a:xfrm>
            <a:off x="5758406" y="4097250"/>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1</a:t>
            </a:r>
          </a:p>
        </p:txBody>
      </p:sp>
      <p:sp>
        <p:nvSpPr>
          <p:cNvPr id="32" name="Rectangle 30"/>
          <p:cNvSpPr>
            <a:spLocks noChangeArrowheads="1"/>
          </p:cNvSpPr>
          <p:nvPr/>
        </p:nvSpPr>
        <p:spPr bwMode="auto">
          <a:xfrm>
            <a:off x="8136482" y="4097250"/>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200</a:t>
            </a:r>
          </a:p>
        </p:txBody>
      </p:sp>
      <p:sp>
        <p:nvSpPr>
          <p:cNvPr id="33" name="Rectangle 31"/>
          <p:cNvSpPr>
            <a:spLocks noChangeArrowheads="1"/>
          </p:cNvSpPr>
          <p:nvPr/>
        </p:nvSpPr>
        <p:spPr bwMode="auto">
          <a:xfrm>
            <a:off x="4463006" y="4457612"/>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间接</a:t>
            </a:r>
          </a:p>
        </p:txBody>
      </p:sp>
      <p:sp>
        <p:nvSpPr>
          <p:cNvPr id="34" name="Rectangle 32"/>
          <p:cNvSpPr>
            <a:spLocks noChangeArrowheads="1"/>
          </p:cNvSpPr>
          <p:nvPr/>
        </p:nvSpPr>
        <p:spPr bwMode="auto">
          <a:xfrm>
            <a:off x="5758406" y="4457612"/>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a:t>
            </a:r>
          </a:p>
        </p:txBody>
      </p:sp>
      <p:sp>
        <p:nvSpPr>
          <p:cNvPr id="35" name="Rectangle 33"/>
          <p:cNvSpPr>
            <a:spLocks noChangeArrowheads="1"/>
          </p:cNvSpPr>
          <p:nvPr/>
        </p:nvSpPr>
        <p:spPr bwMode="auto">
          <a:xfrm>
            <a:off x="8136482" y="4457612"/>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500</a:t>
            </a:r>
          </a:p>
        </p:txBody>
      </p:sp>
      <p:sp>
        <p:nvSpPr>
          <p:cNvPr id="36" name="Rectangle 34"/>
          <p:cNvSpPr>
            <a:spLocks noChangeArrowheads="1"/>
          </p:cNvSpPr>
          <p:nvPr/>
        </p:nvSpPr>
        <p:spPr bwMode="auto">
          <a:xfrm>
            <a:off x="4463006" y="481638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相对</a:t>
            </a:r>
          </a:p>
        </p:txBody>
      </p:sp>
      <p:sp>
        <p:nvSpPr>
          <p:cNvPr id="37" name="Rectangle 35"/>
          <p:cNvSpPr>
            <a:spLocks noChangeArrowheads="1"/>
          </p:cNvSpPr>
          <p:nvPr/>
        </p:nvSpPr>
        <p:spPr bwMode="auto">
          <a:xfrm>
            <a:off x="5758406" y="481638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3</a:t>
            </a:r>
          </a:p>
        </p:txBody>
      </p:sp>
      <p:sp>
        <p:nvSpPr>
          <p:cNvPr id="38" name="Rectangle 36"/>
          <p:cNvSpPr>
            <a:spLocks noChangeArrowheads="1"/>
          </p:cNvSpPr>
          <p:nvPr/>
        </p:nvSpPr>
        <p:spPr bwMode="auto">
          <a:xfrm>
            <a:off x="8136482" y="481638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FF0000"/>
                </a:solidFill>
                <a:latin typeface="+mn-ea"/>
              </a:rPr>
              <a:t>100</a:t>
            </a:r>
          </a:p>
        </p:txBody>
      </p:sp>
      <p:sp>
        <p:nvSpPr>
          <p:cNvPr id="39" name="Rectangle 37"/>
          <p:cNvSpPr>
            <a:spLocks noChangeArrowheads="1"/>
          </p:cNvSpPr>
          <p:nvPr/>
        </p:nvSpPr>
        <p:spPr bwMode="auto">
          <a:xfrm>
            <a:off x="4463006" y="5198975"/>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变址</a:t>
            </a:r>
          </a:p>
        </p:txBody>
      </p:sp>
      <p:sp>
        <p:nvSpPr>
          <p:cNvPr id="40" name="Rectangle 38"/>
          <p:cNvSpPr>
            <a:spLocks noChangeArrowheads="1"/>
          </p:cNvSpPr>
          <p:nvPr/>
        </p:nvSpPr>
        <p:spPr bwMode="auto">
          <a:xfrm>
            <a:off x="5758407" y="5192625"/>
            <a:ext cx="6492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4</a:t>
            </a:r>
          </a:p>
        </p:txBody>
      </p:sp>
      <p:sp>
        <p:nvSpPr>
          <p:cNvPr id="41" name="Rectangle 39"/>
          <p:cNvSpPr>
            <a:spLocks noChangeArrowheads="1"/>
          </p:cNvSpPr>
          <p:nvPr/>
        </p:nvSpPr>
        <p:spPr bwMode="auto">
          <a:xfrm>
            <a:off x="8138068" y="5189450"/>
            <a:ext cx="1322388"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200</a:t>
            </a:r>
          </a:p>
        </p:txBody>
      </p:sp>
      <p:sp>
        <p:nvSpPr>
          <p:cNvPr id="42" name="Rectangle 40"/>
          <p:cNvSpPr>
            <a:spLocks noChangeArrowheads="1"/>
          </p:cNvSpPr>
          <p:nvPr/>
        </p:nvSpPr>
        <p:spPr bwMode="auto">
          <a:xfrm>
            <a:off x="4463006" y="555933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变址间址</a:t>
            </a:r>
          </a:p>
        </p:txBody>
      </p:sp>
      <p:sp>
        <p:nvSpPr>
          <p:cNvPr id="43" name="Rectangle 41"/>
          <p:cNvSpPr>
            <a:spLocks noChangeArrowheads="1"/>
          </p:cNvSpPr>
          <p:nvPr/>
        </p:nvSpPr>
        <p:spPr bwMode="auto">
          <a:xfrm>
            <a:off x="5758406" y="555933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a:t>
            </a:r>
          </a:p>
        </p:txBody>
      </p:sp>
      <p:sp>
        <p:nvSpPr>
          <p:cNvPr id="44" name="Rectangle 42"/>
          <p:cNvSpPr>
            <a:spLocks noChangeArrowheads="1"/>
          </p:cNvSpPr>
          <p:nvPr/>
        </p:nvSpPr>
        <p:spPr bwMode="auto">
          <a:xfrm>
            <a:off x="8136482" y="555933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500</a:t>
            </a:r>
          </a:p>
        </p:txBody>
      </p:sp>
      <p:sp>
        <p:nvSpPr>
          <p:cNvPr id="45" name="Rectangle 43"/>
          <p:cNvSpPr>
            <a:spLocks noChangeArrowheads="1"/>
          </p:cNvSpPr>
          <p:nvPr/>
        </p:nvSpPr>
        <p:spPr bwMode="auto">
          <a:xfrm>
            <a:off x="6406107" y="3382875"/>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有效地址</a:t>
            </a:r>
            <a:r>
              <a:rPr lang="en-US" altLang="zh-CN" sz="1400" b="1">
                <a:solidFill>
                  <a:srgbClr val="000000"/>
                </a:solidFill>
                <a:latin typeface="+mn-ea"/>
              </a:rPr>
              <a:t>E</a:t>
            </a:r>
          </a:p>
        </p:txBody>
      </p:sp>
      <p:sp>
        <p:nvSpPr>
          <p:cNvPr id="46" name="Rectangle 44"/>
          <p:cNvSpPr>
            <a:spLocks noChangeArrowheads="1"/>
          </p:cNvSpPr>
          <p:nvPr/>
        </p:nvSpPr>
        <p:spPr bwMode="auto">
          <a:xfrm>
            <a:off x="6406107" y="3736887"/>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S=D</a:t>
            </a:r>
          </a:p>
        </p:txBody>
      </p:sp>
      <p:sp>
        <p:nvSpPr>
          <p:cNvPr id="47" name="Rectangle 45"/>
          <p:cNvSpPr>
            <a:spLocks noChangeArrowheads="1"/>
          </p:cNvSpPr>
          <p:nvPr/>
        </p:nvSpPr>
        <p:spPr bwMode="auto">
          <a:xfrm>
            <a:off x="6406107" y="4097250"/>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E=D=100</a:t>
            </a:r>
          </a:p>
        </p:txBody>
      </p:sp>
      <p:sp>
        <p:nvSpPr>
          <p:cNvPr id="48" name="Rectangle 46"/>
          <p:cNvSpPr>
            <a:spLocks noChangeArrowheads="1"/>
          </p:cNvSpPr>
          <p:nvPr/>
        </p:nvSpPr>
        <p:spPr bwMode="auto">
          <a:xfrm>
            <a:off x="6406107" y="4457612"/>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E=(D)=200</a:t>
            </a:r>
          </a:p>
        </p:txBody>
      </p:sp>
      <p:sp>
        <p:nvSpPr>
          <p:cNvPr id="49" name="Rectangle 47"/>
          <p:cNvSpPr>
            <a:spLocks noChangeArrowheads="1"/>
          </p:cNvSpPr>
          <p:nvPr/>
        </p:nvSpPr>
        <p:spPr bwMode="auto">
          <a:xfrm>
            <a:off x="6407693" y="4822837"/>
            <a:ext cx="1727200" cy="31105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E=(PC)+D=1100</a:t>
            </a:r>
          </a:p>
        </p:txBody>
      </p:sp>
      <p:sp>
        <p:nvSpPr>
          <p:cNvPr id="50" name="Rectangle 48"/>
          <p:cNvSpPr>
            <a:spLocks noChangeArrowheads="1"/>
          </p:cNvSpPr>
          <p:nvPr/>
        </p:nvSpPr>
        <p:spPr bwMode="auto">
          <a:xfrm>
            <a:off x="6407694" y="5189450"/>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E=(R)+D=2100</a:t>
            </a:r>
          </a:p>
        </p:txBody>
      </p:sp>
      <p:sp>
        <p:nvSpPr>
          <p:cNvPr id="51" name="Rectangle 49"/>
          <p:cNvSpPr>
            <a:spLocks noChangeArrowheads="1"/>
          </p:cNvSpPr>
          <p:nvPr/>
        </p:nvSpPr>
        <p:spPr bwMode="auto">
          <a:xfrm>
            <a:off x="6406107" y="5559337"/>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E=((R)+D)=200</a:t>
            </a:r>
          </a:p>
        </p:txBody>
      </p:sp>
      <p:sp>
        <p:nvSpPr>
          <p:cNvPr id="52" name="Text Box 4">
            <a:extLst>
              <a:ext uri="{FF2B5EF4-FFF2-40B4-BE49-F238E27FC236}">
                <a16:creationId xmlns:a16="http://schemas.microsoft.com/office/drawing/2014/main" id="{E4847565-FF86-4D22-AD64-02F5FB0B85A5}"/>
              </a:ext>
            </a:extLst>
          </p:cNvPr>
          <p:cNvSpPr txBox="1">
            <a:spLocks noChangeArrowheads="1"/>
          </p:cNvSpPr>
          <p:nvPr/>
        </p:nvSpPr>
        <p:spPr bwMode="auto">
          <a:xfrm>
            <a:off x="829700" y="5416606"/>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1102</a:t>
            </a:r>
          </a:p>
        </p:txBody>
      </p:sp>
      <p:sp>
        <p:nvSpPr>
          <p:cNvPr id="55" name="矩形 54">
            <a:extLst>
              <a:ext uri="{FF2B5EF4-FFF2-40B4-BE49-F238E27FC236}">
                <a16:creationId xmlns:a16="http://schemas.microsoft.com/office/drawing/2014/main" id="{9871AF61-D237-4F19-A25B-68DB52A3ABA1}"/>
              </a:ext>
            </a:extLst>
          </p:cNvPr>
          <p:cNvSpPr/>
          <p:nvPr/>
        </p:nvSpPr>
        <p:spPr>
          <a:xfrm>
            <a:off x="858142" y="1014073"/>
            <a:ext cx="10720375" cy="1038105"/>
          </a:xfrm>
          <a:prstGeom prst="rect">
            <a:avLst/>
          </a:prstGeom>
        </p:spPr>
        <p:txBody>
          <a:bodyPr wrap="square">
            <a:spAutoFit/>
          </a:bodyPr>
          <a:lstStyle/>
          <a:p>
            <a:pPr>
              <a:lnSpc>
                <a:spcPct val="135000"/>
              </a:lnSpc>
            </a:pPr>
            <a:r>
              <a:rPr lang="zh-CN" altLang="en-US" sz="2400" dirty="0"/>
              <a:t>设某机的指令字长</a:t>
            </a:r>
            <a:r>
              <a:rPr lang="en-US" altLang="zh-CN" sz="2400" dirty="0"/>
              <a:t>16</a:t>
            </a:r>
            <a:r>
              <a:rPr lang="zh-CN" altLang="en-US" sz="2400" dirty="0"/>
              <a:t>位，格式、有关寄存器和主存内容如下，</a:t>
            </a:r>
            <a:r>
              <a:rPr lang="en-US" altLang="zh-CN" sz="2400" dirty="0"/>
              <a:t>X</a:t>
            </a:r>
            <a:r>
              <a:rPr lang="zh-CN" altLang="en-US" sz="2400" dirty="0"/>
              <a:t>为寻址方式，</a:t>
            </a:r>
            <a:r>
              <a:rPr lang="en-US" altLang="zh-CN" sz="2400" dirty="0"/>
              <a:t>D</a:t>
            </a:r>
            <a:r>
              <a:rPr lang="zh-CN" altLang="en-US" sz="2400" dirty="0"/>
              <a:t>为形式地址，请在下表中填入有效地址</a:t>
            </a:r>
            <a:r>
              <a:rPr lang="en-US" altLang="zh-CN" sz="2400" dirty="0"/>
              <a:t>E</a:t>
            </a:r>
            <a:r>
              <a:rPr lang="zh-CN" altLang="en-US" sz="2400" dirty="0"/>
              <a:t>及操作数的值？</a:t>
            </a:r>
          </a:p>
        </p:txBody>
      </p:sp>
    </p:spTree>
    <p:extLst>
      <p:ext uri="{BB962C8B-B14F-4D97-AF65-F5344CB8AC3E}">
        <p14:creationId xmlns:p14="http://schemas.microsoft.com/office/powerpoint/2010/main" val="185909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fill="hold"/>
                                        <p:tgtEl>
                                          <p:spTgt spid="46"/>
                                        </p:tgtEl>
                                        <p:attrNameLst>
                                          <p:attrName>ppt_x</p:attrName>
                                        </p:attrNameLst>
                                      </p:cBhvr>
                                      <p:tavLst>
                                        <p:tav tm="0">
                                          <p:val>
                                            <p:strVal val="#ppt_x"/>
                                          </p:val>
                                        </p:tav>
                                        <p:tav tm="100000">
                                          <p:val>
                                            <p:strVal val="#ppt_x"/>
                                          </p:val>
                                        </p:tav>
                                      </p:tavLst>
                                    </p:anim>
                                    <p:anim calcmode="lin" valueType="num">
                                      <p:cBhvr additive="base">
                                        <p:cTn id="74" dur="500" fill="hold"/>
                                        <p:tgtEl>
                                          <p:spTgt spid="4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fill="hold"/>
                                        <p:tgtEl>
                                          <p:spTgt spid="48"/>
                                        </p:tgtEl>
                                        <p:attrNameLst>
                                          <p:attrName>ppt_x</p:attrName>
                                        </p:attrNameLst>
                                      </p:cBhvr>
                                      <p:tavLst>
                                        <p:tav tm="0">
                                          <p:val>
                                            <p:strVal val="#ppt_x"/>
                                          </p:val>
                                        </p:tav>
                                        <p:tav tm="100000">
                                          <p:val>
                                            <p:strVal val="#ppt_x"/>
                                          </p:val>
                                        </p:tav>
                                      </p:tavLst>
                                    </p:anim>
                                    <p:anim calcmode="lin" valueType="num">
                                      <p:cBhvr additive="base">
                                        <p:cTn id="9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ppt_x"/>
                                          </p:val>
                                        </p:tav>
                                        <p:tav tm="100000">
                                          <p:val>
                                            <p:strVal val="#ppt_x"/>
                                          </p:val>
                                        </p:tav>
                                      </p:tavLst>
                                    </p:anim>
                                    <p:anim calcmode="lin" valueType="num">
                                      <p:cBhvr additive="base">
                                        <p:cTn id="10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 calcmode="lin" valueType="num">
                                      <p:cBhvr additive="base">
                                        <p:cTn id="125" dur="500" fill="hold"/>
                                        <p:tgtEl>
                                          <p:spTgt spid="41"/>
                                        </p:tgtEl>
                                        <p:attrNameLst>
                                          <p:attrName>ppt_x</p:attrName>
                                        </p:attrNameLst>
                                      </p:cBhvr>
                                      <p:tavLst>
                                        <p:tav tm="0">
                                          <p:val>
                                            <p:strVal val="#ppt_x"/>
                                          </p:val>
                                        </p:tav>
                                        <p:tav tm="100000">
                                          <p:val>
                                            <p:strVal val="#ppt_x"/>
                                          </p:val>
                                        </p:tav>
                                      </p:tavLst>
                                    </p:anim>
                                    <p:anim calcmode="lin" valueType="num">
                                      <p:cBhvr additive="base">
                                        <p:cTn id="1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fill="hold"/>
                                        <p:tgtEl>
                                          <p:spTgt spid="51"/>
                                        </p:tgtEl>
                                        <p:attrNameLst>
                                          <p:attrName>ppt_x</p:attrName>
                                        </p:attrNameLst>
                                      </p:cBhvr>
                                      <p:tavLst>
                                        <p:tav tm="0">
                                          <p:val>
                                            <p:strVal val="#ppt_x"/>
                                          </p:val>
                                        </p:tav>
                                        <p:tav tm="100000">
                                          <p:val>
                                            <p:strVal val="#ppt_x"/>
                                          </p:val>
                                        </p:tav>
                                      </p:tavLst>
                                    </p:anim>
                                    <p:anim calcmode="lin" valueType="num">
                                      <p:cBhvr additive="base">
                                        <p:cTn id="1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fill="hold"/>
                                        <p:tgtEl>
                                          <p:spTgt spid="44"/>
                                        </p:tgtEl>
                                        <p:attrNameLst>
                                          <p:attrName>ppt_x</p:attrName>
                                        </p:attrNameLst>
                                      </p:cBhvr>
                                      <p:tavLst>
                                        <p:tav tm="0">
                                          <p:val>
                                            <p:strVal val="#ppt_x"/>
                                          </p:val>
                                        </p:tav>
                                        <p:tav tm="100000">
                                          <p:val>
                                            <p:strVal val="#ppt_x"/>
                                          </p:val>
                                        </p:tav>
                                      </p:tavLst>
                                    </p:anim>
                                    <p:anim calcmode="lin" valueType="num">
                                      <p:cBhvr additive="base">
                                        <p:cTn id="1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a:xfrm>
            <a:off x="487822" y="942764"/>
            <a:ext cx="10515599" cy="5637024"/>
          </a:xfrm>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基本组成</a:t>
            </a:r>
          </a:p>
        </p:txBody>
      </p:sp>
      <p:grpSp>
        <p:nvGrpSpPr>
          <p:cNvPr id="344" name="组合 343"/>
          <p:cNvGrpSpPr/>
          <p:nvPr/>
        </p:nvGrpSpPr>
        <p:grpSpPr>
          <a:xfrm>
            <a:off x="9826488" y="1207869"/>
            <a:ext cx="1751119" cy="2730970"/>
            <a:chOff x="10701416" y="1553404"/>
            <a:chExt cx="1846883" cy="2880320"/>
          </a:xfrm>
        </p:grpSpPr>
        <p:sp>
          <p:nvSpPr>
            <p:cNvPr id="345" name="Rectangle 34"/>
            <p:cNvSpPr>
              <a:spLocks noChangeArrowheads="1"/>
            </p:cNvSpPr>
            <p:nvPr/>
          </p:nvSpPr>
          <p:spPr bwMode="auto">
            <a:xfrm>
              <a:off x="10701416" y="1553404"/>
              <a:ext cx="1846883" cy="2880320"/>
            </a:xfrm>
            <a:prstGeom prst="rect">
              <a:avLst/>
            </a:prstGeom>
            <a:solidFill>
              <a:srgbClr val="FFFF00"/>
            </a:solidFill>
            <a:ln w="9525">
              <a:solidFill>
                <a:srgbClr val="000000"/>
              </a:solidFill>
              <a:prstDash val="dash"/>
              <a:miter lim="800000"/>
            </a:ln>
          </p:spPr>
          <p:txBody>
            <a:bodyPr vert="horz" wrap="square" lIns="86699" tIns="43349" rIns="86699" bIns="43349" numCol="1" anchor="ctr" anchorCtr="1" compatLnSpc="1"/>
            <a:lstStyle/>
            <a:p>
              <a:pPr defTabSz="866775" fontAlgn="base">
                <a:spcBef>
                  <a:spcPct val="0"/>
                </a:spcBef>
                <a:spcAft>
                  <a:spcPct val="0"/>
                </a:spcAft>
              </a:pPr>
              <a:endParaRPr lang="zh-CN" altLang="en-US" sz="3035" b="1">
                <a:solidFill>
                  <a:prstClr val="black"/>
                </a:solidFill>
                <a:latin typeface="微软雅黑" panose="020B0503020204020204" pitchFamily="34" charset="-122"/>
                <a:ea typeface="微软雅黑" panose="020B0503020204020204" pitchFamily="34" charset="-122"/>
              </a:endParaRPr>
            </a:p>
          </p:txBody>
        </p:sp>
        <p:sp>
          <p:nvSpPr>
            <p:cNvPr id="346" name="Rectangle 35"/>
            <p:cNvSpPr>
              <a:spLocks noChangeArrowheads="1"/>
            </p:cNvSpPr>
            <p:nvPr/>
          </p:nvSpPr>
          <p:spPr bwMode="auto">
            <a:xfrm>
              <a:off x="10922285" y="3530963"/>
              <a:ext cx="1384702" cy="725045"/>
            </a:xfrm>
            <a:prstGeom prst="rect">
              <a:avLst/>
            </a:prstGeom>
            <a:solidFill>
              <a:srgbClr val="FFCC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通用寄存器</a:t>
              </a:r>
            </a:p>
          </p:txBody>
        </p:sp>
        <p:sp>
          <p:nvSpPr>
            <p:cNvPr id="347" name="任意多边形 346"/>
            <p:cNvSpPr/>
            <p:nvPr/>
          </p:nvSpPr>
          <p:spPr>
            <a:xfrm>
              <a:off x="10905839" y="2644259"/>
              <a:ext cx="1401148" cy="59797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32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48" name="Rectangle 35"/>
            <p:cNvSpPr>
              <a:spLocks noChangeArrowheads="1"/>
            </p:cNvSpPr>
            <p:nvPr/>
          </p:nvSpPr>
          <p:spPr bwMode="auto">
            <a:xfrm>
              <a:off x="10966887" y="1953965"/>
              <a:ext cx="1384702" cy="480910"/>
            </a:xfrm>
            <a:prstGeom prst="rect">
              <a:avLst/>
            </a:prstGeom>
            <a:solidFill>
              <a:srgbClr val="FFCCFF"/>
            </a:solidFill>
            <a:ln w="28575">
              <a:solidFill>
                <a:schemeClr val="tx1"/>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状态</a:t>
              </a:r>
              <a:r>
                <a:rPr lang="zh-CN" altLang="zh-CN" sz="1325"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寄存器</a:t>
              </a:r>
            </a:p>
          </p:txBody>
        </p:sp>
        <p:sp>
          <p:nvSpPr>
            <p:cNvPr id="349" name="Text Box 8"/>
            <p:cNvSpPr txBox="1">
              <a:spLocks noChangeArrowheads="1"/>
            </p:cNvSpPr>
            <p:nvPr/>
          </p:nvSpPr>
          <p:spPr bwMode="auto">
            <a:xfrm>
              <a:off x="11092605" y="1598820"/>
              <a:ext cx="1133265"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70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运算器</a:t>
              </a:r>
              <a:endParaRPr lang="zh-CN" altLang="zh-CN" sz="4170" b="1" dirty="0">
                <a:solidFill>
                  <a:prstClr val="black"/>
                </a:solidFill>
                <a:latin typeface="微软雅黑" panose="020B0503020204020204" pitchFamily="34" charset="-122"/>
                <a:ea typeface="微软雅黑" panose="020B0503020204020204" pitchFamily="34" charset="-122"/>
              </a:endParaRPr>
            </a:p>
          </p:txBody>
        </p:sp>
      </p:grpSp>
      <p:grpSp>
        <p:nvGrpSpPr>
          <p:cNvPr id="350" name="组合 349"/>
          <p:cNvGrpSpPr/>
          <p:nvPr/>
        </p:nvGrpSpPr>
        <p:grpSpPr>
          <a:xfrm>
            <a:off x="6095358" y="1207870"/>
            <a:ext cx="3635045" cy="2730970"/>
            <a:chOff x="6766239" y="1553404"/>
            <a:chExt cx="3833837" cy="2880320"/>
          </a:xfrm>
        </p:grpSpPr>
        <p:sp>
          <p:nvSpPr>
            <p:cNvPr id="351" name="Rectangle 34"/>
            <p:cNvSpPr>
              <a:spLocks noChangeArrowheads="1"/>
            </p:cNvSpPr>
            <p:nvPr/>
          </p:nvSpPr>
          <p:spPr bwMode="auto">
            <a:xfrm>
              <a:off x="6766239" y="1553404"/>
              <a:ext cx="3833837" cy="2880320"/>
            </a:xfrm>
            <a:prstGeom prst="rect">
              <a:avLst/>
            </a:prstGeom>
            <a:solidFill>
              <a:schemeClr val="bg1">
                <a:lumMod val="85000"/>
              </a:schemeClr>
            </a:solidFill>
            <a:ln w="9525">
              <a:solidFill>
                <a:srgbClr val="C00000"/>
              </a:solidFill>
              <a:prstDash val="dash"/>
              <a:miter lim="800000"/>
            </a:ln>
          </p:spPr>
          <p:txBody>
            <a:bodyPr vert="horz" wrap="square" lIns="86699" tIns="43349" rIns="86699" bIns="43349" numCol="1" anchor="ctr" anchorCtr="1" compatLnSpc="1"/>
            <a:lstStyle/>
            <a:p>
              <a:pPr defTabSz="866775" fontAlgn="base">
                <a:spcBef>
                  <a:spcPct val="0"/>
                </a:spcBef>
                <a:spcAft>
                  <a:spcPct val="0"/>
                </a:spcAft>
              </a:pPr>
              <a:endParaRPr lang="zh-CN" altLang="en-US" sz="3035" b="1">
                <a:solidFill>
                  <a:prstClr val="black"/>
                </a:solidFill>
                <a:latin typeface="微软雅黑" panose="020B0503020204020204" pitchFamily="34" charset="-122"/>
                <a:ea typeface="微软雅黑" panose="020B0503020204020204" pitchFamily="34" charset="-122"/>
              </a:endParaRPr>
            </a:p>
          </p:txBody>
        </p:sp>
        <p:sp>
          <p:nvSpPr>
            <p:cNvPr id="352" name="Text Box 8"/>
            <p:cNvSpPr txBox="1">
              <a:spLocks noChangeArrowheads="1"/>
            </p:cNvSpPr>
            <p:nvPr/>
          </p:nvSpPr>
          <p:spPr bwMode="auto">
            <a:xfrm>
              <a:off x="8127317" y="1602444"/>
              <a:ext cx="1133265" cy="2880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70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控制器</a:t>
              </a:r>
              <a:endParaRPr lang="zh-CN" altLang="zh-CN" sz="4170" b="1" dirty="0">
                <a:solidFill>
                  <a:prstClr val="black"/>
                </a:solidFill>
                <a:latin typeface="微软雅黑" panose="020B0503020204020204" pitchFamily="34" charset="-122"/>
                <a:ea typeface="微软雅黑" panose="020B0503020204020204" pitchFamily="34" charset="-122"/>
              </a:endParaRPr>
            </a:p>
          </p:txBody>
        </p:sp>
      </p:grpSp>
      <p:sp>
        <p:nvSpPr>
          <p:cNvPr id="353" name="Line 7"/>
          <p:cNvSpPr>
            <a:spLocks noChangeShapeType="1"/>
          </p:cNvSpPr>
          <p:nvPr/>
        </p:nvSpPr>
        <p:spPr bwMode="auto">
          <a:xfrm rot="16200000" flipH="1">
            <a:off x="8721392" y="4160866"/>
            <a:ext cx="710768" cy="0"/>
          </a:xfrm>
          <a:prstGeom prst="line">
            <a:avLst/>
          </a:prstGeom>
          <a:noFill/>
          <a:ln w="57150">
            <a:solidFill>
              <a:srgbClr val="FFC000"/>
            </a:solidFill>
            <a:rou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pPr defTabSz="866775" fontAlgn="base">
              <a:spcBef>
                <a:spcPct val="0"/>
              </a:spcBef>
              <a:spcAft>
                <a:spcPct val="0"/>
              </a:spcAft>
            </a:pPr>
            <a:endParaRPr lang="zh-CN" altLang="en-US" sz="3790">
              <a:solidFill>
                <a:srgbClr val="E7E6E6">
                  <a:lumMod val="75000"/>
                </a:srgbClr>
              </a:solidFill>
              <a:latin typeface="Calibri" panose="020F0502020204030204" pitchFamily="34" charset="0"/>
              <a:ea typeface="宋体" panose="02010600030101010101" pitchFamily="2" charset="-122"/>
            </a:endParaRPr>
          </a:p>
        </p:txBody>
      </p:sp>
      <p:cxnSp>
        <p:nvCxnSpPr>
          <p:cNvPr id="354" name="直接连接符 353"/>
          <p:cNvCxnSpPr/>
          <p:nvPr/>
        </p:nvCxnSpPr>
        <p:spPr>
          <a:xfrm>
            <a:off x="6719384" y="3841211"/>
            <a:ext cx="0" cy="983865"/>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nvGrpSpPr>
          <p:cNvPr id="355" name="组合 354"/>
          <p:cNvGrpSpPr/>
          <p:nvPr/>
        </p:nvGrpSpPr>
        <p:grpSpPr>
          <a:xfrm>
            <a:off x="9596361" y="1754063"/>
            <a:ext cx="481833" cy="136549"/>
            <a:chOff x="10458704" y="2129468"/>
            <a:chExt cx="508183" cy="144016"/>
          </a:xfrm>
        </p:grpSpPr>
        <p:cxnSp>
          <p:nvCxnSpPr>
            <p:cNvPr id="356" name="直接箭头连接符 355"/>
            <p:cNvCxnSpPr/>
            <p:nvPr/>
          </p:nvCxnSpPr>
          <p:spPr>
            <a:xfrm flipH="1">
              <a:off x="10458704" y="2129468"/>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直接箭头连接符 356"/>
            <p:cNvCxnSpPr/>
            <p:nvPr/>
          </p:nvCxnSpPr>
          <p:spPr>
            <a:xfrm flipH="1">
              <a:off x="10470113" y="2273484"/>
              <a:ext cx="496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5980783" y="4128982"/>
            <a:ext cx="5628140" cy="1926848"/>
            <a:chOff x="6645399" y="4634265"/>
            <a:chExt cx="5935929" cy="2032222"/>
          </a:xfrm>
        </p:grpSpPr>
        <p:sp>
          <p:nvSpPr>
            <p:cNvPr id="359" name="Text Box 10"/>
            <p:cNvSpPr txBox="1">
              <a:spLocks noChangeArrowheads="1"/>
            </p:cNvSpPr>
            <p:nvPr/>
          </p:nvSpPr>
          <p:spPr bwMode="auto">
            <a:xfrm>
              <a:off x="11480451" y="4634265"/>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400" b="1"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地址总线</a:t>
              </a:r>
              <a:endParaRPr lang="en-US" altLang="zh-CN" sz="3600" b="1" dirty="0">
                <a:solidFill>
                  <a:srgbClr val="FF9900"/>
                </a:solidFill>
                <a:latin typeface="微软雅黑" panose="020B0503020204020204" pitchFamily="34" charset="-122"/>
                <a:ea typeface="微软雅黑" panose="020B0503020204020204" pitchFamily="34" charset="-122"/>
              </a:endParaRPr>
            </a:p>
          </p:txBody>
        </p:sp>
        <p:cxnSp>
          <p:nvCxnSpPr>
            <p:cNvPr id="360" name="直接箭头连接符 359"/>
            <p:cNvCxnSpPr/>
            <p:nvPr/>
          </p:nvCxnSpPr>
          <p:spPr>
            <a:xfrm>
              <a:off x="6645399" y="5080395"/>
              <a:ext cx="5916223" cy="0"/>
            </a:xfrm>
            <a:prstGeom prst="straightConnector1">
              <a:avLst/>
            </a:pr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1" name="直接箭头连接符 360"/>
            <p:cNvCxnSpPr/>
            <p:nvPr/>
          </p:nvCxnSpPr>
          <p:spPr>
            <a:xfrm>
              <a:off x="6645399" y="5368427"/>
              <a:ext cx="5916223" cy="0"/>
            </a:xfrm>
            <a:prstGeom prst="straightConnector1">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2" name="Text Box 10"/>
            <p:cNvSpPr txBox="1">
              <a:spLocks noChangeArrowheads="1"/>
            </p:cNvSpPr>
            <p:nvPr/>
          </p:nvSpPr>
          <p:spPr bwMode="auto">
            <a:xfrm>
              <a:off x="6973133" y="5368427"/>
              <a:ext cx="1039077"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zh-CN" altLang="en-US" sz="1400"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数据总线</a:t>
              </a:r>
              <a:endParaRPr lang="en-US" altLang="zh-CN" sz="3600" b="1" dirty="0">
                <a:solidFill>
                  <a:srgbClr val="0066FF"/>
                </a:solidFill>
                <a:latin typeface="微软雅黑" panose="020B0503020204020204" pitchFamily="34" charset="-122"/>
                <a:ea typeface="微软雅黑" panose="020B0503020204020204" pitchFamily="34" charset="-122"/>
              </a:endParaRPr>
            </a:p>
          </p:txBody>
        </p:sp>
        <p:cxnSp>
          <p:nvCxnSpPr>
            <p:cNvPr id="363" name="直接连接符 362"/>
            <p:cNvCxnSpPr/>
            <p:nvPr/>
          </p:nvCxnSpPr>
          <p:spPr>
            <a:xfrm>
              <a:off x="8113107" y="5368427"/>
              <a:ext cx="0" cy="577465"/>
            </a:xfrm>
            <a:prstGeom prst="line">
              <a:avLst/>
            </a:prstGeom>
            <a:noFill/>
            <a:ln w="57150">
              <a:solidFill>
                <a:srgbClr val="59B2FF"/>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cxnSp>
          <p:nvCxnSpPr>
            <p:cNvPr id="364" name="直接连接符 363"/>
            <p:cNvCxnSpPr/>
            <p:nvPr/>
          </p:nvCxnSpPr>
          <p:spPr>
            <a:xfrm>
              <a:off x="11446759" y="5080395"/>
              <a:ext cx="0" cy="865497"/>
            </a:xfrm>
            <a:prstGeom prst="line">
              <a:avLst/>
            </a:prstGeom>
            <a:noFill/>
            <a:ln w="57150">
              <a:solidFill>
                <a:srgbClr val="FFC000"/>
              </a:solidFill>
              <a:round/>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sp>
          <p:nvSpPr>
            <p:cNvPr id="365" name="Rectangle 28"/>
            <p:cNvSpPr>
              <a:spLocks noChangeArrowheads="1"/>
            </p:cNvSpPr>
            <p:nvPr/>
          </p:nvSpPr>
          <p:spPr bwMode="auto">
            <a:xfrm>
              <a:off x="6838247" y="5945892"/>
              <a:ext cx="5743081" cy="720595"/>
            </a:xfrm>
            <a:prstGeom prst="rect">
              <a:avLst/>
            </a:prstGeom>
            <a:solidFill>
              <a:srgbClr val="7FC4FF"/>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cs typeface="Segoe UI" panose="020B0502040204020203" pitchFamily="34" charset="0"/>
                </a:rPr>
                <a:t>主存</a:t>
              </a:r>
            </a:p>
          </p:txBody>
        </p:sp>
      </p:grpSp>
      <p:sp>
        <p:nvSpPr>
          <p:cNvPr id="366" name="Rectangle 53"/>
          <p:cNvSpPr>
            <a:spLocks noChangeArrowheads="1"/>
          </p:cNvSpPr>
          <p:nvPr/>
        </p:nvSpPr>
        <p:spPr bwMode="auto">
          <a:xfrm>
            <a:off x="6208234" y="1580676"/>
            <a:ext cx="3398945" cy="46295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微操作控制信号生成逻辑     </a:t>
            </a:r>
            <a:r>
              <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操作控制</a:t>
            </a: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367" name="组合 366"/>
          <p:cNvGrpSpPr/>
          <p:nvPr/>
        </p:nvGrpSpPr>
        <p:grpSpPr>
          <a:xfrm>
            <a:off x="6208234" y="2486840"/>
            <a:ext cx="1043986" cy="1010745"/>
            <a:chOff x="6885289" y="2902319"/>
            <a:chExt cx="1101079" cy="1066020"/>
          </a:xfrm>
        </p:grpSpPr>
        <p:sp>
          <p:nvSpPr>
            <p:cNvPr id="368" name="Rectangle 52"/>
            <p:cNvSpPr>
              <a:spLocks noChangeArrowheads="1"/>
            </p:cNvSpPr>
            <p:nvPr/>
          </p:nvSpPr>
          <p:spPr bwMode="auto">
            <a:xfrm>
              <a:off x="6885289"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指令译码器</a:t>
              </a:r>
            </a:p>
          </p:txBody>
        </p:sp>
        <p:cxnSp>
          <p:nvCxnSpPr>
            <p:cNvPr id="369" name="直接连接符 368"/>
            <p:cNvCxnSpPr>
              <a:stCxn id="368" idx="2"/>
            </p:cNvCxnSpPr>
            <p:nvPr/>
          </p:nvCxnSpPr>
          <p:spPr>
            <a:xfrm>
              <a:off x="7435829" y="3337855"/>
              <a:ext cx="1512" cy="630484"/>
            </a:xfrm>
            <a:prstGeom prst="line">
              <a:avLst/>
            </a:prstGeom>
            <a:noFill/>
            <a:ln w="57150">
              <a:solidFill>
                <a:srgbClr val="59B2FF"/>
              </a:solidFill>
              <a:round/>
              <a:headEnd type="triangle"/>
              <a:tailEnd type="non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cxnSp>
      </p:grpSp>
      <p:grpSp>
        <p:nvGrpSpPr>
          <p:cNvPr id="370" name="组合 369"/>
          <p:cNvGrpSpPr/>
          <p:nvPr/>
        </p:nvGrpSpPr>
        <p:grpSpPr>
          <a:xfrm>
            <a:off x="6208234" y="3011848"/>
            <a:ext cx="1211302" cy="801453"/>
            <a:chOff x="6885288" y="3456038"/>
            <a:chExt cx="1277545" cy="845282"/>
          </a:xfrm>
        </p:grpSpPr>
        <p:sp>
          <p:nvSpPr>
            <p:cNvPr id="371" name="Rectangle 45"/>
            <p:cNvSpPr>
              <a:spLocks noChangeArrowheads="1"/>
            </p:cNvSpPr>
            <p:nvPr/>
          </p:nvSpPr>
          <p:spPr bwMode="auto">
            <a:xfrm>
              <a:off x="6885288" y="3865784"/>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指令寄存器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72" name="Text Box 10"/>
            <p:cNvSpPr txBox="1">
              <a:spLocks noChangeArrowheads="1"/>
            </p:cNvSpPr>
            <p:nvPr/>
          </p:nvSpPr>
          <p:spPr bwMode="auto">
            <a:xfrm>
              <a:off x="7557702" y="3456038"/>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en-US" altLang="zh-CN" sz="189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endParaRPr lang="en-US" altLang="zh-CN" sz="455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73" name="组合 372"/>
          <p:cNvGrpSpPr/>
          <p:nvPr/>
        </p:nvGrpSpPr>
        <p:grpSpPr>
          <a:xfrm>
            <a:off x="6321886" y="2043634"/>
            <a:ext cx="803898" cy="443206"/>
            <a:chOff x="7005156" y="2434875"/>
            <a:chExt cx="847861" cy="467444"/>
          </a:xfrm>
        </p:grpSpPr>
        <p:cxnSp>
          <p:nvCxnSpPr>
            <p:cNvPr id="374" name="直接箭头连接符 373"/>
            <p:cNvCxnSpPr/>
            <p:nvPr/>
          </p:nvCxnSpPr>
          <p:spPr>
            <a:xfrm flipV="1">
              <a:off x="700515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5" name="直接箭头连接符 374"/>
            <p:cNvCxnSpPr/>
            <p:nvPr/>
          </p:nvCxnSpPr>
          <p:spPr>
            <a:xfrm flipV="1">
              <a:off x="712627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6" name="直接箭头连接符 375"/>
            <p:cNvCxnSpPr/>
            <p:nvPr/>
          </p:nvCxnSpPr>
          <p:spPr>
            <a:xfrm flipV="1">
              <a:off x="724740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直接箭头连接符 376"/>
            <p:cNvCxnSpPr/>
            <p:nvPr/>
          </p:nvCxnSpPr>
          <p:spPr>
            <a:xfrm flipV="1">
              <a:off x="736852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8" name="直接箭头连接符 377"/>
            <p:cNvCxnSpPr/>
            <p:nvPr/>
          </p:nvCxnSpPr>
          <p:spPr>
            <a:xfrm flipV="1">
              <a:off x="748964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9" name="直接箭头连接符 378"/>
            <p:cNvCxnSpPr/>
            <p:nvPr/>
          </p:nvCxnSpPr>
          <p:spPr>
            <a:xfrm flipV="1">
              <a:off x="761077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0" name="直接箭头连接符 379"/>
            <p:cNvCxnSpPr/>
            <p:nvPr/>
          </p:nvCxnSpPr>
          <p:spPr>
            <a:xfrm flipV="1">
              <a:off x="7731894"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1" name="直接箭头连接符 380"/>
            <p:cNvCxnSpPr/>
            <p:nvPr/>
          </p:nvCxnSpPr>
          <p:spPr>
            <a:xfrm flipV="1">
              <a:off x="7853017"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82" name="组合 381"/>
          <p:cNvGrpSpPr/>
          <p:nvPr/>
        </p:nvGrpSpPr>
        <p:grpSpPr>
          <a:xfrm>
            <a:off x="7372388" y="2043634"/>
            <a:ext cx="1043986" cy="856159"/>
            <a:chOff x="8113107" y="2434875"/>
            <a:chExt cx="1101079" cy="902980"/>
          </a:xfrm>
        </p:grpSpPr>
        <p:sp>
          <p:nvSpPr>
            <p:cNvPr id="383" name="Rectangle 52"/>
            <p:cNvSpPr>
              <a:spLocks noChangeArrowheads="1"/>
            </p:cNvSpPr>
            <p:nvPr/>
          </p:nvSpPr>
          <p:spPr bwMode="auto">
            <a:xfrm>
              <a:off x="8113107" y="2902319"/>
              <a:ext cx="1101079" cy="4355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时序产生器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84" name="直接箭头连接符 383"/>
            <p:cNvCxnSpPr/>
            <p:nvPr/>
          </p:nvCxnSpPr>
          <p:spPr>
            <a:xfrm flipV="1">
              <a:off x="824835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直接箭头连接符 384"/>
            <p:cNvCxnSpPr/>
            <p:nvPr/>
          </p:nvCxnSpPr>
          <p:spPr>
            <a:xfrm flipV="1">
              <a:off x="836947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6" name="直接箭头连接符 385"/>
            <p:cNvCxnSpPr/>
            <p:nvPr/>
          </p:nvCxnSpPr>
          <p:spPr>
            <a:xfrm flipV="1">
              <a:off x="849059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7" name="直接箭头连接符 386"/>
            <p:cNvCxnSpPr/>
            <p:nvPr/>
          </p:nvCxnSpPr>
          <p:spPr>
            <a:xfrm flipV="1">
              <a:off x="861171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8" name="直接箭头连接符 387"/>
            <p:cNvCxnSpPr/>
            <p:nvPr/>
          </p:nvCxnSpPr>
          <p:spPr>
            <a:xfrm flipV="1">
              <a:off x="8732842"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9" name="直接箭头连接符 388"/>
            <p:cNvCxnSpPr/>
            <p:nvPr/>
          </p:nvCxnSpPr>
          <p:spPr>
            <a:xfrm flipV="1">
              <a:off x="8853965"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0" name="直接箭头连接符 389"/>
            <p:cNvCxnSpPr/>
            <p:nvPr/>
          </p:nvCxnSpPr>
          <p:spPr>
            <a:xfrm flipV="1">
              <a:off x="8975088"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1" name="直接箭头连接符 390"/>
            <p:cNvCxnSpPr/>
            <p:nvPr/>
          </p:nvCxnSpPr>
          <p:spPr>
            <a:xfrm flipV="1">
              <a:off x="9096211"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2" name="组合 391"/>
          <p:cNvGrpSpPr/>
          <p:nvPr/>
        </p:nvGrpSpPr>
        <p:grpSpPr>
          <a:xfrm>
            <a:off x="8536541" y="2043634"/>
            <a:ext cx="1043986" cy="856159"/>
            <a:chOff x="9340925" y="2434875"/>
            <a:chExt cx="1101079" cy="902980"/>
          </a:xfrm>
        </p:grpSpPr>
        <p:sp>
          <p:nvSpPr>
            <p:cNvPr id="393" name="Rectangle 52"/>
            <p:cNvSpPr>
              <a:spLocks noChangeArrowheads="1"/>
            </p:cNvSpPr>
            <p:nvPr/>
          </p:nvSpPr>
          <p:spPr bwMode="auto">
            <a:xfrm>
              <a:off x="9340925" y="2902319"/>
              <a:ext cx="1101079" cy="435536"/>
            </a:xfrm>
            <a:prstGeom prst="rect">
              <a:avLst/>
            </a:prstGeom>
            <a:solidFill>
              <a:srgbClr val="7030A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中断逻辑</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394" name="直接箭头连接符 393"/>
            <p:cNvCxnSpPr/>
            <p:nvPr/>
          </p:nvCxnSpPr>
          <p:spPr>
            <a:xfrm flipV="1">
              <a:off x="9733790"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9854913"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9976036"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10097159" y="2434875"/>
              <a:ext cx="0" cy="467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98" name="组合 397"/>
          <p:cNvGrpSpPr/>
          <p:nvPr/>
        </p:nvGrpSpPr>
        <p:grpSpPr>
          <a:xfrm>
            <a:off x="8536540" y="3011249"/>
            <a:ext cx="1043987" cy="794234"/>
            <a:chOff x="9340924" y="3455405"/>
            <a:chExt cx="1101080" cy="837669"/>
          </a:xfrm>
        </p:grpSpPr>
        <p:sp>
          <p:nvSpPr>
            <p:cNvPr id="399" name="Text Box 10"/>
            <p:cNvSpPr txBox="1">
              <a:spLocks noChangeArrowheads="1"/>
            </p:cNvSpPr>
            <p:nvPr/>
          </p:nvSpPr>
          <p:spPr bwMode="auto">
            <a:xfrm>
              <a:off x="9603510" y="3455405"/>
              <a:ext cx="605131" cy="48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ctr" anchorCtr="1" compatLnSpc="1"/>
            <a:lstStyle/>
            <a:p>
              <a:pPr defTabSz="866775" eaLnBrk="0" fontAlgn="base" hangingPunct="0">
                <a:spcBef>
                  <a:spcPct val="0"/>
                </a:spcBef>
                <a:spcAft>
                  <a:spcPct val="0"/>
                </a:spcAft>
              </a:pPr>
              <a:r>
                <a:rPr lang="en-US" altLang="zh-CN" sz="189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en-US" altLang="zh-CN" sz="455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Rectangle 45"/>
            <p:cNvSpPr>
              <a:spLocks noChangeArrowheads="1"/>
            </p:cNvSpPr>
            <p:nvPr/>
          </p:nvSpPr>
          <p:spPr bwMode="auto">
            <a:xfrm>
              <a:off x="9340924" y="3857538"/>
              <a:ext cx="1101080" cy="435536"/>
            </a:xfrm>
            <a:prstGeom prst="rect">
              <a:avLst/>
            </a:prstGeom>
            <a:solidFill>
              <a:srgbClr val="00B0F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775" fontAlgn="base">
                <a:spcBef>
                  <a:spcPct val="0"/>
                </a:spcBef>
                <a:spcAft>
                  <a:spcPct val="0"/>
                </a:spcAft>
              </a:pPr>
              <a:r>
                <a:rPr lang="zh-CN" altLang="en-US"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程序计数器</a:t>
              </a:r>
              <a:endParaRPr lang="zh-CN" altLang="zh-CN" sz="1325" b="1" dirty="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01" name="组合 400"/>
          <p:cNvGrpSpPr/>
          <p:nvPr/>
        </p:nvGrpSpPr>
        <p:grpSpPr>
          <a:xfrm>
            <a:off x="6321886" y="1310858"/>
            <a:ext cx="3198317" cy="276803"/>
            <a:chOff x="7005156" y="1662024"/>
            <a:chExt cx="3373225" cy="291941"/>
          </a:xfrm>
        </p:grpSpPr>
        <p:cxnSp>
          <p:nvCxnSpPr>
            <p:cNvPr id="402" name="直接箭头连接符 401"/>
            <p:cNvCxnSpPr/>
            <p:nvPr/>
          </p:nvCxnSpPr>
          <p:spPr>
            <a:xfrm flipV="1">
              <a:off x="700515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直接箭头连接符 402"/>
            <p:cNvCxnSpPr/>
            <p:nvPr/>
          </p:nvCxnSpPr>
          <p:spPr>
            <a:xfrm flipV="1">
              <a:off x="714008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4" name="直接箭头连接符 403"/>
            <p:cNvCxnSpPr/>
            <p:nvPr/>
          </p:nvCxnSpPr>
          <p:spPr>
            <a:xfrm flipV="1">
              <a:off x="727501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740994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754487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767980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781473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794965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808458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821951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9164020"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9298949"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9433878"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直接箭头连接符 414"/>
            <p:cNvCxnSpPr/>
            <p:nvPr/>
          </p:nvCxnSpPr>
          <p:spPr>
            <a:xfrm flipV="1">
              <a:off x="9568807"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6" name="直接箭头连接符 415"/>
            <p:cNvCxnSpPr/>
            <p:nvPr/>
          </p:nvCxnSpPr>
          <p:spPr>
            <a:xfrm flipV="1">
              <a:off x="9703736"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7" name="直接箭头连接符 416"/>
            <p:cNvCxnSpPr/>
            <p:nvPr/>
          </p:nvCxnSpPr>
          <p:spPr>
            <a:xfrm flipV="1">
              <a:off x="9838665"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8" name="直接箭头连接符 417"/>
            <p:cNvCxnSpPr/>
            <p:nvPr/>
          </p:nvCxnSpPr>
          <p:spPr>
            <a:xfrm flipV="1">
              <a:off x="9973594"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9" name="直接箭头连接符 418"/>
            <p:cNvCxnSpPr/>
            <p:nvPr/>
          </p:nvCxnSpPr>
          <p:spPr>
            <a:xfrm flipV="1">
              <a:off x="10108523"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243452"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378381" y="1662024"/>
              <a:ext cx="0" cy="291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27" name="TextBox 24"/>
          <p:cNvSpPr txBox="1"/>
          <p:nvPr/>
        </p:nvSpPr>
        <p:spPr>
          <a:xfrm>
            <a:off x="626814" y="956467"/>
            <a:ext cx="5131461" cy="5146089"/>
          </a:xfrm>
          <a:prstGeom prst="rect">
            <a:avLst/>
          </a:prstGeom>
          <a:noFill/>
        </p:spPr>
        <p:txBody>
          <a:bodyPr wrap="square" rtlCol="0">
            <a:spAutoFit/>
          </a:bodyPr>
          <a:lstStyle/>
          <a:p>
            <a:pPr marL="325120" indent="-325120" defTabSz="866775" fontAlgn="base">
              <a:lnSpc>
                <a:spcPct val="150000"/>
              </a:lnSpc>
              <a:spcBef>
                <a:spcPts val="570"/>
              </a:spcBef>
              <a:spcAft>
                <a:spcPts val="570"/>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运算器    数据加工</a:t>
            </a:r>
            <a:endPar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defTabSz="866775" fontAlgn="base">
              <a:lnSpc>
                <a:spcPct val="150000"/>
              </a:lnSpc>
              <a:spcBef>
                <a:spcPts val="570"/>
              </a:spcBef>
              <a:spcAft>
                <a:spcPts val="570"/>
              </a:spcAft>
              <a:buClr>
                <a:srgbClr val="FFC000"/>
              </a:buClr>
              <a:buFont typeface="Wingdings" panose="05000000000000000000" pitchFamily="2" charset="2"/>
              <a:buChar char="n"/>
            </a:pP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控制器    程序执行</a:t>
            </a:r>
            <a:r>
              <a:rPr lang="en-US" altLang="zh-CN"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600"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指令执行</a:t>
            </a:r>
          </a:p>
          <a:p>
            <a:pPr marL="932180" lvl="1" indent="-325120" defTabSz="866775" fontAlgn="base">
              <a:lnSpc>
                <a:spcPct val="150000"/>
              </a:lnSpc>
              <a:spcBef>
                <a:spcPts val="570"/>
              </a:spcBef>
              <a:spcAft>
                <a:spcPts val="570"/>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取指令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145" lvl="2" indent="-325120" defTabSz="866775" fontAlgn="base">
              <a:lnSpc>
                <a:spcPct val="150000"/>
              </a:lnSpc>
              <a:spcBef>
                <a:spcPts val="570"/>
              </a:spcBef>
              <a:spcAft>
                <a:spcPts val="570"/>
              </a:spcAft>
              <a:buFont typeface="Wingdings" panose="05000000000000000000" pitchFamily="2" charset="2"/>
              <a:buChar char="u"/>
            </a:pPr>
            <a:r>
              <a:rPr lang="en-US" altLang="zh-CN"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 IR</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defTabSz="866775" fontAlgn="base">
              <a:lnSpc>
                <a:spcPct val="150000"/>
              </a:lnSpc>
              <a:spcBef>
                <a:spcPts val="570"/>
              </a:spcBef>
              <a:spcAft>
                <a:spcPts val="570"/>
              </a:spcAft>
              <a:buFont typeface="Wingdings" panose="05000000000000000000" pitchFamily="2" charset="2"/>
              <a:buChar char="u"/>
            </a:pPr>
            <a:r>
              <a:rPr lang="zh-CN" altLang="en-US"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执行指令</a:t>
            </a:r>
            <a:endParaRPr lang="en-US" altLang="zh-CN" sz="24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a:p>
            <a:pPr marL="1541145" lvl="2" indent="-325120" defTabSz="866775" fontAlgn="base">
              <a:lnSpc>
                <a:spcPct val="150000"/>
              </a:lnSpc>
              <a:spcBef>
                <a:spcPts val="570"/>
              </a:spcBef>
              <a:spcAft>
                <a:spcPts val="570"/>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指令字→控制信号序列</a:t>
            </a:r>
          </a:p>
          <a:p>
            <a:pPr marL="1541145" lvl="2" indent="-325120" defTabSz="866775" fontAlgn="base">
              <a:lnSpc>
                <a:spcPct val="150000"/>
              </a:lnSpc>
              <a:spcBef>
                <a:spcPts val="570"/>
              </a:spcBef>
              <a:spcAft>
                <a:spcPts val="570"/>
              </a:spcAft>
              <a:buFont typeface="Wingdings" panose="05000000000000000000" pitchFamily="2" charset="2"/>
              <a:buChar char="u"/>
            </a:pPr>
            <a:r>
              <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rPr>
              <a:t>信号序列→</a:t>
            </a:r>
            <a:r>
              <a:rPr lang="zh-CN" altLang="en-US" sz="26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数据通路</a:t>
            </a:r>
            <a:endParaRPr lang="zh-CN" altLang="en-US" sz="2600" b="1"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8" name="任意多边形 427"/>
          <p:cNvSpPr/>
          <p:nvPr/>
        </p:nvSpPr>
        <p:spPr>
          <a:xfrm>
            <a:off x="9427301" y="3815684"/>
            <a:ext cx="903111" cy="421452"/>
          </a:xfrm>
          <a:custGeom>
            <a:avLst/>
            <a:gdLst>
              <a:gd name="connsiteX0" fmla="*/ 0 w 952500"/>
              <a:gd name="connsiteY0" fmla="*/ 0 h 444500"/>
              <a:gd name="connsiteX1" fmla="*/ 0 w 952500"/>
              <a:gd name="connsiteY1" fmla="*/ 444500 h 444500"/>
              <a:gd name="connsiteX2" fmla="*/ 952500 w 952500"/>
              <a:gd name="connsiteY2" fmla="*/ 444500 h 444500"/>
              <a:gd name="connsiteX3" fmla="*/ 952500 w 952500"/>
              <a:gd name="connsiteY3" fmla="*/ 152400 h 444500"/>
            </a:gdLst>
            <a:ahLst/>
            <a:cxnLst>
              <a:cxn ang="0">
                <a:pos x="connsiteX0" y="connsiteY0"/>
              </a:cxn>
              <a:cxn ang="0">
                <a:pos x="connsiteX1" y="connsiteY1"/>
              </a:cxn>
              <a:cxn ang="0">
                <a:pos x="connsiteX2" y="connsiteY2"/>
              </a:cxn>
              <a:cxn ang="0">
                <a:pos x="connsiteX3" y="connsiteY3"/>
              </a:cxn>
            </a:cxnLst>
            <a:rect l="l" t="t" r="r" b="b"/>
            <a:pathLst>
              <a:path w="952500" h="444500">
                <a:moveTo>
                  <a:pt x="0" y="0"/>
                </a:moveTo>
                <a:lnTo>
                  <a:pt x="0" y="444500"/>
                </a:lnTo>
                <a:lnTo>
                  <a:pt x="952500" y="444500"/>
                </a:lnTo>
                <a:lnTo>
                  <a:pt x="952500" y="152400"/>
                </a:lnTo>
              </a:path>
            </a:pathLst>
          </a:custGeom>
          <a:noFill/>
          <a:ln w="57150">
            <a:solidFill>
              <a:srgbClr val="FFC000"/>
            </a:solidFill>
            <a:round/>
            <a:headEnd type="triangle"/>
            <a:tailEnd type="triangle" w="med" len="med"/>
          </a:ln>
          <a:effectLst>
            <a:outerShdw blurRad="50800" dist="38100" dir="5400000" algn="t" rotWithShape="0">
              <a:prstClr val="black">
                <a:alpha val="40000"/>
              </a:prstClr>
            </a:outerShdw>
          </a:effectLst>
          <a:extLst>
            <a:ext uri="{909E8E84-426E-40DD-AFC4-6F175D3DCCD1}">
              <a14:hiddenFill xmlns:a14="http://schemas.microsoft.com/office/drawing/2010/main">
                <a:noFill/>
              </a14:hiddenFill>
            </a:ext>
          </a:extLst>
        </p:spPr>
        <p:txBody>
          <a:bodyPr rtlCol="0" anchor="ctr"/>
          <a:lstStyle/>
          <a:p>
            <a:pPr algn="ctr" defTabSz="866775" fontAlgn="base">
              <a:spcBef>
                <a:spcPct val="0"/>
              </a:spcBef>
              <a:spcAft>
                <a:spcPct val="0"/>
              </a:spcAft>
            </a:pPr>
            <a:endParaRPr lang="zh-CN" altLang="en-US" sz="1705">
              <a:solidFill>
                <a:prstClr val="black"/>
              </a:solidFill>
              <a:latin typeface="Calibri" panose="020F0502020204030204" pitchFamily="34" charset="0"/>
              <a:ea typeface="宋体" panose="02010600030101010101" pitchFamily="2" charset="-122"/>
            </a:endParaRPr>
          </a:p>
        </p:txBody>
      </p:sp>
      <p:sp>
        <p:nvSpPr>
          <p:cNvPr id="429" name="圆角矩形 428"/>
          <p:cNvSpPr/>
          <p:nvPr/>
        </p:nvSpPr>
        <p:spPr bwMode="auto">
          <a:xfrm>
            <a:off x="1806765" y="3188139"/>
            <a:ext cx="3673043" cy="682743"/>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defTabSz="866775" fontAlgn="base">
              <a:spcBef>
                <a:spcPct val="0"/>
              </a:spcBef>
              <a:spcAft>
                <a:spcPct val="0"/>
              </a:spcAft>
            </a:pPr>
            <a:endParaRPr lang="zh-CN" altLang="en-US" sz="2600">
              <a:solidFill>
                <a:srgbClr val="E7E6E6">
                  <a:lumMod val="75000"/>
                </a:srgbClr>
              </a:solidFill>
              <a:latin typeface="Calibri" panose="020F0502020204030204" pitchFamily="34"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dirty="0"/>
              <a:t>冯诺依曼思想</a:t>
            </a:r>
          </a:p>
        </p:txBody>
      </p:sp>
      <p:sp>
        <p:nvSpPr>
          <p:cNvPr id="111620" name="Rectangle 3"/>
          <p:cNvSpPr>
            <a:spLocks noGrp="1" noChangeArrowheads="1"/>
          </p:cNvSpPr>
          <p:nvPr>
            <p:ph idx="1"/>
          </p:nvPr>
        </p:nvSpPr>
        <p:spPr>
          <a:xfrm>
            <a:off x="487822" y="942764"/>
            <a:ext cx="9488935" cy="556896"/>
          </a:xfrm>
        </p:spPr>
        <p:txBody>
          <a:bodyPr>
            <a:normAutofit fontScale="85000" lnSpcReduction="20000"/>
          </a:bodyPr>
          <a:lstStyle/>
          <a:p>
            <a:pPr eaLnBrk="1" hangingPunct="1"/>
            <a:r>
              <a:rPr lang="zh-CN" altLang="en-US" dirty="0">
                <a:solidFill>
                  <a:srgbClr val="C00000"/>
                </a:solidFill>
              </a:rPr>
              <a:t>存储程序、程序控制</a:t>
            </a:r>
            <a:r>
              <a:rPr lang="zh-CN" altLang="en-US" dirty="0"/>
              <a:t>、计算机五大功能部件</a:t>
            </a:r>
          </a:p>
          <a:p>
            <a:pPr eaLnBrk="1" hangingPunct="1"/>
            <a:endParaRPr lang="en-US" altLang="zh-CN" dirty="0"/>
          </a:p>
        </p:txBody>
      </p:sp>
      <p:grpSp>
        <p:nvGrpSpPr>
          <p:cNvPr id="33" name="组合 32">
            <a:extLst>
              <a:ext uri="{FF2B5EF4-FFF2-40B4-BE49-F238E27FC236}">
                <a16:creationId xmlns:a16="http://schemas.microsoft.com/office/drawing/2014/main" id="{4B85E9E4-7FFC-4BD3-B8A8-E3E2BF2B265D}"/>
              </a:ext>
            </a:extLst>
          </p:cNvPr>
          <p:cNvGrpSpPr/>
          <p:nvPr/>
        </p:nvGrpSpPr>
        <p:grpSpPr>
          <a:xfrm>
            <a:off x="223146" y="1624097"/>
            <a:ext cx="7260936" cy="4041917"/>
            <a:chOff x="2799507" y="3266821"/>
            <a:chExt cx="7260936" cy="3669489"/>
          </a:xfrm>
        </p:grpSpPr>
        <p:pic>
          <p:nvPicPr>
            <p:cNvPr id="34" name="图片 33">
              <a:extLst>
                <a:ext uri="{FF2B5EF4-FFF2-40B4-BE49-F238E27FC236}">
                  <a16:creationId xmlns:a16="http://schemas.microsoft.com/office/drawing/2014/main" id="{17F89A9E-03F5-41CA-8268-6AF0A4D95751}"/>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799507" y="3266821"/>
              <a:ext cx="7259736" cy="3669489"/>
            </a:xfrm>
            <a:prstGeom prst="rect">
              <a:avLst/>
            </a:prstGeom>
          </p:spPr>
        </p:pic>
        <p:sp>
          <p:nvSpPr>
            <p:cNvPr id="35" name="TextBox 24">
              <a:extLst>
                <a:ext uri="{FF2B5EF4-FFF2-40B4-BE49-F238E27FC236}">
                  <a16:creationId xmlns:a16="http://schemas.microsoft.com/office/drawing/2014/main" id="{D4100BF6-F824-4808-9FDF-A39D59C6AF17}"/>
                </a:ext>
              </a:extLst>
            </p:cNvPr>
            <p:cNvSpPr txBox="1"/>
            <p:nvPr/>
          </p:nvSpPr>
          <p:spPr>
            <a:xfrm>
              <a:off x="3909095" y="3746231"/>
              <a:ext cx="1047706" cy="418191"/>
            </a:xfrm>
            <a:prstGeom prst="rect">
              <a:avLst/>
            </a:prstGeom>
            <a:noFill/>
          </p:spPr>
          <p:txBody>
            <a:bodyPr wrap="square" rtlCol="0">
              <a:spAutoFit/>
            </a:bodyPr>
            <a:lstStyle/>
            <a:p>
              <a:pP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输入设备</a:t>
              </a:r>
            </a:p>
          </p:txBody>
        </p:sp>
        <p:sp>
          <p:nvSpPr>
            <p:cNvPr id="36" name="TextBox 24">
              <a:extLst>
                <a:ext uri="{FF2B5EF4-FFF2-40B4-BE49-F238E27FC236}">
                  <a16:creationId xmlns:a16="http://schemas.microsoft.com/office/drawing/2014/main" id="{E8B3DAF7-FEC5-4CCC-90F5-1256415B4D8C}"/>
                </a:ext>
              </a:extLst>
            </p:cNvPr>
            <p:cNvSpPr txBox="1"/>
            <p:nvPr/>
          </p:nvSpPr>
          <p:spPr>
            <a:xfrm>
              <a:off x="5948484" y="3770877"/>
              <a:ext cx="1047706" cy="418191"/>
            </a:xfrm>
            <a:prstGeom prst="rect">
              <a:avLst/>
            </a:prstGeom>
            <a:noFill/>
          </p:spPr>
          <p:txBody>
            <a:bodyPr wrap="square" rtlCol="0">
              <a:spAutoFit/>
            </a:bodyPr>
            <a:lstStyle/>
            <a:p>
              <a:pP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外存储器</a:t>
              </a:r>
            </a:p>
          </p:txBody>
        </p:sp>
        <p:sp>
          <p:nvSpPr>
            <p:cNvPr id="37" name="TextBox 24">
              <a:extLst>
                <a:ext uri="{FF2B5EF4-FFF2-40B4-BE49-F238E27FC236}">
                  <a16:creationId xmlns:a16="http://schemas.microsoft.com/office/drawing/2014/main" id="{8803FE31-34BC-4885-9784-887F6E99B984}"/>
                </a:ext>
              </a:extLst>
            </p:cNvPr>
            <p:cNvSpPr txBox="1"/>
            <p:nvPr/>
          </p:nvSpPr>
          <p:spPr>
            <a:xfrm>
              <a:off x="8106978" y="3746230"/>
              <a:ext cx="1047706" cy="418191"/>
            </a:xfrm>
            <a:prstGeom prst="rect">
              <a:avLst/>
            </a:prstGeom>
            <a:noFill/>
          </p:spPr>
          <p:txBody>
            <a:bodyPr wrap="square" rtlCol="0">
              <a:spAutoFit/>
            </a:bodyPr>
            <a:lstStyle/>
            <a:p>
              <a:pP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输出设备</a:t>
              </a:r>
            </a:p>
          </p:txBody>
        </p:sp>
        <p:sp>
          <p:nvSpPr>
            <p:cNvPr id="38" name="TextBox 24">
              <a:extLst>
                <a:ext uri="{FF2B5EF4-FFF2-40B4-BE49-F238E27FC236}">
                  <a16:creationId xmlns:a16="http://schemas.microsoft.com/office/drawing/2014/main" id="{1CEEAFB3-984D-4C0C-8A3B-157A7B3F042E}"/>
                </a:ext>
              </a:extLst>
            </p:cNvPr>
            <p:cNvSpPr txBox="1"/>
            <p:nvPr/>
          </p:nvSpPr>
          <p:spPr>
            <a:xfrm>
              <a:off x="5905522" y="4891310"/>
              <a:ext cx="1047706" cy="418191"/>
            </a:xfrm>
            <a:prstGeom prst="rect">
              <a:avLst/>
            </a:prstGeom>
            <a:noFill/>
          </p:spPr>
          <p:txBody>
            <a:bodyPr wrap="square" rtlCol="0">
              <a:spAutoFit/>
            </a:bodyPr>
            <a:lstStyle/>
            <a:p>
              <a:pP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内存储器</a:t>
              </a:r>
            </a:p>
          </p:txBody>
        </p:sp>
        <p:sp>
          <p:nvSpPr>
            <p:cNvPr id="39" name="TextBox 24">
              <a:extLst>
                <a:ext uri="{FF2B5EF4-FFF2-40B4-BE49-F238E27FC236}">
                  <a16:creationId xmlns:a16="http://schemas.microsoft.com/office/drawing/2014/main" id="{5EB138AC-7E27-43FD-9B39-82EE270B439A}"/>
                </a:ext>
              </a:extLst>
            </p:cNvPr>
            <p:cNvSpPr txBox="1"/>
            <p:nvPr/>
          </p:nvSpPr>
          <p:spPr>
            <a:xfrm>
              <a:off x="4704855" y="6033472"/>
              <a:ext cx="1047706" cy="418191"/>
            </a:xfrm>
            <a:prstGeom prst="rect">
              <a:avLst/>
            </a:prstGeom>
            <a:noFill/>
          </p:spPr>
          <p:txBody>
            <a:bodyPr wrap="square" rtlCol="0">
              <a:spAutoFit/>
            </a:bodyPr>
            <a:lstStyle/>
            <a:p>
              <a:pPr algn="ct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运算器</a:t>
              </a:r>
            </a:p>
          </p:txBody>
        </p:sp>
        <p:sp>
          <p:nvSpPr>
            <p:cNvPr id="40" name="TextBox 24">
              <a:extLst>
                <a:ext uri="{FF2B5EF4-FFF2-40B4-BE49-F238E27FC236}">
                  <a16:creationId xmlns:a16="http://schemas.microsoft.com/office/drawing/2014/main" id="{5189026E-0602-45C7-85D2-2C97749032E1}"/>
                </a:ext>
              </a:extLst>
            </p:cNvPr>
            <p:cNvSpPr txBox="1"/>
            <p:nvPr/>
          </p:nvSpPr>
          <p:spPr>
            <a:xfrm>
              <a:off x="6889354" y="6033472"/>
              <a:ext cx="1047706" cy="418191"/>
            </a:xfrm>
            <a:prstGeom prst="rect">
              <a:avLst/>
            </a:prstGeom>
            <a:noFill/>
          </p:spPr>
          <p:txBody>
            <a:bodyPr wrap="square" rtlCol="0">
              <a:spAutoFit/>
            </a:bodyPr>
            <a:lstStyle/>
            <a:p>
              <a:pPr algn="ct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41" name="TextBox 24">
              <a:extLst>
                <a:ext uri="{FF2B5EF4-FFF2-40B4-BE49-F238E27FC236}">
                  <a16:creationId xmlns:a16="http://schemas.microsoft.com/office/drawing/2014/main" id="{2A20E29E-164B-439F-988D-15CC960C7845}"/>
                </a:ext>
              </a:extLst>
            </p:cNvPr>
            <p:cNvSpPr txBox="1"/>
            <p:nvPr/>
          </p:nvSpPr>
          <p:spPr>
            <a:xfrm>
              <a:off x="5925319" y="3394226"/>
              <a:ext cx="1047706" cy="418191"/>
            </a:xfrm>
            <a:prstGeom prst="rect">
              <a:avLst/>
            </a:prstGeom>
            <a:noFill/>
          </p:spPr>
          <p:txBody>
            <a:bodyPr wrap="square" rtlCol="0">
              <a:spAutoFit/>
            </a:bodyPr>
            <a:lstStyle/>
            <a:p>
              <a:pPr algn="ctr">
                <a:lnSpc>
                  <a:spcPct val="150000"/>
                </a:lnSpc>
                <a:spcBef>
                  <a:spcPts val="600"/>
                </a:spcBef>
                <a:spcAft>
                  <a:spcPts val="600"/>
                </a:spcAft>
              </a:pP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存储器</a:t>
              </a:r>
            </a:p>
          </p:txBody>
        </p:sp>
        <p:sp>
          <p:nvSpPr>
            <p:cNvPr id="42" name="TextBox 24">
              <a:extLst>
                <a:ext uri="{FF2B5EF4-FFF2-40B4-BE49-F238E27FC236}">
                  <a16:creationId xmlns:a16="http://schemas.microsoft.com/office/drawing/2014/main" id="{6903F13B-A6A2-4B21-8B55-A6EA5363D423}"/>
                </a:ext>
              </a:extLst>
            </p:cNvPr>
            <p:cNvSpPr txBox="1"/>
            <p:nvPr/>
          </p:nvSpPr>
          <p:spPr>
            <a:xfrm>
              <a:off x="5813717" y="6305014"/>
              <a:ext cx="1047706" cy="418191"/>
            </a:xfrm>
            <a:prstGeom prst="rect">
              <a:avLst/>
            </a:prstGeom>
            <a:noFill/>
          </p:spPr>
          <p:txBody>
            <a:bodyPr wrap="square" rtlCol="0">
              <a:spAutoFit/>
            </a:bodyPr>
            <a:lstStyle/>
            <a:p>
              <a:pPr algn="ctr">
                <a:lnSpc>
                  <a:spcPct val="150000"/>
                </a:lnSpc>
                <a:spcBef>
                  <a:spcPts val="600"/>
                </a:spcBef>
                <a:spcAft>
                  <a:spcPts val="600"/>
                </a:spcAft>
              </a:pPr>
              <a:r>
                <a:rPr lang="en-US" altLang="zh-CN" sz="1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endParaRPr lang="zh-CN" altLang="en-US" sz="1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43" name="连接符: 肘形 5">
              <a:extLst>
                <a:ext uri="{FF2B5EF4-FFF2-40B4-BE49-F238E27FC236}">
                  <a16:creationId xmlns:a16="http://schemas.microsoft.com/office/drawing/2014/main" id="{07EB8356-843F-4822-ACA5-539D1A10FCC8}"/>
                </a:ext>
              </a:extLst>
            </p:cNvPr>
            <p:cNvCxnSpPr>
              <a:cxnSpLocks/>
            </p:cNvCxnSpPr>
            <p:nvPr/>
          </p:nvCxnSpPr>
          <p:spPr>
            <a:xfrm rot="10800000">
              <a:off x="4269141" y="4202925"/>
              <a:ext cx="3290227" cy="1520607"/>
            </a:xfrm>
            <a:prstGeom prst="bentConnector3">
              <a:avLst>
                <a:gd name="adj1" fmla="val 9984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B4461EE5-EBB1-4EDC-946C-1779706596F4}"/>
                </a:ext>
              </a:extLst>
            </p:cNvPr>
            <p:cNvCxnSpPr/>
            <p:nvPr/>
          </p:nvCxnSpPr>
          <p:spPr>
            <a:xfrm flipH="1">
              <a:off x="7559365" y="5723533"/>
              <a:ext cx="3" cy="2649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连接符: 肘形 38">
              <a:extLst>
                <a:ext uri="{FF2B5EF4-FFF2-40B4-BE49-F238E27FC236}">
                  <a16:creationId xmlns:a16="http://schemas.microsoft.com/office/drawing/2014/main" id="{AA8B5A4F-3691-480E-8FB4-1201811AE5F2}"/>
                </a:ext>
              </a:extLst>
            </p:cNvPr>
            <p:cNvCxnSpPr>
              <a:cxnSpLocks/>
            </p:cNvCxnSpPr>
            <p:nvPr/>
          </p:nvCxnSpPr>
          <p:spPr>
            <a:xfrm rot="16200000" flipV="1">
              <a:off x="6234056" y="5611845"/>
              <a:ext cx="775517" cy="384878"/>
            </a:xfrm>
            <a:prstGeom prst="bentConnector3">
              <a:avLst>
                <a:gd name="adj1" fmla="val -179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7A224EDC-731B-4DC3-8AEE-04FEBF49F62B}"/>
                </a:ext>
              </a:extLst>
            </p:cNvPr>
            <p:cNvCxnSpPr/>
            <p:nvPr/>
          </p:nvCxnSpPr>
          <p:spPr>
            <a:xfrm rot="16200000" flipV="1">
              <a:off x="6456892" y="4647889"/>
              <a:ext cx="2033199" cy="648072"/>
            </a:xfrm>
            <a:prstGeom prst="bentConnector3">
              <a:avLst>
                <a:gd name="adj1" fmla="val 9997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52962CD-7A52-4F8D-85E1-9D4DFCBAD3CE}"/>
                </a:ext>
              </a:extLst>
            </p:cNvPr>
            <p:cNvCxnSpPr/>
            <p:nvPr/>
          </p:nvCxnSpPr>
          <p:spPr>
            <a:xfrm flipV="1">
              <a:off x="7937060" y="4264401"/>
              <a:ext cx="0" cy="17241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134BFE6-BED5-4F6F-9CCD-97C3E35E33CC}"/>
                </a:ext>
              </a:extLst>
            </p:cNvPr>
            <p:cNvCxnSpPr>
              <a:cxnSpLocks/>
            </p:cNvCxnSpPr>
            <p:nvPr/>
          </p:nvCxnSpPr>
          <p:spPr>
            <a:xfrm flipH="1">
              <a:off x="5853311" y="6352629"/>
              <a:ext cx="96094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B29E40D-D28F-4288-92A6-394950940BB0}"/>
                </a:ext>
              </a:extLst>
            </p:cNvPr>
            <p:cNvCxnSpPr/>
            <p:nvPr/>
          </p:nvCxnSpPr>
          <p:spPr>
            <a:xfrm>
              <a:off x="8308819" y="5988524"/>
              <a:ext cx="64083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59">
              <a:extLst>
                <a:ext uri="{FF2B5EF4-FFF2-40B4-BE49-F238E27FC236}">
                  <a16:creationId xmlns:a16="http://schemas.microsoft.com/office/drawing/2014/main" id="{D065F67F-B083-43D6-875F-9DF02185727A}"/>
                </a:ext>
              </a:extLst>
            </p:cNvPr>
            <p:cNvCxnSpPr>
              <a:cxnSpLocks/>
            </p:cNvCxnSpPr>
            <p:nvPr/>
          </p:nvCxnSpPr>
          <p:spPr>
            <a:xfrm rot="16200000" flipH="1">
              <a:off x="4595008" y="4374247"/>
              <a:ext cx="792084" cy="572391"/>
            </a:xfrm>
            <a:prstGeom prst="bentConnector3">
              <a:avLst>
                <a:gd name="adj1" fmla="val 99704"/>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61">
              <a:extLst>
                <a:ext uri="{FF2B5EF4-FFF2-40B4-BE49-F238E27FC236}">
                  <a16:creationId xmlns:a16="http://schemas.microsoft.com/office/drawing/2014/main" id="{C13EADDF-2BBB-432F-9AC6-ABC57832AF97}"/>
                </a:ext>
              </a:extLst>
            </p:cNvPr>
            <p:cNvCxnSpPr/>
            <p:nvPr/>
          </p:nvCxnSpPr>
          <p:spPr>
            <a:xfrm flipV="1">
              <a:off x="7149455" y="4261484"/>
              <a:ext cx="1512168" cy="795001"/>
            </a:xfrm>
            <a:prstGeom prst="bentConnector3">
              <a:avLst>
                <a:gd name="adj1" fmla="val 100076"/>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4E696276-6A99-4469-8E31-78BA09B8930E}"/>
                </a:ext>
              </a:extLst>
            </p:cNvPr>
            <p:cNvCxnSpPr>
              <a:cxnSpLocks/>
            </p:cNvCxnSpPr>
            <p:nvPr/>
          </p:nvCxnSpPr>
          <p:spPr>
            <a:xfrm>
              <a:off x="6429375" y="4261484"/>
              <a:ext cx="0" cy="591484"/>
            </a:xfrm>
            <a:prstGeom prst="straightConnector1">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连接符: 肘形 65">
              <a:extLst>
                <a:ext uri="{FF2B5EF4-FFF2-40B4-BE49-F238E27FC236}">
                  <a16:creationId xmlns:a16="http://schemas.microsoft.com/office/drawing/2014/main" id="{7507360C-5C54-46C5-9AA2-895E4624EEA3}"/>
                </a:ext>
              </a:extLst>
            </p:cNvPr>
            <p:cNvCxnSpPr/>
            <p:nvPr/>
          </p:nvCxnSpPr>
          <p:spPr>
            <a:xfrm rot="5400000">
              <a:off x="4699238" y="5455462"/>
              <a:ext cx="723971" cy="432048"/>
            </a:xfrm>
            <a:prstGeom prst="bentConnector3">
              <a:avLst>
                <a:gd name="adj1" fmla="val 6"/>
              </a:avLst>
            </a:prstGeom>
            <a:ln w="571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A2A1F75-0758-4036-999F-E762D380C125}"/>
                </a:ext>
              </a:extLst>
            </p:cNvPr>
            <p:cNvCxnSpPr>
              <a:cxnSpLocks/>
            </p:cNvCxnSpPr>
            <p:nvPr/>
          </p:nvCxnSpPr>
          <p:spPr>
            <a:xfrm>
              <a:off x="8308819" y="6277683"/>
              <a:ext cx="640836"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79">
              <a:extLst>
                <a:ext uri="{FF2B5EF4-FFF2-40B4-BE49-F238E27FC236}">
                  <a16:creationId xmlns:a16="http://schemas.microsoft.com/office/drawing/2014/main" id="{3B128916-229B-4692-BB63-8A1DD275D784}"/>
                </a:ext>
              </a:extLst>
            </p:cNvPr>
            <p:cNvCxnSpPr/>
            <p:nvPr/>
          </p:nvCxnSpPr>
          <p:spPr>
            <a:xfrm rot="16200000" flipH="1">
              <a:off x="7043476" y="5306480"/>
              <a:ext cx="788023" cy="576064"/>
            </a:xfrm>
            <a:prstGeom prst="bentConnector3">
              <a:avLst>
                <a:gd name="adj1" fmla="val -766"/>
              </a:avLst>
            </a:prstGeom>
            <a:ln w="28575">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8717DF0-10F5-41FC-B4D3-FBA56362F289}"/>
                </a:ext>
              </a:extLst>
            </p:cNvPr>
            <p:cNvCxnSpPr/>
            <p:nvPr/>
          </p:nvCxnSpPr>
          <p:spPr>
            <a:xfrm>
              <a:off x="8319689" y="6568653"/>
              <a:ext cx="640836"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24">
              <a:extLst>
                <a:ext uri="{FF2B5EF4-FFF2-40B4-BE49-F238E27FC236}">
                  <a16:creationId xmlns:a16="http://schemas.microsoft.com/office/drawing/2014/main" id="{9A9C801C-E8D3-4C94-8F37-6CBE3FF16B3E}"/>
                </a:ext>
              </a:extLst>
            </p:cNvPr>
            <p:cNvSpPr txBox="1"/>
            <p:nvPr/>
          </p:nvSpPr>
          <p:spPr>
            <a:xfrm>
              <a:off x="9342133" y="3424706"/>
              <a:ext cx="450947" cy="874407"/>
            </a:xfrm>
            <a:prstGeom prst="rect">
              <a:avLst/>
            </a:prstGeom>
            <a:noFill/>
          </p:spPr>
          <p:txBody>
            <a:bodyPr wrap="square" rtlCol="0">
              <a:spAutoFit/>
            </a:bodyPr>
            <a:lstStyle/>
            <a:p>
              <a:pPr algn="ctr">
                <a:lnSpc>
                  <a:spcPct val="150000"/>
                </a:lnSpc>
                <a:spcBef>
                  <a:spcPts val="600"/>
                </a:spcBef>
                <a:spcAft>
                  <a:spcPts val="6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外设</a:t>
              </a:r>
            </a:p>
          </p:txBody>
        </p:sp>
        <p:sp>
          <p:nvSpPr>
            <p:cNvPr id="58" name="TextBox 24">
              <a:extLst>
                <a:ext uri="{FF2B5EF4-FFF2-40B4-BE49-F238E27FC236}">
                  <a16:creationId xmlns:a16="http://schemas.microsoft.com/office/drawing/2014/main" id="{1639F317-D85F-458B-B5E0-D78E9403B91A}"/>
                </a:ext>
              </a:extLst>
            </p:cNvPr>
            <p:cNvSpPr txBox="1"/>
            <p:nvPr/>
          </p:nvSpPr>
          <p:spPr>
            <a:xfrm>
              <a:off x="9342132" y="4815698"/>
              <a:ext cx="450947" cy="874407"/>
            </a:xfrm>
            <a:prstGeom prst="rect">
              <a:avLst/>
            </a:prstGeom>
            <a:noFill/>
          </p:spPr>
          <p:txBody>
            <a:bodyPr wrap="square" rtlCol="0">
              <a:spAutoFit/>
            </a:bodyPr>
            <a:lstStyle/>
            <a:p>
              <a:pPr algn="ctr">
                <a:lnSpc>
                  <a:spcPct val="150000"/>
                </a:lnSpc>
                <a:spcBef>
                  <a:spcPts val="600"/>
                </a:spcBef>
                <a:spcAft>
                  <a:spcPts val="60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主机</a:t>
              </a:r>
            </a:p>
          </p:txBody>
        </p:sp>
        <p:sp>
          <p:nvSpPr>
            <p:cNvPr id="59" name="TextBox 24">
              <a:extLst>
                <a:ext uri="{FF2B5EF4-FFF2-40B4-BE49-F238E27FC236}">
                  <a16:creationId xmlns:a16="http://schemas.microsoft.com/office/drawing/2014/main" id="{5285C4DF-D648-41DE-9213-1DB54921EDBB}"/>
                </a:ext>
              </a:extLst>
            </p:cNvPr>
            <p:cNvSpPr txBox="1"/>
            <p:nvPr/>
          </p:nvSpPr>
          <p:spPr>
            <a:xfrm>
              <a:off x="8785247" y="5769398"/>
              <a:ext cx="1047706" cy="377411"/>
            </a:xfrm>
            <a:prstGeom prst="rect">
              <a:avLst/>
            </a:prstGeom>
            <a:noFill/>
          </p:spPr>
          <p:txBody>
            <a:bodyPr wrap="square" rtlCol="0">
              <a:spAutoFit/>
            </a:bodyPr>
            <a:lstStyle/>
            <a:p>
              <a:pPr algn="ctr">
                <a:lnSpc>
                  <a:spcPct val="150000"/>
                </a:lnSpc>
                <a:spcBef>
                  <a:spcPts val="600"/>
                </a:spcBef>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控制</a:t>
              </a:r>
            </a:p>
          </p:txBody>
        </p:sp>
        <p:sp>
          <p:nvSpPr>
            <p:cNvPr id="60" name="TextBox 24">
              <a:extLst>
                <a:ext uri="{FF2B5EF4-FFF2-40B4-BE49-F238E27FC236}">
                  <a16:creationId xmlns:a16="http://schemas.microsoft.com/office/drawing/2014/main" id="{0964BAE4-DA41-4DF5-880F-2A4611FAB028}"/>
                </a:ext>
              </a:extLst>
            </p:cNvPr>
            <p:cNvSpPr txBox="1"/>
            <p:nvPr/>
          </p:nvSpPr>
          <p:spPr>
            <a:xfrm>
              <a:off x="8785247" y="6070974"/>
              <a:ext cx="1047706" cy="377411"/>
            </a:xfrm>
            <a:prstGeom prst="rect">
              <a:avLst/>
            </a:prstGeom>
            <a:noFill/>
          </p:spPr>
          <p:txBody>
            <a:bodyPr wrap="square" rtlCol="0">
              <a:spAutoFit/>
            </a:bodyPr>
            <a:lstStyle/>
            <a:p>
              <a:pPr algn="ctr">
                <a:lnSpc>
                  <a:spcPct val="150000"/>
                </a:lnSpc>
                <a:spcBef>
                  <a:spcPts val="600"/>
                </a:spcBef>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p>
          </p:txBody>
        </p:sp>
        <p:sp>
          <p:nvSpPr>
            <p:cNvPr id="61" name="TextBox 24">
              <a:extLst>
                <a:ext uri="{FF2B5EF4-FFF2-40B4-BE49-F238E27FC236}">
                  <a16:creationId xmlns:a16="http://schemas.microsoft.com/office/drawing/2014/main" id="{0366CB4A-BAD2-40AD-AC84-CABD1BFBD8DA}"/>
                </a:ext>
              </a:extLst>
            </p:cNvPr>
            <p:cNvSpPr txBox="1"/>
            <p:nvPr/>
          </p:nvSpPr>
          <p:spPr>
            <a:xfrm>
              <a:off x="8785247" y="6360132"/>
              <a:ext cx="1275196" cy="377411"/>
            </a:xfrm>
            <a:prstGeom prst="rect">
              <a:avLst/>
            </a:prstGeom>
            <a:noFill/>
          </p:spPr>
          <p:txBody>
            <a:bodyPr wrap="square" rtlCol="0">
              <a:spAutoFit/>
            </a:bodyPr>
            <a:lstStyle/>
            <a:p>
              <a:pPr algn="ctr">
                <a:lnSpc>
                  <a:spcPct val="150000"/>
                </a:lnSpc>
                <a:spcBef>
                  <a:spcPts val="600"/>
                </a:spcBef>
                <a:spcAft>
                  <a:spcPts val="60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地址或指令</a:t>
              </a:r>
            </a:p>
          </p:txBody>
        </p:sp>
      </p:grpSp>
      <p:sp>
        <p:nvSpPr>
          <p:cNvPr id="62" name="Rectangle 17">
            <a:extLst>
              <a:ext uri="{FF2B5EF4-FFF2-40B4-BE49-F238E27FC236}">
                <a16:creationId xmlns:a16="http://schemas.microsoft.com/office/drawing/2014/main" id="{B3F293EF-DF22-48FA-8FFC-65693A54FB0D}"/>
              </a:ext>
            </a:extLst>
          </p:cNvPr>
          <p:cNvSpPr txBox="1">
            <a:spLocks noChangeArrowheads="1"/>
          </p:cNvSpPr>
          <p:nvPr/>
        </p:nvSpPr>
        <p:spPr>
          <a:xfrm>
            <a:off x="7490333" y="1893276"/>
            <a:ext cx="4629188" cy="3443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buClr>
                <a:srgbClr val="FFC000"/>
              </a:buClr>
              <a:buFont typeface="Wingdings" pitchFamily="2" charset="2"/>
              <a:buChar char="n"/>
            </a:pPr>
            <a:r>
              <a:rPr lang="zh-CN" altLang="en-US" sz="2000" dirty="0">
                <a:solidFill>
                  <a:schemeClr val="bg2">
                    <a:lumMod val="50000"/>
                  </a:schemeClr>
                </a:solidFill>
              </a:rPr>
              <a:t>运算器完成算术运算，逻辑运算</a:t>
            </a:r>
          </a:p>
          <a:p>
            <a:pPr algn="just">
              <a:lnSpc>
                <a:spcPct val="110000"/>
              </a:lnSpc>
              <a:buClr>
                <a:srgbClr val="FFC000"/>
              </a:buClr>
              <a:buFont typeface="Wingdings" pitchFamily="2" charset="2"/>
              <a:buChar char="n"/>
            </a:pPr>
            <a:r>
              <a:rPr lang="zh-CN" altLang="en-US" sz="2000" dirty="0">
                <a:solidFill>
                  <a:schemeClr val="bg2">
                    <a:lumMod val="50000"/>
                  </a:schemeClr>
                </a:solidFill>
              </a:rPr>
              <a:t>控制器控制指令的执行，根据指令功能给出实现指令功能所需的控制信号</a:t>
            </a:r>
          </a:p>
          <a:p>
            <a:pPr algn="just">
              <a:lnSpc>
                <a:spcPct val="110000"/>
              </a:lnSpc>
              <a:buClr>
                <a:srgbClr val="FFC000"/>
              </a:buClr>
              <a:buFont typeface="Wingdings" pitchFamily="2" charset="2"/>
              <a:buChar char="n"/>
            </a:pPr>
            <a:r>
              <a:rPr lang="zh-CN" altLang="en-US" sz="2000" dirty="0">
                <a:solidFill>
                  <a:schemeClr val="bg2">
                    <a:lumMod val="50000"/>
                  </a:schemeClr>
                </a:solidFill>
              </a:rPr>
              <a:t>主存储器存放程序及数据</a:t>
            </a:r>
          </a:p>
          <a:p>
            <a:pPr algn="just">
              <a:lnSpc>
                <a:spcPct val="110000"/>
              </a:lnSpc>
              <a:buClr>
                <a:srgbClr val="FFC000"/>
              </a:buClr>
              <a:buFont typeface="Wingdings" pitchFamily="2" charset="2"/>
              <a:buChar char="n"/>
            </a:pPr>
            <a:r>
              <a:rPr lang="zh-CN" altLang="en-US" sz="2000" dirty="0">
                <a:solidFill>
                  <a:schemeClr val="bg2">
                    <a:lumMod val="50000"/>
                  </a:schemeClr>
                </a:solidFill>
              </a:rPr>
              <a:t>输入设备、输出设备</a:t>
            </a:r>
            <a:endParaRPr lang="en-US" altLang="zh-CN" sz="2000" dirty="0">
              <a:solidFill>
                <a:schemeClr val="bg2">
                  <a:lumMod val="50000"/>
                </a:schemeClr>
              </a:solidFill>
            </a:endParaRPr>
          </a:p>
          <a:p>
            <a:pPr algn="just">
              <a:lnSpc>
                <a:spcPct val="110000"/>
              </a:lnSpc>
              <a:buClr>
                <a:srgbClr val="FFC000"/>
              </a:buClr>
              <a:buFont typeface="Wingdings" pitchFamily="2" charset="2"/>
              <a:buChar char="n"/>
            </a:pPr>
            <a:r>
              <a:rPr lang="zh-CN" altLang="en-US" sz="2000" dirty="0">
                <a:solidFill>
                  <a:schemeClr val="bg2">
                    <a:lumMod val="50000"/>
                  </a:schemeClr>
                </a:solidFill>
              </a:rPr>
              <a:t>总线（地址总线，数据总线，控制总线）</a:t>
            </a:r>
          </a:p>
          <a:p>
            <a:pPr algn="just">
              <a:lnSpc>
                <a:spcPct val="100000"/>
              </a:lnSpc>
            </a:pPr>
            <a:endParaRPr lang="en-US" altLang="zh-CN" sz="2000" dirty="0">
              <a:solidFill>
                <a:schemeClr val="bg2">
                  <a:lumMod val="50000"/>
                </a:schemeClr>
              </a:solidFill>
              <a:latin typeface="华文新魏" pitchFamily="2" charset="-122"/>
            </a:endParaRPr>
          </a:p>
        </p:txBody>
      </p:sp>
    </p:spTree>
    <p:extLst>
      <p:ext uri="{BB962C8B-B14F-4D97-AF65-F5344CB8AC3E}">
        <p14:creationId xmlns:p14="http://schemas.microsoft.com/office/powerpoint/2010/main" val="12500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 calcmode="lin" valueType="num">
                                      <p:cBhvr additive="base">
                                        <p:cTn id="12"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2">
                                            <p:txEl>
                                              <p:pRg st="1" end="1"/>
                                            </p:txEl>
                                          </p:spTgt>
                                        </p:tgtEl>
                                        <p:attrNameLst>
                                          <p:attrName>style.visibility</p:attrName>
                                        </p:attrNameLst>
                                      </p:cBhvr>
                                      <p:to>
                                        <p:strVal val="visible"/>
                                      </p:to>
                                    </p:set>
                                    <p:anim calcmode="lin" valueType="num">
                                      <p:cBhvr additive="base">
                                        <p:cTn id="18" dur="500" fill="hold"/>
                                        <p:tgtEl>
                                          <p:spTgt spid="6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2">
                                            <p:txEl>
                                              <p:pRg st="2" end="2"/>
                                            </p:txEl>
                                          </p:spTgt>
                                        </p:tgtEl>
                                        <p:attrNameLst>
                                          <p:attrName>style.visibility</p:attrName>
                                        </p:attrNameLst>
                                      </p:cBhvr>
                                      <p:to>
                                        <p:strVal val="visible"/>
                                      </p:to>
                                    </p:set>
                                    <p:anim calcmode="lin" valueType="num">
                                      <p:cBhvr additive="base">
                                        <p:cTn id="24" dur="500" fill="hold"/>
                                        <p:tgtEl>
                                          <p:spTgt spid="6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2">
                                            <p:txEl>
                                              <p:pRg st="3" end="3"/>
                                            </p:txEl>
                                          </p:spTgt>
                                        </p:tgtEl>
                                        <p:attrNameLst>
                                          <p:attrName>style.visibility</p:attrName>
                                        </p:attrNameLst>
                                      </p:cBhvr>
                                      <p:to>
                                        <p:strVal val="visible"/>
                                      </p:to>
                                    </p:set>
                                    <p:anim calcmode="lin" valueType="num">
                                      <p:cBhvr additive="base">
                                        <p:cTn id="30" dur="500" fill="hold"/>
                                        <p:tgtEl>
                                          <p:spTgt spid="62">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2">
                                            <p:txEl>
                                              <p:pRg st="4" end="4"/>
                                            </p:txEl>
                                          </p:spTgt>
                                        </p:tgtEl>
                                        <p:attrNameLst>
                                          <p:attrName>style.visibility</p:attrName>
                                        </p:attrNameLst>
                                      </p:cBhvr>
                                      <p:to>
                                        <p:strVal val="visible"/>
                                      </p:to>
                                    </p:set>
                                    <p:anim calcmode="lin" valueType="num">
                                      <p:cBhvr additive="base">
                                        <p:cTn id="36" dur="500" fill="hold"/>
                                        <p:tgtEl>
                                          <p:spTgt spid="62">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grpSp>
        <p:nvGrpSpPr>
          <p:cNvPr id="5" name="组合 4"/>
          <p:cNvGrpSpPr/>
          <p:nvPr/>
        </p:nvGrpSpPr>
        <p:grpSpPr>
          <a:xfrm>
            <a:off x="10393551" y="22770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dirty="0">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5002252"/>
              <a:ext cx="45224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5005832"/>
              <a:ext cx="50201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p:grpSpPr>
        <p:sp>
          <p:nvSpPr>
            <p:cNvPr id="140" name="Rectangle 104"/>
            <p:cNvSpPr>
              <a:spLocks noChangeArrowheads="1"/>
            </p:cNvSpPr>
            <p:nvPr/>
          </p:nvSpPr>
          <p:spPr bwMode="auto">
            <a:xfrm>
              <a:off x="9702285" y="25847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241" name="组合 240"/>
          <p:cNvGrpSpPr/>
          <p:nvPr/>
        </p:nvGrpSpPr>
        <p:grpSpPr>
          <a:xfrm>
            <a:off x="5884534" y="3678569"/>
            <a:ext cx="3263895" cy="2085059"/>
            <a:chOff x="5884534" y="3678569"/>
            <a:chExt cx="3263895" cy="2085059"/>
          </a:xfrm>
        </p:grpSpPr>
        <p:sp>
          <p:nvSpPr>
            <p:cNvPr id="240" name="任意多边形 239"/>
            <p:cNvSpPr/>
            <p:nvPr/>
          </p:nvSpPr>
          <p:spPr>
            <a:xfrm rot="10800000">
              <a:off x="6900832" y="4405998"/>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a:off x="5884534" y="3678569"/>
              <a:ext cx="3263895" cy="2085059"/>
              <a:chOff x="5884534" y="3678569"/>
              <a:chExt cx="3263895" cy="2085059"/>
            </a:xfrm>
          </p:grpSpPr>
          <p:grpSp>
            <p:nvGrpSpPr>
              <p:cNvPr id="158" name="组合 157"/>
              <p:cNvGrpSpPr/>
              <p:nvPr/>
            </p:nvGrpSpPr>
            <p:grpSpPr>
              <a:xfrm>
                <a:off x="5884534" y="3860383"/>
                <a:ext cx="3263895" cy="1903245"/>
                <a:chOff x="5884534" y="3860383"/>
                <a:chExt cx="3263895" cy="1903245"/>
              </a:xfrm>
            </p:grpSpPr>
            <p:sp>
              <p:nvSpPr>
                <p:cNvPr id="138" name="Text Box 36"/>
                <p:cNvSpPr txBox="1">
                  <a:spLocks noChangeArrowheads="1"/>
                </p:cNvSpPr>
                <p:nvPr/>
              </p:nvSpPr>
              <p:spPr bwMode="auto">
                <a:xfrm>
                  <a:off x="6503847" y="46576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p:grpSpPr>
              <p:grpSp>
                <p:nvGrpSpPr>
                  <p:cNvPr id="27" name="组合 26"/>
                  <p:cNvGrpSpPr/>
                  <p:nvPr/>
                </p:nvGrpSpPr>
                <p:grpSpPr>
                  <a:xfrm>
                    <a:off x="6400895" y="3860383"/>
                    <a:ext cx="2747534" cy="1903245"/>
                    <a:chOff x="6608302" y="4136717"/>
                    <a:chExt cx="289778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712" cy="942122"/>
                      <a:chOff x="5286697" y="3767069"/>
                      <a:chExt cx="203971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14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376"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464"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2" y="4136717"/>
                      <a:ext cx="2860143" cy="1826436"/>
                      <a:chOff x="6608302" y="4136717"/>
                      <a:chExt cx="2860143"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2" y="4987244"/>
                        <a:ext cx="773262"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35" name="直接箭头连接符 134"/>
                  <p:cNvCxnSpPr/>
                  <p:nvPr/>
                </p:nvCxnSpPr>
                <p:spPr>
                  <a:xfrm rot="5400000" flipV="1">
                    <a:off x="5983433" y="50312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5912517" y="51896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sp>
        <p:nvSpPr>
          <p:cNvPr id="161"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164" name="组合 163"/>
          <p:cNvGrpSpPr/>
          <p:nvPr/>
        </p:nvGrpSpPr>
        <p:grpSpPr>
          <a:xfrm>
            <a:off x="5557179" y="14694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grpSp>
        <p:nvGrpSpPr>
          <p:cNvPr id="210" name="组合 209"/>
          <p:cNvGrpSpPr/>
          <p:nvPr/>
        </p:nvGrpSpPr>
        <p:grpSpPr>
          <a:xfrm>
            <a:off x="5557179" y="1469408"/>
            <a:ext cx="6128497" cy="4575782"/>
            <a:chOff x="5557179" y="1469408"/>
            <a:chExt cx="6128497" cy="4575782"/>
          </a:xfrm>
        </p:grpSpPr>
        <p:sp>
          <p:nvSpPr>
            <p:cNvPr id="211" name="Text Box 54"/>
            <p:cNvSpPr txBox="1">
              <a:spLocks noChangeArrowheads="1"/>
            </p:cNvSpPr>
            <p:nvPr/>
          </p:nvSpPr>
          <p:spPr bwMode="auto">
            <a:xfrm>
              <a:off x="6959266" y="1506758"/>
              <a:ext cx="377394"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 Box 52"/>
            <p:cNvSpPr txBox="1">
              <a:spLocks noChangeArrowheads="1"/>
            </p:cNvSpPr>
            <p:nvPr/>
          </p:nvSpPr>
          <p:spPr bwMode="auto">
            <a:xfrm>
              <a:off x="6953114" y="1878569"/>
              <a:ext cx="455667" cy="2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3"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215"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6"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7"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sp>
          <p:nvSpPr>
            <p:cNvPr id="218" name="Text Box 105"/>
            <p:cNvSpPr txBox="1">
              <a:spLocks noChangeArrowheads="1"/>
            </p:cNvSpPr>
            <p:nvPr/>
          </p:nvSpPr>
          <p:spPr bwMode="auto">
            <a:xfrm>
              <a:off x="8424875" y="4540875"/>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219" name="Text Box 46"/>
            <p:cNvSpPr txBox="1">
              <a:spLocks noChangeArrowheads="1"/>
            </p:cNvSpPr>
            <p:nvPr/>
          </p:nvSpPr>
          <p:spPr bwMode="auto">
            <a:xfrm>
              <a:off x="6660232" y="3860383"/>
              <a:ext cx="389597" cy="23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220" name="Text Box 38"/>
            <p:cNvSpPr txBox="1">
              <a:spLocks noChangeArrowheads="1"/>
            </p:cNvSpPr>
            <p:nvPr/>
          </p:nvSpPr>
          <p:spPr bwMode="auto">
            <a:xfrm>
              <a:off x="6794339"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1" name="Text Box 14"/>
            <p:cNvSpPr txBox="1">
              <a:spLocks noChangeArrowheads="1"/>
            </p:cNvSpPr>
            <p:nvPr/>
          </p:nvSpPr>
          <p:spPr bwMode="auto">
            <a:xfrm>
              <a:off x="8195380" y="4716605"/>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sp>
          <p:nvSpPr>
            <p:cNvPr id="222"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3"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224"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225"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6"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7"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231"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Text Box 35"/>
            <p:cNvSpPr txBox="1">
              <a:spLocks noChangeArrowheads="1"/>
            </p:cNvSpPr>
            <p:nvPr/>
          </p:nvSpPr>
          <p:spPr bwMode="auto">
            <a:xfrm>
              <a:off x="10881641" y="3741529"/>
              <a:ext cx="736851" cy="26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aphicFrame>
        <p:nvGraphicFramePr>
          <p:cNvPr id="236" name="表格 235"/>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0000"/>
                    </a:ext>
                  </a:extLst>
                </a:gridCol>
                <a:gridCol w="3377654">
                  <a:extLst>
                    <a:ext uri="{9D8B030D-6E8A-4147-A177-3AD203B41FA5}">
                      <a16:colId xmlns:a16="http://schemas.microsoft.com/office/drawing/2014/main" val="20001"/>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237" name="表格 236"/>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0000"/>
                    </a:ext>
                  </a:extLst>
                </a:gridCol>
                <a:gridCol w="3377654">
                  <a:extLst>
                    <a:ext uri="{9D8B030D-6E8A-4147-A177-3AD203B41FA5}">
                      <a16:colId xmlns:a16="http://schemas.microsoft.com/office/drawing/2014/main" val="20001"/>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238" name="表格 237"/>
          <p:cNvGraphicFramePr>
            <a:graphicFrameLocks noGrp="1"/>
          </p:cNvGraphicFramePr>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0000"/>
                    </a:ext>
                  </a:extLst>
                </a:gridCol>
                <a:gridCol w="3377654">
                  <a:extLst>
                    <a:ext uri="{9D8B030D-6E8A-4147-A177-3AD203B41FA5}">
                      <a16:colId xmlns:a16="http://schemas.microsoft.com/office/drawing/2014/main" val="20001"/>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98956">
                <a:tc>
                  <a:txBody>
                    <a:bodyPr/>
                    <a:lstStyle/>
                    <a:p>
                      <a:pPr algn="l"/>
                      <a:r>
                        <a:rPr lang="en-US" altLang="zh-CN" sz="160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0003"/>
                  </a:ext>
                </a:extLst>
              </a:tr>
              <a:tr h="498956">
                <a:tc>
                  <a:txBody>
                    <a:bodyPr/>
                    <a:lstStyle/>
                    <a:p>
                      <a:pPr algn="l"/>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6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239" name="表格 238"/>
          <p:cNvGraphicFramePr>
            <a:graphicFrameLocks noGrp="1"/>
          </p:cNvGraphicFramePr>
          <p:nvPr>
            <p:custDataLst>
              <p:tags r:id="rId2"/>
            </p:custDataLst>
          </p:nvPr>
        </p:nvGraphicFramePr>
        <p:xfrm>
          <a:off x="370201" y="3805174"/>
          <a:ext cx="5332275" cy="2632201"/>
        </p:xfrm>
        <a:graphic>
          <a:graphicData uri="http://schemas.openxmlformats.org/drawingml/2006/table">
            <a:tbl>
              <a:tblPr firstRow="1" bandRow="1">
                <a:tableStyleId>{5C22544A-7EE6-4342-B048-85BDC9FD1C3A}</a:tableStyleId>
              </a:tblPr>
              <a:tblGrid>
                <a:gridCol w="1954621">
                  <a:extLst>
                    <a:ext uri="{9D8B030D-6E8A-4147-A177-3AD203B41FA5}">
                      <a16:colId xmlns:a16="http://schemas.microsoft.com/office/drawing/2014/main" val="20000"/>
                    </a:ext>
                  </a:extLst>
                </a:gridCol>
                <a:gridCol w="3377654">
                  <a:extLst>
                    <a:ext uri="{9D8B030D-6E8A-4147-A177-3AD203B41FA5}">
                      <a16:colId xmlns:a16="http://schemas.microsoft.com/office/drawing/2014/main" val="20001"/>
                    </a:ext>
                  </a:extLst>
                </a:gridCol>
              </a:tblGrid>
              <a:tr h="498956">
                <a:tc>
                  <a:txBody>
                    <a:bodyPr/>
                    <a:lstStyle/>
                    <a:p>
                      <a:pPr algn="l"/>
                      <a:r>
                        <a:rPr lang="zh-CN" altLang="en-US" sz="16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6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98956">
                <a:tc>
                  <a:txBody>
                    <a:bodyPr/>
                    <a:lstStyle/>
                    <a:p>
                      <a:pPr algn="l"/>
                      <a:r>
                        <a:rPr lang="en-US" altLang="zh-CN" sz="16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6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6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36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6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6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baseline="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6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6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98956">
                <a:tc>
                  <a:txBody>
                    <a:bodyPr/>
                    <a:lstStyle/>
                    <a:p>
                      <a:pPr algn="l"/>
                      <a:r>
                        <a:rPr lang="en-US" altLang="zh-CN" sz="1600">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0003"/>
                  </a:ext>
                </a:extLst>
              </a:tr>
              <a:tr h="498956">
                <a:tc>
                  <a:txBody>
                    <a:bodyPr/>
                    <a:lstStyle/>
                    <a:p>
                      <a:pPr algn="l"/>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6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6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6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6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6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4"/>
                  </a:ext>
                </a:extLst>
              </a:tr>
            </a:tbl>
          </a:graphicData>
        </a:graphic>
      </p:graphicFrame>
    </p:spTree>
    <p:custDataLst>
      <p:tags r:id="rId1"/>
    </p:custDataLst>
  </p:cSld>
  <p:clrMapOvr>
    <a:masterClrMapping/>
  </p:clrMapOvr>
  <p:transition spd="slow" advClick="0" advTm="3066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wipe(right)">
                                      <p:cBhvr>
                                        <p:cTn id="12" dur="500"/>
                                        <p:tgtEl>
                                          <p:spTgt spid="2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wipe(left)">
                                      <p:cBhvr>
                                        <p:cTn id="17" dur="500"/>
                                        <p:tgtEl>
                                          <p:spTgt spid="1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wipe(left)">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wipe(right)">
                                      <p:cBhvr>
                                        <p:cTn id="32" dur="500"/>
                                        <p:tgtEl>
                                          <p:spTgt spid="1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7"/>
                                        </p:tgtEl>
                                        <p:attrNameLst>
                                          <p:attrName>style.visibility</p:attrName>
                                        </p:attrNameLst>
                                      </p:cBhvr>
                                      <p:to>
                                        <p:strVal val="visible"/>
                                      </p:to>
                                    </p:set>
                                    <p:animEffect transition="in" filter="wipe(down)">
                                      <p:cBhvr>
                                        <p:cTn id="42" dur="500"/>
                                        <p:tgtEl>
                                          <p:spTgt spid="20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wipe(down)">
                                      <p:cBhvr>
                                        <p:cTn id="47" dur="500"/>
                                        <p:tgtEl>
                                          <p:spTgt spid="2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wipe(down)">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repeatCount="4000" fill="hold" nodeType="clickEffect">
                                  <p:stCondLst>
                                    <p:cond delay="0"/>
                                  </p:stCondLst>
                                  <p:childTnLst>
                                    <p:set>
                                      <p:cBhvr>
                                        <p:cTn id="61" dur="1" fill="hold">
                                          <p:stCondLst>
                                            <p:cond delay="0"/>
                                          </p:stCondLst>
                                        </p:cTn>
                                        <p:tgtEl>
                                          <p:spTgt spid="210"/>
                                        </p:tgtEl>
                                        <p:attrNameLst>
                                          <p:attrName>style.visibility</p:attrName>
                                        </p:attrNameLst>
                                      </p:cBhvr>
                                      <p:to>
                                        <p:strVal val="visible"/>
                                      </p:to>
                                    </p:set>
                                    <p:animEffect transition="in" filter="wipe(down)">
                                      <p:cBhvr>
                                        <p:cTn id="62" dur="500"/>
                                        <p:tgtEl>
                                          <p:spTgt spid="2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36"/>
                                        </p:tgtEl>
                                        <p:attrNameLst>
                                          <p:attrName>style.visibility</p:attrName>
                                        </p:attrNameLst>
                                      </p:cBhvr>
                                      <p:to>
                                        <p:strVal val="visible"/>
                                      </p:to>
                                    </p:set>
                                    <p:animEffect transition="in" filter="wipe(left)">
                                      <p:cBhvr>
                                        <p:cTn id="67" dur="500"/>
                                        <p:tgtEl>
                                          <p:spTgt spid="2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37"/>
                                        </p:tgtEl>
                                        <p:attrNameLst>
                                          <p:attrName>style.visibility</p:attrName>
                                        </p:attrNameLst>
                                      </p:cBhvr>
                                      <p:to>
                                        <p:strVal val="visible"/>
                                      </p:to>
                                    </p:set>
                                    <p:animEffect transition="in" filter="wipe(left)">
                                      <p:cBhvr>
                                        <p:cTn id="72" dur="500"/>
                                        <p:tgtEl>
                                          <p:spTgt spid="23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38"/>
                                        </p:tgtEl>
                                        <p:attrNameLst>
                                          <p:attrName>style.visibility</p:attrName>
                                        </p:attrNameLst>
                                      </p:cBhvr>
                                      <p:to>
                                        <p:strVal val="visible"/>
                                      </p:to>
                                    </p:set>
                                    <p:animEffect transition="in" filter="wipe(left)">
                                      <p:cBhvr>
                                        <p:cTn id="77"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08" y="4113728"/>
            <a:ext cx="8878051" cy="703131"/>
            <a:chOff x="1944017" y="4621682"/>
            <a:chExt cx="9363569" cy="741582"/>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1352872"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无中断异常</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2047736" cy="513016"/>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有异常、中断请求</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animEffect transition="in" filter="wipe(left)">
                                      <p:cBhvr>
                                        <p:cTn id="63" dur="500"/>
                                        <p:tgtEl>
                                          <p:spTgt spid="4">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2" end="2"/>
                                            </p:txEl>
                                          </p:spTgt>
                                        </p:tgtEl>
                                        <p:attrNameLst>
                                          <p:attrName>style.visibility</p:attrName>
                                        </p:attrNameLst>
                                      </p:cBhvr>
                                      <p:to>
                                        <p:strVal val="visible"/>
                                      </p:to>
                                    </p:set>
                                    <p:animEffect transition="in" filter="wipe(left)">
                                      <p:cBhvr>
                                        <p:cTn id="6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0206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0~n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68350" y="4958951"/>
            <a:ext cx="9591713" cy="355034"/>
            <a:chOff x="294568" y="1790851"/>
            <a:chExt cx="11667506"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49"/>
            <p:cNvSpPr>
              <a:spLocks noChangeShapeType="1"/>
            </p:cNvSpPr>
            <p:nvPr/>
          </p:nvSpPr>
          <p:spPr bwMode="auto">
            <a:xfrm flipV="1">
              <a:off x="1659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50"/>
            <p:cNvSpPr>
              <a:spLocks noChangeShapeType="1"/>
            </p:cNvSpPr>
            <p:nvPr/>
          </p:nvSpPr>
          <p:spPr bwMode="auto">
            <a:xfrm>
              <a:off x="1659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294568" y="179085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358647" y="371732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
                                            <p:txEl>
                                              <p:pRg st="4" end="4"/>
                                            </p:txEl>
                                          </p:spTgt>
                                        </p:tgtEl>
                                        <p:attrNameLst>
                                          <p:attrName>style.visibility</p:attrName>
                                        </p:attrNameLst>
                                      </p:cBhvr>
                                      <p:to>
                                        <p:strVal val="visible"/>
                                      </p:to>
                                    </p:set>
                                    <p:animEffect transition="in" filter="wipe(left)">
                                      <p:cBhvr>
                                        <p:cTn id="65" dur="500"/>
                                        <p:tgtEl>
                                          <p:spTgt spid="4">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wipe(left)">
                                      <p:cBhvr>
                                        <p:cTn id="7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dirty="0">
                <a:cs typeface="Segoe UI Black" panose="020B0A02040204020203" pitchFamily="34" charset="0"/>
                <a:sym typeface="Arial" panose="020B0604020202020204" pitchFamily="34" charset="0"/>
              </a:rPr>
              <a:t>不同指令功能不同，复杂度不同，如何进行时间控制？</a:t>
            </a:r>
            <a:endParaRPr lang="en-US" altLang="zh-CN"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solidFill>
                  <a:srgbClr val="C00000"/>
                </a:solidFill>
                <a:cs typeface="Segoe UI Black" panose="020B0A02040204020203" pitchFamily="34" charset="0"/>
                <a:sym typeface="Arial" panose="020B0604020202020204" pitchFamily="34" charset="0"/>
              </a:rPr>
              <a:t>定长指令周期： 同步控制      早期三级时序系统</a:t>
            </a:r>
            <a:endParaRPr lang="en-US" altLang="zh-CN" sz="2400" dirty="0">
              <a:solidFill>
                <a:srgbClr val="C00000"/>
              </a:solidFill>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变长指令周期： 异步控制       现代时序系统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cs typeface="Segoe UI Black" panose="020B0A02040204020203" pitchFamily="34" charset="0"/>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cs typeface="Segoe UI Black" panose="020B0A02040204020203" pitchFamily="34" charset="0"/>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早期三级时序系统</a:t>
            </a:r>
          </a:p>
        </p:txBody>
      </p:sp>
      <p:grpSp>
        <p:nvGrpSpPr>
          <p:cNvPr id="4" name="组合 3"/>
          <p:cNvGrpSpPr/>
          <p:nvPr/>
        </p:nvGrpSpPr>
        <p:grpSpPr>
          <a:xfrm>
            <a:off x="1825561" y="911769"/>
            <a:ext cx="7971724" cy="4509746"/>
            <a:chOff x="2269313" y="581559"/>
            <a:chExt cx="9696927" cy="6037583"/>
          </a:xfrm>
        </p:grpSpPr>
        <p:sp>
          <p:nvSpPr>
            <p:cNvPr id="5" name="Line 123"/>
            <p:cNvSpPr>
              <a:spLocks noChangeShapeType="1"/>
            </p:cNvSpPr>
            <p:nvPr/>
          </p:nvSpPr>
          <p:spPr bwMode="auto">
            <a:xfrm>
              <a:off x="8913338" y="2113842"/>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6" name="Line 122"/>
            <p:cNvSpPr>
              <a:spLocks noChangeShapeType="1"/>
            </p:cNvSpPr>
            <p:nvPr/>
          </p:nvSpPr>
          <p:spPr bwMode="auto">
            <a:xfrm>
              <a:off x="8331074" y="1803797"/>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 name="Line 121"/>
            <p:cNvSpPr>
              <a:spLocks noChangeShapeType="1"/>
            </p:cNvSpPr>
            <p:nvPr/>
          </p:nvSpPr>
          <p:spPr bwMode="auto">
            <a:xfrm>
              <a:off x="7726675" y="1796462"/>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 name="Line 123"/>
            <p:cNvSpPr>
              <a:spLocks noChangeShapeType="1"/>
            </p:cNvSpPr>
            <p:nvPr/>
          </p:nvSpPr>
          <p:spPr bwMode="auto">
            <a:xfrm>
              <a:off x="11360101" y="2105782"/>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9" name="Line 122"/>
            <p:cNvSpPr>
              <a:spLocks noChangeShapeType="1"/>
            </p:cNvSpPr>
            <p:nvPr/>
          </p:nvSpPr>
          <p:spPr bwMode="auto">
            <a:xfrm>
              <a:off x="10754937" y="1803797"/>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 name="Line 121"/>
            <p:cNvSpPr>
              <a:spLocks noChangeShapeType="1"/>
            </p:cNvSpPr>
            <p:nvPr/>
          </p:nvSpPr>
          <p:spPr bwMode="auto">
            <a:xfrm>
              <a:off x="10150538" y="1796462"/>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 name="Line 122"/>
            <p:cNvSpPr>
              <a:spLocks noChangeShapeType="1"/>
            </p:cNvSpPr>
            <p:nvPr/>
          </p:nvSpPr>
          <p:spPr bwMode="auto">
            <a:xfrm>
              <a:off x="5908277" y="1798185"/>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 name="Line 121"/>
            <p:cNvSpPr>
              <a:spLocks noChangeShapeType="1"/>
            </p:cNvSpPr>
            <p:nvPr/>
          </p:nvSpPr>
          <p:spPr bwMode="auto">
            <a:xfrm>
              <a:off x="5299061" y="1790849"/>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4" name="Line 123"/>
            <p:cNvSpPr>
              <a:spLocks noChangeShapeType="1"/>
            </p:cNvSpPr>
            <p:nvPr/>
          </p:nvSpPr>
          <p:spPr bwMode="auto">
            <a:xfrm>
              <a:off x="4082778" y="1798184"/>
              <a:ext cx="0" cy="4791189"/>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5" name="Line 122"/>
            <p:cNvSpPr>
              <a:spLocks noChangeShapeType="1"/>
            </p:cNvSpPr>
            <p:nvPr/>
          </p:nvSpPr>
          <p:spPr bwMode="auto">
            <a:xfrm>
              <a:off x="3479783" y="1798186"/>
              <a:ext cx="0" cy="480053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21"/>
            <p:cNvSpPr>
              <a:spLocks noChangeShapeType="1"/>
            </p:cNvSpPr>
            <p:nvPr/>
          </p:nvSpPr>
          <p:spPr bwMode="auto">
            <a:xfrm>
              <a:off x="2875384" y="1790851"/>
              <a:ext cx="0" cy="479852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nvGrpSpPr>
            <p:cNvPr id="17" name="组合 16"/>
            <p:cNvGrpSpPr/>
            <p:nvPr/>
          </p:nvGrpSpPr>
          <p:grpSpPr>
            <a:xfrm>
              <a:off x="2269313" y="581559"/>
              <a:ext cx="9696927" cy="6037583"/>
              <a:chOff x="2269313" y="581559"/>
              <a:chExt cx="9696927" cy="6037583"/>
            </a:xfrm>
          </p:grpSpPr>
          <p:sp>
            <p:nvSpPr>
              <p:cNvPr id="18" name="Line 9"/>
              <p:cNvSpPr>
                <a:spLocks noChangeShapeType="1"/>
              </p:cNvSpPr>
              <p:nvPr/>
            </p:nvSpPr>
            <p:spPr bwMode="auto">
              <a:xfrm>
                <a:off x="9542377" y="1220023"/>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 name="Line 9"/>
              <p:cNvSpPr>
                <a:spLocks noChangeShapeType="1"/>
              </p:cNvSpPr>
              <p:nvPr/>
            </p:nvSpPr>
            <p:spPr bwMode="auto">
              <a:xfrm>
                <a:off x="11966240" y="581559"/>
                <a:ext cx="0" cy="6037583"/>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 name="Line 9"/>
              <p:cNvSpPr>
                <a:spLocks noChangeShapeType="1"/>
              </p:cNvSpPr>
              <p:nvPr/>
            </p:nvSpPr>
            <p:spPr bwMode="auto">
              <a:xfrm>
                <a:off x="7119580" y="1214411"/>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1" name="Line 8"/>
              <p:cNvSpPr>
                <a:spLocks noChangeShapeType="1"/>
              </p:cNvSpPr>
              <p:nvPr/>
            </p:nvSpPr>
            <p:spPr bwMode="auto">
              <a:xfrm>
                <a:off x="2269313" y="581559"/>
                <a:ext cx="0" cy="6007815"/>
              </a:xfrm>
              <a:prstGeom prst="line">
                <a:avLst/>
              </a:prstGeom>
              <a:noFill/>
              <a:ln w="12700" cap="sq">
                <a:solidFill>
                  <a:schemeClr val="tx1"/>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2" name="Line 9"/>
              <p:cNvSpPr>
                <a:spLocks noChangeShapeType="1"/>
              </p:cNvSpPr>
              <p:nvPr/>
            </p:nvSpPr>
            <p:spPr bwMode="auto">
              <a:xfrm>
                <a:off x="4691086" y="1214412"/>
                <a:ext cx="0" cy="5399118"/>
              </a:xfrm>
              <a:prstGeom prst="line">
                <a:avLst/>
              </a:prstGeom>
              <a:noFill/>
              <a:ln w="12700" cap="sq">
                <a:solidFill>
                  <a:schemeClr val="bg2">
                    <a:lumMod val="25000"/>
                  </a:schemeClr>
                </a:solidFill>
                <a:prstDash val="dash"/>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4" name="组合 23"/>
          <p:cNvGrpSpPr/>
          <p:nvPr/>
        </p:nvGrpSpPr>
        <p:grpSpPr>
          <a:xfrm>
            <a:off x="208267" y="1816590"/>
            <a:ext cx="11602469" cy="359338"/>
            <a:chOff x="606994" y="1798185"/>
            <a:chExt cx="14113419" cy="431279"/>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49"/>
            <p:cNvSpPr>
              <a:spLocks noChangeShapeType="1"/>
            </p:cNvSpPr>
            <p:nvPr/>
          </p:nvSpPr>
          <p:spPr bwMode="auto">
            <a:xfrm flipV="1">
              <a:off x="14720413" y="1798185"/>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50"/>
            <p:cNvSpPr>
              <a:spLocks noChangeShapeType="1"/>
            </p:cNvSpPr>
            <p:nvPr/>
          </p:nvSpPr>
          <p:spPr bwMode="auto">
            <a:xfrm>
              <a:off x="14415703" y="1801359"/>
              <a:ext cx="304710"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06994" y="1803351"/>
              <a:ext cx="1552289"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13"/>
            <p:cNvSpPr>
              <a:spLocks noChangeShapeType="1"/>
            </p:cNvSpPr>
            <p:nvPr/>
          </p:nvSpPr>
          <p:spPr bwMode="auto">
            <a:xfrm>
              <a:off x="11962073"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14"/>
            <p:cNvSpPr>
              <a:spLocks noChangeShapeType="1"/>
            </p:cNvSpPr>
            <p:nvPr/>
          </p:nvSpPr>
          <p:spPr bwMode="auto">
            <a:xfrm>
              <a:off x="1256981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15"/>
            <p:cNvSpPr>
              <a:spLocks noChangeShapeType="1"/>
            </p:cNvSpPr>
            <p:nvPr/>
          </p:nvSpPr>
          <p:spPr bwMode="auto">
            <a:xfrm>
              <a:off x="1226678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16"/>
            <p:cNvSpPr>
              <a:spLocks noChangeShapeType="1"/>
            </p:cNvSpPr>
            <p:nvPr/>
          </p:nvSpPr>
          <p:spPr bwMode="auto">
            <a:xfrm>
              <a:off x="12266782"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5" name="Line 17"/>
            <p:cNvSpPr>
              <a:spLocks noChangeShapeType="1"/>
            </p:cNvSpPr>
            <p:nvPr/>
          </p:nvSpPr>
          <p:spPr bwMode="auto">
            <a:xfrm>
              <a:off x="12569817"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6" name="Line 19"/>
            <p:cNvSpPr>
              <a:spLocks noChangeShapeType="1"/>
            </p:cNvSpPr>
            <p:nvPr/>
          </p:nvSpPr>
          <p:spPr bwMode="auto">
            <a:xfrm>
              <a:off x="12874526"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7"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8"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9"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0"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1" name="Line 14"/>
            <p:cNvSpPr>
              <a:spLocks noChangeShapeType="1"/>
            </p:cNvSpPr>
            <p:nvPr/>
          </p:nvSpPr>
          <p:spPr bwMode="auto">
            <a:xfrm>
              <a:off x="13180590" y="1806651"/>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2" name="Line 16"/>
            <p:cNvSpPr>
              <a:spLocks noChangeShapeType="1"/>
            </p:cNvSpPr>
            <p:nvPr/>
          </p:nvSpPr>
          <p:spPr bwMode="auto">
            <a:xfrm>
              <a:off x="12877555" y="2109685"/>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3" name="Line 17"/>
            <p:cNvSpPr>
              <a:spLocks noChangeShapeType="1"/>
            </p:cNvSpPr>
            <p:nvPr/>
          </p:nvSpPr>
          <p:spPr bwMode="auto">
            <a:xfrm>
              <a:off x="13180591" y="1806649"/>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4" name="Line 19"/>
            <p:cNvSpPr>
              <a:spLocks noChangeShapeType="1"/>
            </p:cNvSpPr>
            <p:nvPr/>
          </p:nvSpPr>
          <p:spPr bwMode="auto">
            <a:xfrm>
              <a:off x="13485300" y="1806651"/>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5" name="Line 14"/>
            <p:cNvSpPr>
              <a:spLocks noChangeShapeType="1"/>
            </p:cNvSpPr>
            <p:nvPr/>
          </p:nvSpPr>
          <p:spPr bwMode="auto">
            <a:xfrm>
              <a:off x="13791365" y="1806649"/>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6" name="Line 16"/>
            <p:cNvSpPr>
              <a:spLocks noChangeShapeType="1"/>
            </p:cNvSpPr>
            <p:nvPr/>
          </p:nvSpPr>
          <p:spPr bwMode="auto">
            <a:xfrm>
              <a:off x="13488329" y="2109684"/>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7" name="Line 17"/>
            <p:cNvSpPr>
              <a:spLocks noChangeShapeType="1"/>
            </p:cNvSpPr>
            <p:nvPr/>
          </p:nvSpPr>
          <p:spPr bwMode="auto">
            <a:xfrm>
              <a:off x="13791365" y="1806648"/>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8" name="Line 19"/>
            <p:cNvSpPr>
              <a:spLocks noChangeShapeType="1"/>
            </p:cNvSpPr>
            <p:nvPr/>
          </p:nvSpPr>
          <p:spPr bwMode="auto">
            <a:xfrm>
              <a:off x="14096074" y="1806649"/>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09" name="Line 14"/>
            <p:cNvSpPr>
              <a:spLocks noChangeShapeType="1"/>
            </p:cNvSpPr>
            <p:nvPr/>
          </p:nvSpPr>
          <p:spPr bwMode="auto">
            <a:xfrm>
              <a:off x="14402139" y="1806648"/>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10" name="Line 16"/>
            <p:cNvSpPr>
              <a:spLocks noChangeShapeType="1"/>
            </p:cNvSpPr>
            <p:nvPr/>
          </p:nvSpPr>
          <p:spPr bwMode="auto">
            <a:xfrm>
              <a:off x="14099103" y="2109683"/>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11" name="组合 110"/>
          <p:cNvGrpSpPr/>
          <p:nvPr/>
        </p:nvGrpSpPr>
        <p:grpSpPr>
          <a:xfrm>
            <a:off x="506055" y="2686019"/>
            <a:ext cx="11245443" cy="355034"/>
            <a:chOff x="685137" y="3118070"/>
            <a:chExt cx="13679128" cy="426113"/>
          </a:xfrm>
        </p:grpSpPr>
        <p:sp>
          <p:nvSpPr>
            <p:cNvPr id="112" name="Text Box 84"/>
            <p:cNvSpPr txBox="1">
              <a:spLocks noChangeArrowheads="1"/>
            </p:cNvSpPr>
            <p:nvPr/>
          </p:nvSpPr>
          <p:spPr bwMode="auto">
            <a:xfrm>
              <a:off x="685137" y="311807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译码</a:t>
              </a:r>
              <a:endParaRPr lang="zh-CN" altLang="el-GR" sz="1705" b="1" dirty="0"/>
            </a:p>
          </p:txBody>
        </p:sp>
        <p:sp>
          <p:nvSpPr>
            <p:cNvPr id="113" name="Line 85"/>
            <p:cNvSpPr>
              <a:spLocks noChangeShapeType="1"/>
            </p:cNvSpPr>
            <p:nvPr/>
          </p:nvSpPr>
          <p:spPr bwMode="auto">
            <a:xfrm>
              <a:off x="1659891" y="3411837"/>
              <a:ext cx="3025579"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14"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15" name="Line 87"/>
            <p:cNvSpPr>
              <a:spLocks noChangeShapeType="1"/>
            </p:cNvSpPr>
            <p:nvPr/>
          </p:nvSpPr>
          <p:spPr bwMode="auto">
            <a:xfrm flipV="1">
              <a:off x="4691086"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16" name="Line 88"/>
            <p:cNvSpPr>
              <a:spLocks noChangeShapeType="1"/>
            </p:cNvSpPr>
            <p:nvPr/>
          </p:nvSpPr>
          <p:spPr bwMode="auto">
            <a:xfrm>
              <a:off x="4691086" y="3184168"/>
              <a:ext cx="241615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17" name="Line 89"/>
            <p:cNvSpPr>
              <a:spLocks noChangeShapeType="1"/>
            </p:cNvSpPr>
            <p:nvPr/>
          </p:nvSpPr>
          <p:spPr bwMode="auto">
            <a:xfrm>
              <a:off x="7137615"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18" name="Line 90"/>
            <p:cNvSpPr>
              <a:spLocks noChangeShapeType="1"/>
            </p:cNvSpPr>
            <p:nvPr/>
          </p:nvSpPr>
          <p:spPr bwMode="auto">
            <a:xfrm>
              <a:off x="7142428" y="3411837"/>
              <a:ext cx="722183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19" name="组合 118"/>
          <p:cNvGrpSpPr/>
          <p:nvPr/>
        </p:nvGrpSpPr>
        <p:grpSpPr>
          <a:xfrm>
            <a:off x="506055" y="3095475"/>
            <a:ext cx="11263001" cy="355034"/>
            <a:chOff x="685137" y="3609502"/>
            <a:chExt cx="13700485" cy="426113"/>
          </a:xfrm>
        </p:grpSpPr>
        <p:sp>
          <p:nvSpPr>
            <p:cNvPr id="120" name="Text Box 84"/>
            <p:cNvSpPr txBox="1">
              <a:spLocks noChangeArrowheads="1"/>
            </p:cNvSpPr>
            <p:nvPr/>
          </p:nvSpPr>
          <p:spPr bwMode="auto">
            <a:xfrm>
              <a:off x="685137" y="3609502"/>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执行</a:t>
              </a:r>
              <a:endParaRPr lang="zh-CN" altLang="el-GR" sz="1705" b="1" dirty="0"/>
            </a:p>
          </p:txBody>
        </p:sp>
        <p:sp>
          <p:nvSpPr>
            <p:cNvPr id="121" name="Line 85"/>
            <p:cNvSpPr>
              <a:spLocks noChangeShapeType="1"/>
            </p:cNvSpPr>
            <p:nvPr/>
          </p:nvSpPr>
          <p:spPr bwMode="auto">
            <a:xfrm>
              <a:off x="1659890" y="3909649"/>
              <a:ext cx="547772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22" name="object 62"/>
            <p:cNvSpPr/>
            <p:nvPr/>
          </p:nvSpPr>
          <p:spPr>
            <a:xfrm>
              <a:off x="7142710" y="3689893"/>
              <a:ext cx="2422285"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23" name="Line 87"/>
            <p:cNvSpPr>
              <a:spLocks noChangeShapeType="1"/>
            </p:cNvSpPr>
            <p:nvPr/>
          </p:nvSpPr>
          <p:spPr bwMode="auto">
            <a:xfrm flipV="1">
              <a:off x="7137615" y="3681570"/>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4" name="Line 88"/>
            <p:cNvSpPr>
              <a:spLocks noChangeShapeType="1"/>
            </p:cNvSpPr>
            <p:nvPr/>
          </p:nvSpPr>
          <p:spPr bwMode="auto">
            <a:xfrm flipV="1">
              <a:off x="7137615" y="3679717"/>
              <a:ext cx="240433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25" name="Line 89"/>
            <p:cNvSpPr>
              <a:spLocks noChangeShapeType="1"/>
            </p:cNvSpPr>
            <p:nvPr/>
          </p:nvSpPr>
          <p:spPr bwMode="auto">
            <a:xfrm>
              <a:off x="9561798" y="3679717"/>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26" name="Line 90"/>
            <p:cNvSpPr>
              <a:spLocks noChangeShapeType="1"/>
            </p:cNvSpPr>
            <p:nvPr/>
          </p:nvSpPr>
          <p:spPr bwMode="auto">
            <a:xfrm flipV="1">
              <a:off x="9565442" y="3909490"/>
              <a:ext cx="4820180" cy="86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127" name="组合 126"/>
          <p:cNvGrpSpPr/>
          <p:nvPr/>
        </p:nvGrpSpPr>
        <p:grpSpPr>
          <a:xfrm>
            <a:off x="506055" y="3504931"/>
            <a:ext cx="11245443" cy="355034"/>
            <a:chOff x="685137" y="4100934"/>
            <a:chExt cx="13679128" cy="426113"/>
          </a:xfrm>
        </p:grpSpPr>
        <p:sp>
          <p:nvSpPr>
            <p:cNvPr id="128" name="Text Box 84"/>
            <p:cNvSpPr txBox="1">
              <a:spLocks noChangeArrowheads="1"/>
            </p:cNvSpPr>
            <p:nvPr/>
          </p:nvSpPr>
          <p:spPr bwMode="auto">
            <a:xfrm>
              <a:off x="685137" y="4100934"/>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t>写回</a:t>
              </a:r>
              <a:endParaRPr lang="zh-CN" altLang="el-GR" sz="1705" b="1" dirty="0"/>
            </a:p>
          </p:txBody>
        </p:sp>
        <p:sp>
          <p:nvSpPr>
            <p:cNvPr id="129" name="Line 85"/>
            <p:cNvSpPr>
              <a:spLocks noChangeShapeType="1"/>
            </p:cNvSpPr>
            <p:nvPr/>
          </p:nvSpPr>
          <p:spPr bwMode="auto">
            <a:xfrm>
              <a:off x="2290204" y="4407459"/>
              <a:ext cx="723929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0" name="object 62"/>
            <p:cNvSpPr/>
            <p:nvPr/>
          </p:nvSpPr>
          <p:spPr>
            <a:xfrm>
              <a:off x="9557346" y="4185345"/>
              <a:ext cx="2408766" cy="22037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131" name="Line 87"/>
            <p:cNvSpPr>
              <a:spLocks noChangeShapeType="1"/>
            </p:cNvSpPr>
            <p:nvPr/>
          </p:nvSpPr>
          <p:spPr bwMode="auto">
            <a:xfrm flipV="1">
              <a:off x="9561799" y="4179246"/>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2" name="Line 88"/>
            <p:cNvSpPr>
              <a:spLocks noChangeShapeType="1"/>
            </p:cNvSpPr>
            <p:nvPr/>
          </p:nvSpPr>
          <p:spPr bwMode="auto">
            <a:xfrm>
              <a:off x="9569576" y="4179246"/>
              <a:ext cx="240044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3" name="Line 89"/>
            <p:cNvSpPr>
              <a:spLocks noChangeShapeType="1"/>
            </p:cNvSpPr>
            <p:nvPr/>
          </p:nvSpPr>
          <p:spPr bwMode="auto">
            <a:xfrm>
              <a:off x="11984388" y="4179246"/>
              <a:ext cx="0" cy="21988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34" name="Line 90"/>
            <p:cNvSpPr>
              <a:spLocks noChangeShapeType="1"/>
            </p:cNvSpPr>
            <p:nvPr/>
          </p:nvSpPr>
          <p:spPr bwMode="auto">
            <a:xfrm>
              <a:off x="11998181" y="4403716"/>
              <a:ext cx="236608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35" name="object 62"/>
            <p:cNvSpPr/>
            <p:nvPr/>
          </p:nvSpPr>
          <p:spPr>
            <a:xfrm>
              <a:off x="1638709" y="4185873"/>
              <a:ext cx="63524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36" name="Line 88"/>
            <p:cNvSpPr>
              <a:spLocks noChangeShapeType="1"/>
            </p:cNvSpPr>
            <p:nvPr/>
          </p:nvSpPr>
          <p:spPr bwMode="auto">
            <a:xfrm>
              <a:off x="1653965" y="4176047"/>
              <a:ext cx="607744"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37" name="Line 89"/>
            <p:cNvSpPr>
              <a:spLocks noChangeShapeType="1"/>
            </p:cNvSpPr>
            <p:nvPr/>
          </p:nvSpPr>
          <p:spPr bwMode="auto">
            <a:xfrm>
              <a:off x="2290204" y="4176047"/>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grpSp>
      <p:grpSp>
        <p:nvGrpSpPr>
          <p:cNvPr id="138" name="组合 137"/>
          <p:cNvGrpSpPr/>
          <p:nvPr/>
        </p:nvGrpSpPr>
        <p:grpSpPr>
          <a:xfrm>
            <a:off x="807418" y="4697624"/>
            <a:ext cx="10961638" cy="717724"/>
            <a:chOff x="1051718" y="5744711"/>
            <a:chExt cx="13333904" cy="861416"/>
          </a:xfrm>
        </p:grpSpPr>
        <p:sp>
          <p:nvSpPr>
            <p:cNvPr id="139"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40" name="object 62"/>
            <p:cNvSpPr/>
            <p:nvPr/>
          </p:nvSpPr>
          <p:spPr>
            <a:xfrm>
              <a:off x="13190895" y="5875970"/>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41"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Text Box 68"/>
            <p:cNvSpPr txBox="1">
              <a:spLocks noChangeArrowheads="1"/>
            </p:cNvSpPr>
            <p:nvPr/>
          </p:nvSpPr>
          <p:spPr bwMode="auto">
            <a:xfrm>
              <a:off x="1051718" y="5744711"/>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43"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44"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6" name="Line 90"/>
            <p:cNvSpPr>
              <a:spLocks noChangeShapeType="1"/>
            </p:cNvSpPr>
            <p:nvPr/>
          </p:nvSpPr>
          <p:spPr bwMode="auto">
            <a:xfrm>
              <a:off x="4087526" y="6104009"/>
              <a:ext cx="181485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47"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48" name="组合 147"/>
            <p:cNvGrpSpPr/>
            <p:nvPr/>
          </p:nvGrpSpPr>
          <p:grpSpPr>
            <a:xfrm>
              <a:off x="5907373" y="5884591"/>
              <a:ext cx="2422601" cy="227669"/>
              <a:chOff x="2540945" y="4762352"/>
              <a:chExt cx="2422601" cy="304709"/>
            </a:xfrm>
          </p:grpSpPr>
          <p:sp>
            <p:nvSpPr>
              <p:cNvPr id="167"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9"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0"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49"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50" name="组合 149"/>
            <p:cNvGrpSpPr/>
            <p:nvPr/>
          </p:nvGrpSpPr>
          <p:grpSpPr>
            <a:xfrm>
              <a:off x="8332453" y="5877188"/>
              <a:ext cx="2422601" cy="227669"/>
              <a:chOff x="2540945" y="4762352"/>
              <a:chExt cx="2422601" cy="304709"/>
            </a:xfrm>
          </p:grpSpPr>
          <p:sp>
            <p:nvSpPr>
              <p:cNvPr id="1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6"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51"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52" name="组合 151"/>
            <p:cNvGrpSpPr/>
            <p:nvPr/>
          </p:nvGrpSpPr>
          <p:grpSpPr>
            <a:xfrm>
              <a:off x="10757533" y="5869785"/>
              <a:ext cx="2422600" cy="227669"/>
              <a:chOff x="2540945" y="4762352"/>
              <a:chExt cx="2422600" cy="304709"/>
            </a:xfrm>
          </p:grpSpPr>
          <p:sp>
            <p:nvSpPr>
              <p:cNvPr id="159"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0"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1"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2" name="Line 90"/>
              <p:cNvSpPr>
                <a:spLocks noChangeShapeType="1"/>
              </p:cNvSpPr>
              <p:nvPr/>
            </p:nvSpPr>
            <p:spPr bwMode="auto">
              <a:xfrm>
                <a:off x="3155044" y="5067060"/>
                <a:ext cx="180850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nvGrpSpPr>
            <p:cNvPr id="153" name="组合 152"/>
            <p:cNvGrpSpPr/>
            <p:nvPr/>
          </p:nvGrpSpPr>
          <p:grpSpPr>
            <a:xfrm>
              <a:off x="13178646" y="5864037"/>
              <a:ext cx="1206976" cy="227669"/>
              <a:chOff x="2540945" y="4762352"/>
              <a:chExt cx="1206976" cy="304709"/>
            </a:xfrm>
          </p:grpSpPr>
          <p:sp>
            <p:nvSpPr>
              <p:cNvPr id="15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155044" y="5067060"/>
                <a:ext cx="59287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54" name="object 62"/>
            <p:cNvSpPr/>
            <p:nvPr/>
          </p:nvSpPr>
          <p:spPr>
            <a:xfrm>
              <a:off x="13792153" y="6375569"/>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1" name="组合 170"/>
          <p:cNvGrpSpPr/>
          <p:nvPr/>
        </p:nvGrpSpPr>
        <p:grpSpPr>
          <a:xfrm>
            <a:off x="803931" y="5099059"/>
            <a:ext cx="10970060" cy="384080"/>
            <a:chOff x="1047477" y="6226510"/>
            <a:chExt cx="13344147" cy="460974"/>
          </a:xfrm>
        </p:grpSpPr>
        <p:sp>
          <p:nvSpPr>
            <p:cNvPr id="172"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3" name="组合 172"/>
            <p:cNvGrpSpPr/>
            <p:nvPr/>
          </p:nvGrpSpPr>
          <p:grpSpPr>
            <a:xfrm>
              <a:off x="1663533" y="6360769"/>
              <a:ext cx="12728091" cy="252760"/>
              <a:chOff x="1663533" y="6360769"/>
              <a:chExt cx="12728091" cy="252760"/>
            </a:xfrm>
          </p:grpSpPr>
          <p:sp>
            <p:nvSpPr>
              <p:cNvPr id="174"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75" name="Line 88"/>
              <p:cNvSpPr>
                <a:spLocks noChangeShapeType="1"/>
              </p:cNvSpPr>
              <p:nvPr/>
            </p:nvSpPr>
            <p:spPr bwMode="auto">
              <a:xfrm>
                <a:off x="4085017" y="636076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7"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78" name="object 62"/>
              <p:cNvSpPr/>
              <p:nvPr/>
            </p:nvSpPr>
            <p:spPr>
              <a:xfrm>
                <a:off x="4094085" y="637524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79"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80"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81" name="Line 90"/>
              <p:cNvSpPr>
                <a:spLocks noChangeShapeType="1"/>
              </p:cNvSpPr>
              <p:nvPr/>
            </p:nvSpPr>
            <p:spPr bwMode="auto">
              <a:xfrm>
                <a:off x="4691086" y="660182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82"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3" name="组合 182"/>
              <p:cNvGrpSpPr/>
              <p:nvPr/>
            </p:nvGrpSpPr>
            <p:grpSpPr>
              <a:xfrm>
                <a:off x="6512607" y="6382402"/>
                <a:ext cx="2422600" cy="227669"/>
                <a:chOff x="2540945" y="4762352"/>
                <a:chExt cx="2422600" cy="304709"/>
              </a:xfrm>
            </p:grpSpPr>
            <p:sp>
              <p:nvSpPr>
                <p:cNvPr id="202"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3"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4"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05" name="Line 90"/>
                <p:cNvSpPr>
                  <a:spLocks noChangeShapeType="1"/>
                </p:cNvSpPr>
                <p:nvPr/>
              </p:nvSpPr>
              <p:spPr bwMode="auto">
                <a:xfrm>
                  <a:off x="3166250" y="5067060"/>
                  <a:ext cx="17972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4"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5" name="组合 184"/>
              <p:cNvGrpSpPr/>
              <p:nvPr/>
            </p:nvGrpSpPr>
            <p:grpSpPr>
              <a:xfrm>
                <a:off x="8937687" y="6374999"/>
                <a:ext cx="2422601" cy="227669"/>
                <a:chOff x="2540945" y="4762352"/>
                <a:chExt cx="2422601" cy="304709"/>
              </a:xfrm>
            </p:grpSpPr>
            <p:sp>
              <p:nvSpPr>
                <p:cNvPr id="19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0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0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6"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87" name="组合 186"/>
              <p:cNvGrpSpPr/>
              <p:nvPr/>
            </p:nvGrpSpPr>
            <p:grpSpPr>
              <a:xfrm>
                <a:off x="11362767" y="6367596"/>
                <a:ext cx="2422601" cy="227669"/>
                <a:chOff x="2540945" y="4762352"/>
                <a:chExt cx="2422601" cy="304709"/>
              </a:xfrm>
            </p:grpSpPr>
            <p:sp>
              <p:nvSpPr>
                <p:cNvPr id="19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9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88"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89" name="Line 89"/>
              <p:cNvSpPr>
                <a:spLocks noChangeShapeType="1"/>
              </p:cNvSpPr>
              <p:nvPr/>
            </p:nvSpPr>
            <p:spPr bwMode="auto">
              <a:xfrm>
                <a:off x="2284841"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nvGrpSpPr>
              <p:cNvPr id="190" name="组合 189"/>
              <p:cNvGrpSpPr/>
              <p:nvPr/>
            </p:nvGrpSpPr>
            <p:grpSpPr>
              <a:xfrm>
                <a:off x="13783880" y="6361848"/>
                <a:ext cx="607744" cy="227669"/>
                <a:chOff x="2540945" y="4762352"/>
                <a:chExt cx="607744" cy="304709"/>
              </a:xfrm>
            </p:grpSpPr>
            <p:sp>
              <p:nvSpPr>
                <p:cNvPr id="191"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2"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93"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206" name="组合 205"/>
          <p:cNvGrpSpPr/>
          <p:nvPr/>
        </p:nvGrpSpPr>
        <p:grpSpPr>
          <a:xfrm>
            <a:off x="793323" y="4296194"/>
            <a:ext cx="10975733" cy="384080"/>
            <a:chOff x="1034574" y="5262912"/>
            <a:chExt cx="13351048" cy="460974"/>
          </a:xfrm>
        </p:grpSpPr>
        <p:sp>
          <p:nvSpPr>
            <p:cNvPr id="207" name="object 62"/>
            <p:cNvSpPr/>
            <p:nvPr/>
          </p:nvSpPr>
          <p:spPr>
            <a:xfrm>
              <a:off x="12581101" y="537529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208"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09"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10"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211"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12"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13" name="Line 90"/>
            <p:cNvSpPr>
              <a:spLocks noChangeShapeType="1"/>
            </p:cNvSpPr>
            <p:nvPr/>
          </p:nvSpPr>
          <p:spPr bwMode="auto">
            <a:xfrm>
              <a:off x="3480618" y="5606197"/>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14"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5" name="组合 214"/>
            <p:cNvGrpSpPr/>
            <p:nvPr/>
          </p:nvGrpSpPr>
          <p:grpSpPr>
            <a:xfrm>
              <a:off x="5302139" y="5386779"/>
              <a:ext cx="2422601" cy="227669"/>
              <a:chOff x="2540945" y="4762352"/>
              <a:chExt cx="2422601" cy="304709"/>
            </a:xfrm>
          </p:grpSpPr>
          <p:sp>
            <p:nvSpPr>
              <p:cNvPr id="23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3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16"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7" name="组合 216"/>
            <p:cNvGrpSpPr/>
            <p:nvPr/>
          </p:nvGrpSpPr>
          <p:grpSpPr>
            <a:xfrm>
              <a:off x="7727219" y="5379376"/>
              <a:ext cx="2422601" cy="227669"/>
              <a:chOff x="2540945" y="4762352"/>
              <a:chExt cx="2422601" cy="304709"/>
            </a:xfrm>
          </p:grpSpPr>
          <p:sp>
            <p:nvSpPr>
              <p:cNvPr id="230"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3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33"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18"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219" name="组合 218"/>
            <p:cNvGrpSpPr/>
            <p:nvPr/>
          </p:nvGrpSpPr>
          <p:grpSpPr>
            <a:xfrm>
              <a:off x="10152299" y="5371973"/>
              <a:ext cx="2422601" cy="227669"/>
              <a:chOff x="2540945" y="4762352"/>
              <a:chExt cx="2422601" cy="304709"/>
            </a:xfrm>
          </p:grpSpPr>
          <p:sp>
            <p:nvSpPr>
              <p:cNvPr id="22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29"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nvGrpSpPr>
            <p:cNvPr id="220" name="组合 219"/>
            <p:cNvGrpSpPr/>
            <p:nvPr/>
          </p:nvGrpSpPr>
          <p:grpSpPr>
            <a:xfrm>
              <a:off x="12573412" y="5366225"/>
              <a:ext cx="1812210" cy="227669"/>
              <a:chOff x="2540945" y="4762352"/>
              <a:chExt cx="1812210" cy="304709"/>
            </a:xfrm>
          </p:grpSpPr>
          <p:sp>
            <p:nvSpPr>
              <p:cNvPr id="222"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3"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24"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25" name="Line 90"/>
              <p:cNvSpPr>
                <a:spLocks noChangeShapeType="1"/>
              </p:cNvSpPr>
              <p:nvPr/>
            </p:nvSpPr>
            <p:spPr bwMode="auto">
              <a:xfrm>
                <a:off x="3147014" y="5067060"/>
                <a:ext cx="120614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221"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238" name="组合 237"/>
          <p:cNvGrpSpPr/>
          <p:nvPr/>
        </p:nvGrpSpPr>
        <p:grpSpPr>
          <a:xfrm>
            <a:off x="785535" y="3860582"/>
            <a:ext cx="10987761" cy="418262"/>
            <a:chOff x="1025100" y="4740088"/>
            <a:chExt cx="13365679" cy="502000"/>
          </a:xfrm>
        </p:grpSpPr>
        <p:sp>
          <p:nvSpPr>
            <p:cNvPr id="23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1659895" y="4740088"/>
              <a:ext cx="12730884" cy="426114"/>
              <a:chOff x="1659895" y="4740088"/>
              <a:chExt cx="12730884" cy="426114"/>
            </a:xfrm>
          </p:grpSpPr>
          <p:sp>
            <p:nvSpPr>
              <p:cNvPr id="24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24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51" name="组合 250"/>
              <p:cNvGrpSpPr/>
              <p:nvPr/>
            </p:nvGrpSpPr>
            <p:grpSpPr>
              <a:xfrm>
                <a:off x="7121985" y="4881565"/>
                <a:ext cx="2422601" cy="227669"/>
                <a:chOff x="2540945" y="4762352"/>
                <a:chExt cx="2422601" cy="304709"/>
              </a:xfrm>
            </p:grpSpPr>
            <p:sp>
              <p:nvSpPr>
                <p:cNvPr id="264"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253" name="组合 252"/>
              <p:cNvGrpSpPr/>
              <p:nvPr/>
            </p:nvGrpSpPr>
            <p:grpSpPr>
              <a:xfrm>
                <a:off x="9547065" y="4874162"/>
                <a:ext cx="2422601" cy="227669"/>
                <a:chOff x="2540945" y="4762352"/>
                <a:chExt cx="2422601" cy="304709"/>
              </a:xfrm>
            </p:grpSpPr>
            <p:sp>
              <p:nvSpPr>
                <p:cNvPr id="260"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3"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254" name="组合 253"/>
              <p:cNvGrpSpPr/>
              <p:nvPr/>
            </p:nvGrpSpPr>
            <p:grpSpPr>
              <a:xfrm>
                <a:off x="11968178" y="4868414"/>
                <a:ext cx="2422601" cy="227669"/>
                <a:chOff x="2540945" y="4762352"/>
                <a:chExt cx="2422601" cy="304709"/>
              </a:xfrm>
            </p:grpSpPr>
            <p:sp>
              <p:nvSpPr>
                <p:cNvPr id="25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5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5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59"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55" name="object 62"/>
              <p:cNvSpPr/>
              <p:nvPr/>
            </p:nvSpPr>
            <p:spPr>
              <a:xfrm>
                <a:off x="11976197" y="488825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grpSp>
      <p:grpSp>
        <p:nvGrpSpPr>
          <p:cNvPr id="272" name="组合 271"/>
          <p:cNvGrpSpPr/>
          <p:nvPr/>
        </p:nvGrpSpPr>
        <p:grpSpPr>
          <a:xfrm>
            <a:off x="1826557" y="1220411"/>
            <a:ext cx="7979813" cy="366196"/>
            <a:chOff x="2277091" y="1082648"/>
            <a:chExt cx="9706766" cy="439510"/>
          </a:xfrm>
        </p:grpSpPr>
        <p:sp>
          <p:nvSpPr>
            <p:cNvPr id="273"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4" name="Text Box 71"/>
            <p:cNvSpPr txBox="1">
              <a:spLocks noChangeArrowheads="1"/>
            </p:cNvSpPr>
            <p:nvPr/>
          </p:nvSpPr>
          <p:spPr bwMode="auto">
            <a:xfrm>
              <a:off x="2807568" y="1096045"/>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75" name="Line 124"/>
            <p:cNvSpPr>
              <a:spLocks noChangeShapeType="1"/>
            </p:cNvSpPr>
            <p:nvPr/>
          </p:nvSpPr>
          <p:spPr bwMode="auto">
            <a:xfrm>
              <a:off x="4708894" y="1502443"/>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Text Box 71"/>
            <p:cNvSpPr txBox="1">
              <a:spLocks noChangeArrowheads="1"/>
            </p:cNvSpPr>
            <p:nvPr/>
          </p:nvSpPr>
          <p:spPr bwMode="auto">
            <a:xfrm>
              <a:off x="5181973" y="1091384"/>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77" name="Text Box 71"/>
            <p:cNvSpPr txBox="1">
              <a:spLocks noChangeArrowheads="1"/>
            </p:cNvSpPr>
            <p:nvPr/>
          </p:nvSpPr>
          <p:spPr bwMode="auto">
            <a:xfrm>
              <a:off x="7556376" y="108672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78"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9"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80"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281" name="组合 280"/>
          <p:cNvGrpSpPr/>
          <p:nvPr/>
        </p:nvGrpSpPr>
        <p:grpSpPr>
          <a:xfrm>
            <a:off x="506055" y="2187779"/>
            <a:ext cx="11263001" cy="443816"/>
            <a:chOff x="485510" y="2442244"/>
            <a:chExt cx="11878946" cy="468087"/>
          </a:xfrm>
        </p:grpSpPr>
        <p:grpSp>
          <p:nvGrpSpPr>
            <p:cNvPr id="282" name="组合 281"/>
            <p:cNvGrpSpPr/>
            <p:nvPr/>
          </p:nvGrpSpPr>
          <p:grpSpPr>
            <a:xfrm>
              <a:off x="485510" y="2535881"/>
              <a:ext cx="11878946" cy="374450"/>
              <a:chOff x="685137" y="2626638"/>
              <a:chExt cx="13700485" cy="426113"/>
            </a:xfrm>
          </p:grpSpPr>
          <p:sp>
            <p:nvSpPr>
              <p:cNvPr id="284" name="object 62"/>
              <p:cNvSpPr/>
              <p:nvPr/>
            </p:nvSpPr>
            <p:spPr>
              <a:xfrm>
                <a:off x="11987577" y="2689982"/>
                <a:ext cx="2376688" cy="22823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285" name="Text Box 78"/>
              <p:cNvSpPr txBox="1">
                <a:spLocks noChangeArrowheads="1"/>
              </p:cNvSpPr>
              <p:nvPr/>
            </p:nvSpPr>
            <p:spPr bwMode="auto">
              <a:xfrm>
                <a:off x="685137" y="2626638"/>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取指</a:t>
                </a:r>
                <a:endParaRPr lang="zh-CN" altLang="el-GR" sz="1705" b="1" dirty="0">
                  <a:solidFill>
                    <a:schemeClr val="tx1"/>
                  </a:solidFill>
                </a:endParaRPr>
              </a:p>
            </p:txBody>
          </p:sp>
          <p:sp>
            <p:nvSpPr>
              <p:cNvPr id="286" name="Line 85"/>
              <p:cNvSpPr>
                <a:spLocks noChangeShapeType="1"/>
              </p:cNvSpPr>
              <p:nvPr/>
            </p:nvSpPr>
            <p:spPr bwMode="auto">
              <a:xfrm>
                <a:off x="1659892" y="2914025"/>
                <a:ext cx="60942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7" name="object 62"/>
              <p:cNvSpPr/>
              <p:nvPr/>
            </p:nvSpPr>
            <p:spPr>
              <a:xfrm>
                <a:off x="2285484" y="2683550"/>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endParaRPr sz="1325">
                  <a:solidFill>
                    <a:prstClr val="black"/>
                  </a:solidFill>
                  <a:latin typeface="Calibri" panose="020F0502020204030204"/>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89" name="Line 88"/>
              <p:cNvSpPr>
                <a:spLocks noChangeShapeType="1"/>
              </p:cNvSpPr>
              <p:nvPr/>
            </p:nvSpPr>
            <p:spPr bwMode="auto">
              <a:xfrm>
                <a:off x="2295628" y="2686358"/>
                <a:ext cx="238984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0" name="Line 89"/>
              <p:cNvSpPr>
                <a:spLocks noChangeShapeType="1"/>
              </p:cNvSpPr>
              <p:nvPr/>
            </p:nvSpPr>
            <p:spPr bwMode="auto">
              <a:xfrm>
                <a:off x="4704682"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91" name="Line 90"/>
              <p:cNvSpPr>
                <a:spLocks noChangeShapeType="1"/>
              </p:cNvSpPr>
              <p:nvPr/>
            </p:nvSpPr>
            <p:spPr bwMode="auto">
              <a:xfrm>
                <a:off x="4723216" y="2914024"/>
                <a:ext cx="7250717"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2" name="Line 87"/>
              <p:cNvSpPr>
                <a:spLocks noChangeShapeType="1"/>
              </p:cNvSpPr>
              <p:nvPr/>
            </p:nvSpPr>
            <p:spPr bwMode="auto">
              <a:xfrm flipV="1">
                <a:off x="11986581" y="2689701"/>
                <a:ext cx="0" cy="224324"/>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3" name="Line 88"/>
              <p:cNvSpPr>
                <a:spLocks noChangeShapeType="1"/>
              </p:cNvSpPr>
              <p:nvPr/>
            </p:nvSpPr>
            <p:spPr bwMode="auto">
              <a:xfrm>
                <a:off x="11998180" y="2689701"/>
                <a:ext cx="238744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94" name="Line 89"/>
              <p:cNvSpPr>
                <a:spLocks noChangeShapeType="1"/>
              </p:cNvSpPr>
              <p:nvPr/>
            </p:nvSpPr>
            <p:spPr bwMode="auto">
              <a:xfrm>
                <a:off x="14385622" y="2689701"/>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grpSp>
        <p:sp>
          <p:nvSpPr>
            <p:cNvPr id="283" name="Text Box 127"/>
            <p:cNvSpPr txBox="1">
              <a:spLocks noChangeArrowheads="1"/>
            </p:cNvSpPr>
            <p:nvPr/>
          </p:nvSpPr>
          <p:spPr bwMode="auto">
            <a:xfrm>
              <a:off x="6237672" y="2442244"/>
              <a:ext cx="1646148"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1705" kern="0" dirty="0">
                  <a:solidFill>
                    <a:schemeClr val="tx1"/>
                  </a:solidFill>
                  <a:latin typeface="微软雅黑" panose="020B0503020204020204" pitchFamily="34" charset="-122"/>
                  <a:ea typeface="微软雅黑" panose="020B0503020204020204" pitchFamily="34" charset="-122"/>
                </a:rPr>
                <a:t>状态周期电位</a:t>
              </a:r>
              <a:endParaRPr lang="zh-CN" altLang="el-GR" sz="1705" kern="0" baseline="-25000" dirty="0">
                <a:solidFill>
                  <a:schemeClr val="tx1"/>
                </a:solidFill>
                <a:latin typeface="微软雅黑" panose="020B0503020204020204" pitchFamily="34" charset="-122"/>
                <a:ea typeface="微软雅黑" panose="020B0503020204020204" pitchFamily="34" charset="-122"/>
              </a:endParaRPr>
            </a:p>
          </p:txBody>
        </p:sp>
      </p:grpSp>
      <p:sp>
        <p:nvSpPr>
          <p:cNvPr id="295" name="Text Box 127"/>
          <p:cNvSpPr txBox="1">
            <a:spLocks noChangeArrowheads="1"/>
          </p:cNvSpPr>
          <p:nvPr/>
        </p:nvSpPr>
        <p:spPr bwMode="auto">
          <a:xfrm>
            <a:off x="2048152" y="2479601"/>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6" name="Text Box 127"/>
          <p:cNvSpPr txBox="1">
            <a:spLocks noChangeArrowheads="1"/>
          </p:cNvSpPr>
          <p:nvPr/>
        </p:nvSpPr>
        <p:spPr bwMode="auto">
          <a:xfrm>
            <a:off x="4047526" y="2904198"/>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ID</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7" name="Text Box 127"/>
          <p:cNvSpPr txBox="1">
            <a:spLocks noChangeArrowheads="1"/>
          </p:cNvSpPr>
          <p:nvPr/>
        </p:nvSpPr>
        <p:spPr bwMode="auto">
          <a:xfrm>
            <a:off x="6046901" y="3328795"/>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EX</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8" name="Text Box 127"/>
          <p:cNvSpPr txBox="1">
            <a:spLocks noChangeArrowheads="1"/>
          </p:cNvSpPr>
          <p:nvPr/>
        </p:nvSpPr>
        <p:spPr bwMode="auto">
          <a:xfrm>
            <a:off x="8046275" y="375339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WB</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299" name="Text Box 127"/>
          <p:cNvSpPr txBox="1">
            <a:spLocks noChangeArrowheads="1"/>
          </p:cNvSpPr>
          <p:nvPr/>
        </p:nvSpPr>
        <p:spPr bwMode="auto">
          <a:xfrm>
            <a:off x="10091783" y="2519741"/>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kern="0" dirty="0">
                <a:solidFill>
                  <a:schemeClr val="accent5"/>
                </a:solidFill>
                <a:latin typeface="微软雅黑" panose="020B0503020204020204" pitchFamily="34" charset="-122"/>
                <a:ea typeface="微软雅黑" panose="020B0503020204020204" pitchFamily="34" charset="-122"/>
              </a:rPr>
              <a:t>M</a:t>
            </a:r>
            <a:r>
              <a:rPr lang="en-US" altLang="zh-CN" sz="1705" kern="0" baseline="-25000" dirty="0">
                <a:solidFill>
                  <a:schemeClr val="accent5"/>
                </a:solidFill>
                <a:latin typeface="微软雅黑" panose="020B0503020204020204" pitchFamily="34" charset="-122"/>
                <a:ea typeface="微软雅黑" panose="020B0503020204020204" pitchFamily="34" charset="-122"/>
              </a:rPr>
              <a:t>IF</a:t>
            </a:r>
            <a:endParaRPr lang="zh-CN" altLang="el-GR" sz="1705" kern="0" baseline="-25000" dirty="0">
              <a:solidFill>
                <a:schemeClr val="accent5"/>
              </a:solidFill>
              <a:latin typeface="微软雅黑" panose="020B0503020204020204" pitchFamily="34" charset="-122"/>
              <a:ea typeface="微软雅黑" panose="020B0503020204020204" pitchFamily="34" charset="-122"/>
            </a:endParaRPr>
          </a:p>
        </p:txBody>
      </p:sp>
      <p:sp>
        <p:nvSpPr>
          <p:cNvPr id="300" name="Text Box 127"/>
          <p:cNvSpPr txBox="1">
            <a:spLocks noChangeArrowheads="1"/>
          </p:cNvSpPr>
          <p:nvPr/>
        </p:nvSpPr>
        <p:spPr bwMode="auto">
          <a:xfrm>
            <a:off x="473288" y="5602399"/>
            <a:ext cx="11141101"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2465" kern="0" dirty="0">
                <a:solidFill>
                  <a:srgbClr val="7030A0"/>
                </a:solidFill>
                <a:latin typeface="微软雅黑" panose="020B0503020204020204" pitchFamily="34" charset="-122"/>
                <a:ea typeface="微软雅黑" panose="020B0503020204020204" pitchFamily="34" charset="-122"/>
              </a:rPr>
              <a:t>时钟脉冲</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机器周期电位，节拍电位信号      硬布线控制器</a:t>
            </a:r>
            <a:r>
              <a:rPr lang="en-US" altLang="zh-CN" sz="2465" kern="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465" kern="0" dirty="0">
                <a:solidFill>
                  <a:srgbClr val="7030A0"/>
                </a:solidFill>
                <a:latin typeface="微软雅黑" panose="020B0503020204020204" pitchFamily="34" charset="-122"/>
                <a:ea typeface="微软雅黑" panose="020B0503020204020204" pitchFamily="34" charset="-122"/>
              </a:rPr>
              <a:t>组合逻辑</a:t>
            </a:r>
            <a:endParaRPr lang="en-US" altLang="zh-CN" sz="2465" kern="0" dirty="0">
              <a:solidFill>
                <a:srgbClr val="7030A0"/>
              </a:solidFill>
              <a:latin typeface="微软雅黑" panose="020B0503020204020204" pitchFamily="34" charset="-122"/>
              <a:ea typeface="微软雅黑" panose="020B0503020204020204" pitchFamily="34" charset="-122"/>
            </a:endParaRPr>
          </a:p>
        </p:txBody>
      </p:sp>
      <p:grpSp>
        <p:nvGrpSpPr>
          <p:cNvPr id="301" name="组合 300"/>
          <p:cNvGrpSpPr/>
          <p:nvPr/>
        </p:nvGrpSpPr>
        <p:grpSpPr>
          <a:xfrm>
            <a:off x="1830020" y="855185"/>
            <a:ext cx="7958441" cy="355034"/>
            <a:chOff x="1881879" y="1036773"/>
            <a:chExt cx="8393668" cy="374450"/>
          </a:xfrm>
        </p:grpSpPr>
        <p:sp>
          <p:nvSpPr>
            <p:cNvPr id="302" name="Line 124"/>
            <p:cNvSpPr>
              <a:spLocks noChangeShapeType="1"/>
            </p:cNvSpPr>
            <p:nvPr/>
          </p:nvSpPr>
          <p:spPr bwMode="auto">
            <a:xfrm>
              <a:off x="1881879" y="1232316"/>
              <a:ext cx="3500175"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3" name="Line 124"/>
            <p:cNvSpPr>
              <a:spLocks noChangeShapeType="1"/>
            </p:cNvSpPr>
            <p:nvPr/>
          </p:nvSpPr>
          <p:spPr bwMode="auto">
            <a:xfrm>
              <a:off x="6775372" y="1232316"/>
              <a:ext cx="3500175"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Text Box 71"/>
            <p:cNvSpPr txBox="1">
              <a:spLocks noChangeArrowheads="1"/>
            </p:cNvSpPr>
            <p:nvPr/>
          </p:nvSpPr>
          <p:spPr bwMode="auto">
            <a:xfrm>
              <a:off x="5432813" y="103677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指令周期</a:t>
              </a:r>
              <a:endParaRPr lang="zh-CN" altLang="el-GR" sz="1705" dirty="0">
                <a:solidFill>
                  <a:srgbClr val="7030A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81"/>
                                        </p:tgtEl>
                                        <p:attrNameLst>
                                          <p:attrName>style.visibility</p:attrName>
                                        </p:attrNameLst>
                                      </p:cBhvr>
                                      <p:to>
                                        <p:strVal val="visible"/>
                                      </p:to>
                                    </p:set>
                                    <p:animEffect transition="in" filter="wipe(left)">
                                      <p:cBhvr>
                                        <p:cTn id="17" dur="500"/>
                                        <p:tgtEl>
                                          <p:spTgt spid="28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repeatCount="3000" fill="hold" grpId="0" nodeType="clickEffect">
                                  <p:stCondLst>
                                    <p:cond delay="0"/>
                                  </p:stCondLst>
                                  <p:childTnLst>
                                    <p:set>
                                      <p:cBhvr>
                                        <p:cTn id="21" dur="1" fill="hold">
                                          <p:stCondLst>
                                            <p:cond delay="0"/>
                                          </p:stCondLst>
                                        </p:cTn>
                                        <p:tgtEl>
                                          <p:spTgt spid="295"/>
                                        </p:tgtEl>
                                        <p:attrNameLst>
                                          <p:attrName>style.visibility</p:attrName>
                                        </p:attrNameLst>
                                      </p:cBhvr>
                                      <p:to>
                                        <p:strVal val="visible"/>
                                      </p:to>
                                    </p:set>
                                    <p:anim calcmode="lin" valueType="num">
                                      <p:cBhvr>
                                        <p:cTn id="22" dur="500" fill="hold"/>
                                        <p:tgtEl>
                                          <p:spTgt spid="295"/>
                                        </p:tgtEl>
                                        <p:attrNameLst>
                                          <p:attrName>ppt_w</p:attrName>
                                        </p:attrNameLst>
                                      </p:cBhvr>
                                      <p:tavLst>
                                        <p:tav tm="0">
                                          <p:val>
                                            <p:fltVal val="0"/>
                                          </p:val>
                                        </p:tav>
                                        <p:tav tm="100000">
                                          <p:val>
                                            <p:strVal val="#ppt_w"/>
                                          </p:val>
                                        </p:tav>
                                      </p:tavLst>
                                    </p:anim>
                                    <p:anim calcmode="lin" valueType="num">
                                      <p:cBhvr>
                                        <p:cTn id="23" dur="500" fill="hold"/>
                                        <p:tgtEl>
                                          <p:spTgt spid="295"/>
                                        </p:tgtEl>
                                        <p:attrNameLst>
                                          <p:attrName>ppt_h</p:attrName>
                                        </p:attrNameLst>
                                      </p:cBhvr>
                                      <p:tavLst>
                                        <p:tav tm="0">
                                          <p:val>
                                            <p:fltVal val="0"/>
                                          </p:val>
                                        </p:tav>
                                        <p:tav tm="100000">
                                          <p:val>
                                            <p:strVal val="#ppt_h"/>
                                          </p:val>
                                        </p:tav>
                                      </p:tavLst>
                                    </p:anim>
                                    <p:animEffect transition="in" filter="fade">
                                      <p:cBhvr>
                                        <p:cTn id="24" dur="500"/>
                                        <p:tgtEl>
                                          <p:spTgt spid="295"/>
                                        </p:tgtEl>
                                      </p:cBhvr>
                                    </p:animEffect>
                                  </p:childTnLst>
                                </p:cTn>
                              </p:par>
                              <p:par>
                                <p:cTn id="25" presetID="53" presetClass="entr" presetSubtype="16" repeatCount="3000" fill="hold" grpId="0" nodeType="withEffect">
                                  <p:stCondLst>
                                    <p:cond delay="0"/>
                                  </p:stCondLst>
                                  <p:childTnLst>
                                    <p:set>
                                      <p:cBhvr>
                                        <p:cTn id="26" dur="1" fill="hold">
                                          <p:stCondLst>
                                            <p:cond delay="0"/>
                                          </p:stCondLst>
                                        </p:cTn>
                                        <p:tgtEl>
                                          <p:spTgt spid="299"/>
                                        </p:tgtEl>
                                        <p:attrNameLst>
                                          <p:attrName>style.visibility</p:attrName>
                                        </p:attrNameLst>
                                      </p:cBhvr>
                                      <p:to>
                                        <p:strVal val="visible"/>
                                      </p:to>
                                    </p:set>
                                    <p:anim calcmode="lin" valueType="num">
                                      <p:cBhvr>
                                        <p:cTn id="27" dur="500" fill="hold"/>
                                        <p:tgtEl>
                                          <p:spTgt spid="299"/>
                                        </p:tgtEl>
                                        <p:attrNameLst>
                                          <p:attrName>ppt_w</p:attrName>
                                        </p:attrNameLst>
                                      </p:cBhvr>
                                      <p:tavLst>
                                        <p:tav tm="0">
                                          <p:val>
                                            <p:fltVal val="0"/>
                                          </p:val>
                                        </p:tav>
                                        <p:tav tm="100000">
                                          <p:val>
                                            <p:strVal val="#ppt_w"/>
                                          </p:val>
                                        </p:tav>
                                      </p:tavLst>
                                    </p:anim>
                                    <p:anim calcmode="lin" valueType="num">
                                      <p:cBhvr>
                                        <p:cTn id="28" dur="500" fill="hold"/>
                                        <p:tgtEl>
                                          <p:spTgt spid="299"/>
                                        </p:tgtEl>
                                        <p:attrNameLst>
                                          <p:attrName>ppt_h</p:attrName>
                                        </p:attrNameLst>
                                      </p:cBhvr>
                                      <p:tavLst>
                                        <p:tav tm="0">
                                          <p:val>
                                            <p:fltVal val="0"/>
                                          </p:val>
                                        </p:tav>
                                        <p:tav tm="100000">
                                          <p:val>
                                            <p:strVal val="#ppt_h"/>
                                          </p:val>
                                        </p:tav>
                                      </p:tavLst>
                                    </p:anim>
                                    <p:animEffect transition="in" filter="fade">
                                      <p:cBhvr>
                                        <p:cTn id="29" dur="500"/>
                                        <p:tgtEl>
                                          <p:spTgt spid="29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53" presetClass="entr" presetSubtype="16" repeatCount="3000" fill="hold" grpId="0" nodeType="withEffect">
                                  <p:stCondLst>
                                    <p:cond delay="0"/>
                                  </p:stCondLst>
                                  <p:childTnLst>
                                    <p:set>
                                      <p:cBhvr>
                                        <p:cTn id="36" dur="1" fill="hold">
                                          <p:stCondLst>
                                            <p:cond delay="0"/>
                                          </p:stCondLst>
                                        </p:cTn>
                                        <p:tgtEl>
                                          <p:spTgt spid="296"/>
                                        </p:tgtEl>
                                        <p:attrNameLst>
                                          <p:attrName>style.visibility</p:attrName>
                                        </p:attrNameLst>
                                      </p:cBhvr>
                                      <p:to>
                                        <p:strVal val="visible"/>
                                      </p:to>
                                    </p:set>
                                    <p:anim calcmode="lin" valueType="num">
                                      <p:cBhvr>
                                        <p:cTn id="37" dur="500" fill="hold"/>
                                        <p:tgtEl>
                                          <p:spTgt spid="296"/>
                                        </p:tgtEl>
                                        <p:attrNameLst>
                                          <p:attrName>ppt_w</p:attrName>
                                        </p:attrNameLst>
                                      </p:cBhvr>
                                      <p:tavLst>
                                        <p:tav tm="0">
                                          <p:val>
                                            <p:fltVal val="0"/>
                                          </p:val>
                                        </p:tav>
                                        <p:tav tm="100000">
                                          <p:val>
                                            <p:strVal val="#ppt_w"/>
                                          </p:val>
                                        </p:tav>
                                      </p:tavLst>
                                    </p:anim>
                                    <p:anim calcmode="lin" valueType="num">
                                      <p:cBhvr>
                                        <p:cTn id="38" dur="500" fill="hold"/>
                                        <p:tgtEl>
                                          <p:spTgt spid="296"/>
                                        </p:tgtEl>
                                        <p:attrNameLst>
                                          <p:attrName>ppt_h</p:attrName>
                                        </p:attrNameLst>
                                      </p:cBhvr>
                                      <p:tavLst>
                                        <p:tav tm="0">
                                          <p:val>
                                            <p:fltVal val="0"/>
                                          </p:val>
                                        </p:tav>
                                        <p:tav tm="100000">
                                          <p:val>
                                            <p:strVal val="#ppt_h"/>
                                          </p:val>
                                        </p:tav>
                                      </p:tavLst>
                                    </p:anim>
                                    <p:animEffect transition="in" filter="fade">
                                      <p:cBhvr>
                                        <p:cTn id="39" dur="500"/>
                                        <p:tgtEl>
                                          <p:spTgt spid="29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wipe(left)">
                                      <p:cBhvr>
                                        <p:cTn id="44" dur="500"/>
                                        <p:tgtEl>
                                          <p:spTgt spid="119"/>
                                        </p:tgtEl>
                                      </p:cBhvr>
                                    </p:animEffect>
                                  </p:childTnLst>
                                </p:cTn>
                              </p:par>
                              <p:par>
                                <p:cTn id="45" presetID="53" presetClass="entr" presetSubtype="16" repeatCount="3000" fill="hold" grpId="0" nodeType="withEffect">
                                  <p:stCondLst>
                                    <p:cond delay="0"/>
                                  </p:stCondLst>
                                  <p:childTnLst>
                                    <p:set>
                                      <p:cBhvr>
                                        <p:cTn id="46" dur="1" fill="hold">
                                          <p:stCondLst>
                                            <p:cond delay="0"/>
                                          </p:stCondLst>
                                        </p:cTn>
                                        <p:tgtEl>
                                          <p:spTgt spid="297"/>
                                        </p:tgtEl>
                                        <p:attrNameLst>
                                          <p:attrName>style.visibility</p:attrName>
                                        </p:attrNameLst>
                                      </p:cBhvr>
                                      <p:to>
                                        <p:strVal val="visible"/>
                                      </p:to>
                                    </p:set>
                                    <p:anim calcmode="lin" valueType="num">
                                      <p:cBhvr>
                                        <p:cTn id="47" dur="500" fill="hold"/>
                                        <p:tgtEl>
                                          <p:spTgt spid="297"/>
                                        </p:tgtEl>
                                        <p:attrNameLst>
                                          <p:attrName>ppt_w</p:attrName>
                                        </p:attrNameLst>
                                      </p:cBhvr>
                                      <p:tavLst>
                                        <p:tav tm="0">
                                          <p:val>
                                            <p:fltVal val="0"/>
                                          </p:val>
                                        </p:tav>
                                        <p:tav tm="100000">
                                          <p:val>
                                            <p:strVal val="#ppt_w"/>
                                          </p:val>
                                        </p:tav>
                                      </p:tavLst>
                                    </p:anim>
                                    <p:anim calcmode="lin" valueType="num">
                                      <p:cBhvr>
                                        <p:cTn id="48" dur="500" fill="hold"/>
                                        <p:tgtEl>
                                          <p:spTgt spid="297"/>
                                        </p:tgtEl>
                                        <p:attrNameLst>
                                          <p:attrName>ppt_h</p:attrName>
                                        </p:attrNameLst>
                                      </p:cBhvr>
                                      <p:tavLst>
                                        <p:tav tm="0">
                                          <p:val>
                                            <p:fltVal val="0"/>
                                          </p:val>
                                        </p:tav>
                                        <p:tav tm="100000">
                                          <p:val>
                                            <p:strVal val="#ppt_h"/>
                                          </p:val>
                                        </p:tav>
                                      </p:tavLst>
                                    </p:anim>
                                    <p:animEffect transition="in" filter="fade">
                                      <p:cBhvr>
                                        <p:cTn id="49" dur="500"/>
                                        <p:tgtEl>
                                          <p:spTgt spid="29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wipe(left)">
                                      <p:cBhvr>
                                        <p:cTn id="54" dur="500"/>
                                        <p:tgtEl>
                                          <p:spTgt spid="127"/>
                                        </p:tgtEl>
                                      </p:cBhvr>
                                    </p:animEffect>
                                  </p:childTnLst>
                                </p:cTn>
                              </p:par>
                              <p:par>
                                <p:cTn id="55" presetID="53" presetClass="entr" presetSubtype="16" repeatCount="3000" fill="hold" grpId="0" nodeType="withEffect">
                                  <p:stCondLst>
                                    <p:cond delay="0"/>
                                  </p:stCondLst>
                                  <p:childTnLst>
                                    <p:set>
                                      <p:cBhvr>
                                        <p:cTn id="56" dur="1" fill="hold">
                                          <p:stCondLst>
                                            <p:cond delay="0"/>
                                          </p:stCondLst>
                                        </p:cTn>
                                        <p:tgtEl>
                                          <p:spTgt spid="298"/>
                                        </p:tgtEl>
                                        <p:attrNameLst>
                                          <p:attrName>style.visibility</p:attrName>
                                        </p:attrNameLst>
                                      </p:cBhvr>
                                      <p:to>
                                        <p:strVal val="visible"/>
                                      </p:to>
                                    </p:set>
                                    <p:anim calcmode="lin" valueType="num">
                                      <p:cBhvr>
                                        <p:cTn id="57" dur="500" fill="hold"/>
                                        <p:tgtEl>
                                          <p:spTgt spid="298"/>
                                        </p:tgtEl>
                                        <p:attrNameLst>
                                          <p:attrName>ppt_w</p:attrName>
                                        </p:attrNameLst>
                                      </p:cBhvr>
                                      <p:tavLst>
                                        <p:tav tm="0">
                                          <p:val>
                                            <p:fltVal val="0"/>
                                          </p:val>
                                        </p:tav>
                                        <p:tav tm="100000">
                                          <p:val>
                                            <p:strVal val="#ppt_w"/>
                                          </p:val>
                                        </p:tav>
                                      </p:tavLst>
                                    </p:anim>
                                    <p:anim calcmode="lin" valueType="num">
                                      <p:cBhvr>
                                        <p:cTn id="58" dur="500" fill="hold"/>
                                        <p:tgtEl>
                                          <p:spTgt spid="298"/>
                                        </p:tgtEl>
                                        <p:attrNameLst>
                                          <p:attrName>ppt_h</p:attrName>
                                        </p:attrNameLst>
                                      </p:cBhvr>
                                      <p:tavLst>
                                        <p:tav tm="0">
                                          <p:val>
                                            <p:fltVal val="0"/>
                                          </p:val>
                                        </p:tav>
                                        <p:tav tm="100000">
                                          <p:val>
                                            <p:strVal val="#ppt_h"/>
                                          </p:val>
                                        </p:tav>
                                      </p:tavLst>
                                    </p:anim>
                                    <p:animEffect transition="in" filter="fade">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38"/>
                                        </p:tgtEl>
                                        <p:attrNameLst>
                                          <p:attrName>style.visibility</p:attrName>
                                        </p:attrNameLst>
                                      </p:cBhvr>
                                      <p:to>
                                        <p:strVal val="visible"/>
                                      </p:to>
                                    </p:set>
                                    <p:animEffect transition="in" filter="wipe(left)">
                                      <p:cBhvr>
                                        <p:cTn id="64" dur="500"/>
                                        <p:tgtEl>
                                          <p:spTgt spid="23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06"/>
                                        </p:tgtEl>
                                        <p:attrNameLst>
                                          <p:attrName>style.visibility</p:attrName>
                                        </p:attrNameLst>
                                      </p:cBhvr>
                                      <p:to>
                                        <p:strVal val="visible"/>
                                      </p:to>
                                    </p:set>
                                    <p:animEffect transition="in" filter="wipe(left)">
                                      <p:cBhvr>
                                        <p:cTn id="69" dur="500"/>
                                        <p:tgtEl>
                                          <p:spTgt spid="20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wipe(left)">
                                      <p:cBhvr>
                                        <p:cTn id="74" dur="500"/>
                                        <p:tgtEl>
                                          <p:spTgt spid="13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71"/>
                                        </p:tgtEl>
                                        <p:attrNameLst>
                                          <p:attrName>style.visibility</p:attrName>
                                        </p:attrNameLst>
                                      </p:cBhvr>
                                      <p:to>
                                        <p:strVal val="visible"/>
                                      </p:to>
                                    </p:set>
                                    <p:animEffect transition="in" filter="wipe(left)">
                                      <p:cBhvr>
                                        <p:cTn id="79" dur="500"/>
                                        <p:tgtEl>
                                          <p:spTgt spid="17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2"/>
                                        </p:tgtEl>
                                        <p:attrNameLst>
                                          <p:attrName>style.visibility</p:attrName>
                                        </p:attrNameLst>
                                      </p:cBhvr>
                                      <p:to>
                                        <p:strVal val="visible"/>
                                      </p:to>
                                    </p:set>
                                    <p:animEffect transition="in" filter="wipe(left)">
                                      <p:cBhvr>
                                        <p:cTn id="84" dur="500"/>
                                        <p:tgtEl>
                                          <p:spTgt spid="2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01"/>
                                        </p:tgtEl>
                                        <p:attrNameLst>
                                          <p:attrName>style.visibility</p:attrName>
                                        </p:attrNameLst>
                                      </p:cBhvr>
                                      <p:to>
                                        <p:strVal val="visible"/>
                                      </p:to>
                                    </p:set>
                                    <p:animEffect transition="in" filter="wipe(left)">
                                      <p:cBhvr>
                                        <p:cTn id="89" dur="500"/>
                                        <p:tgtEl>
                                          <p:spTgt spid="30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300"/>
                                        </p:tgtEl>
                                        <p:attrNameLst>
                                          <p:attrName>style.visibility</p:attrName>
                                        </p:attrNameLst>
                                      </p:cBhvr>
                                      <p:to>
                                        <p:strVal val="visible"/>
                                      </p:to>
                                    </p:set>
                                    <p:animEffect transition="in" filter="wipe(down)">
                                      <p:cBhvr>
                                        <p:cTn id="94"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P spid="296" grpId="0"/>
      <p:bldP spid="297" grpId="0"/>
      <p:bldP spid="298" grpId="0"/>
      <p:bldP spid="299" grpId="0"/>
      <p:bldP spid="30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custDataLst>
              <p:tags r:id="rId1"/>
            </p:custDataLst>
          </p:nvPr>
        </p:nvPicPr>
        <p:blipFill>
          <a:blip r:embed="rId4"/>
          <a:stretch>
            <a:fillRect/>
          </a:stretch>
        </p:blipFill>
        <p:spPr>
          <a:xfrm>
            <a:off x="208915" y="250190"/>
            <a:ext cx="11061700" cy="625221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10"/>
          <p:cNvSpPr>
            <a:spLocks noChangeArrowheads="1"/>
          </p:cNvSpPr>
          <p:nvPr/>
        </p:nvSpPr>
        <p:spPr bwMode="auto">
          <a:xfrm>
            <a:off x="6425821" y="1121858"/>
            <a:ext cx="5332992" cy="5452100"/>
          </a:xfrm>
          <a:prstGeom prst="rect">
            <a:avLst/>
          </a:prstGeom>
          <a:solidFill>
            <a:srgbClr val="FFFFCC"/>
          </a:solidFill>
          <a:ln w="9525">
            <a:no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 name="矩形: 圆角 2"/>
          <p:cNvSpPr/>
          <p:nvPr/>
        </p:nvSpPr>
        <p:spPr>
          <a:xfrm>
            <a:off x="7165012" y="6240002"/>
            <a:ext cx="3951960"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dirty="0"/>
              <a:t>单总线结构</a:t>
            </a:r>
            <a:r>
              <a:rPr lang="en-US" altLang="zh-CN" dirty="0"/>
              <a:t>CPU  </a:t>
            </a:r>
            <a:r>
              <a:rPr lang="zh-CN" altLang="en-US" dirty="0"/>
              <a:t>指令周期</a:t>
            </a:r>
          </a:p>
        </p:txBody>
      </p:sp>
      <p:grpSp>
        <p:nvGrpSpPr>
          <p:cNvPr id="134" name="组合 133"/>
          <p:cNvGrpSpPr/>
          <p:nvPr/>
        </p:nvGrpSpPr>
        <p:grpSpPr>
          <a:xfrm>
            <a:off x="9567040" y="1914742"/>
            <a:ext cx="1556581" cy="1457131"/>
            <a:chOff x="10090237" y="2019256"/>
            <a:chExt cx="1641707" cy="1536818"/>
          </a:xfrm>
        </p:grpSpPr>
        <p:sp>
          <p:nvSpPr>
            <p:cNvPr id="135"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6"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8"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10258306" y="2339122"/>
            <a:ext cx="858666" cy="711391"/>
            <a:chOff x="10819307" y="2466844"/>
            <a:chExt cx="905624" cy="750295"/>
          </a:xfrm>
        </p:grpSpPr>
        <p:sp>
          <p:nvSpPr>
            <p:cNvPr id="140"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1"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2" name="组合 141"/>
          <p:cNvGrpSpPr/>
          <p:nvPr/>
        </p:nvGrpSpPr>
        <p:grpSpPr>
          <a:xfrm>
            <a:off x="6726496" y="1483455"/>
            <a:ext cx="2262243" cy="782519"/>
            <a:chOff x="7094351" y="1564383"/>
            <a:chExt cx="2385959" cy="825313"/>
          </a:xfrm>
        </p:grpSpPr>
        <p:cxnSp>
          <p:nvCxnSpPr>
            <p:cNvPr id="143" name="直接箭头连接符 142"/>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44" name="直接箭头连接符 143"/>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45" name="组合 144"/>
            <p:cNvGrpSpPr/>
            <p:nvPr/>
          </p:nvGrpSpPr>
          <p:grpSpPr>
            <a:xfrm>
              <a:off x="7094351" y="1564383"/>
              <a:ext cx="2385959" cy="825313"/>
              <a:chOff x="7094351" y="1564383"/>
              <a:chExt cx="2385959" cy="825313"/>
            </a:xfrm>
          </p:grpSpPr>
          <p:sp>
            <p:nvSpPr>
              <p:cNvPr id="146"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7" name="直接连接符 146"/>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8" name="等腰三角形 147"/>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0"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2" name="组合 151"/>
          <p:cNvGrpSpPr/>
          <p:nvPr/>
        </p:nvGrpSpPr>
        <p:grpSpPr>
          <a:xfrm>
            <a:off x="9074688" y="3162029"/>
            <a:ext cx="2652445" cy="801978"/>
            <a:chOff x="9570959" y="3334754"/>
            <a:chExt cx="2797501" cy="845836"/>
          </a:xfrm>
        </p:grpSpPr>
        <p:sp>
          <p:nvSpPr>
            <p:cNvPr id="153"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4" name="组合 153"/>
            <p:cNvGrpSpPr/>
            <p:nvPr/>
          </p:nvGrpSpPr>
          <p:grpSpPr>
            <a:xfrm>
              <a:off x="9570959" y="3543889"/>
              <a:ext cx="2781789" cy="636701"/>
              <a:chOff x="9570959" y="3543889"/>
              <a:chExt cx="2781789" cy="636701"/>
            </a:xfrm>
          </p:grpSpPr>
          <p:sp>
            <p:nvSpPr>
              <p:cNvPr id="15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5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7" name="组合 156"/>
              <p:cNvGrpSpPr/>
              <p:nvPr/>
            </p:nvGrpSpPr>
            <p:grpSpPr>
              <a:xfrm rot="16200000">
                <a:off x="9875660" y="3482511"/>
                <a:ext cx="159131" cy="768533"/>
                <a:chOff x="6712622" y="6427719"/>
                <a:chExt cx="159131" cy="768533"/>
              </a:xfrm>
            </p:grpSpPr>
            <p:cxnSp>
              <p:nvCxnSpPr>
                <p:cNvPr id="161" name="直接连接符 160"/>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2" name="等腰三角形 161"/>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58" name="直接箭头连接符 157"/>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60"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63" name="组合 162"/>
          <p:cNvGrpSpPr/>
          <p:nvPr/>
        </p:nvGrpSpPr>
        <p:grpSpPr>
          <a:xfrm>
            <a:off x="6485563" y="3740595"/>
            <a:ext cx="2613342" cy="2074601"/>
            <a:chOff x="6840242" y="3944960"/>
            <a:chExt cx="2756259" cy="2188056"/>
          </a:xfrm>
        </p:grpSpPr>
        <p:cxnSp>
          <p:nvCxnSpPr>
            <p:cNvPr id="164" name="直接箭头连接符 163"/>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5" name="组合 164"/>
            <p:cNvGrpSpPr/>
            <p:nvPr/>
          </p:nvGrpSpPr>
          <p:grpSpPr>
            <a:xfrm>
              <a:off x="6909129" y="4150680"/>
              <a:ext cx="2018830" cy="942122"/>
              <a:chOff x="5296743" y="3767069"/>
              <a:chExt cx="2018830" cy="942122"/>
            </a:xfrm>
          </p:grpSpPr>
          <p:cxnSp>
            <p:nvCxnSpPr>
              <p:cNvPr id="185" name="直接箭头连接符 184"/>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6" name="直接箭头连接符 185"/>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7" name="直接箭头连接符 186"/>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6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7" name="组合 166"/>
            <p:cNvGrpSpPr/>
            <p:nvPr/>
          </p:nvGrpSpPr>
          <p:grpSpPr>
            <a:xfrm>
              <a:off x="7145410" y="3944960"/>
              <a:ext cx="2323036" cy="2018193"/>
              <a:chOff x="7145410" y="3944960"/>
              <a:chExt cx="2323036" cy="2018193"/>
            </a:xfrm>
          </p:grpSpPr>
          <p:sp>
            <p:nvSpPr>
              <p:cNvPr id="172"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73" name="矩形 172"/>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174" name="直接连接符 173"/>
              <p:cNvCxnSpPr>
                <a:stCxn id="181"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5" name="等腰三角形 174"/>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连接符 175"/>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77" name="直接连接符 176"/>
              <p:cNvCxnSpPr/>
              <p:nvPr/>
            </p:nvCxnSpPr>
            <p:spPr>
              <a:xfrm>
                <a:off x="8198535" y="4418458"/>
                <a:ext cx="0" cy="283548"/>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78"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9"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80"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1"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2" name="直接连接符 181"/>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83"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8"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9"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0"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89" name="组合 188"/>
          <p:cNvGrpSpPr/>
          <p:nvPr/>
        </p:nvGrpSpPr>
        <p:grpSpPr>
          <a:xfrm>
            <a:off x="9074076" y="3919218"/>
            <a:ext cx="2684736" cy="2237034"/>
            <a:chOff x="9570314" y="4133352"/>
            <a:chExt cx="2831558" cy="2359372"/>
          </a:xfrm>
        </p:grpSpPr>
        <p:sp>
          <p:nvSpPr>
            <p:cNvPr id="190"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1" name="组合 190"/>
            <p:cNvGrpSpPr/>
            <p:nvPr/>
          </p:nvGrpSpPr>
          <p:grpSpPr>
            <a:xfrm>
              <a:off x="9570314" y="4306510"/>
              <a:ext cx="2831558" cy="1951958"/>
              <a:chOff x="9570314" y="4306510"/>
              <a:chExt cx="2831558" cy="1951958"/>
            </a:xfrm>
          </p:grpSpPr>
          <p:sp>
            <p:nvSpPr>
              <p:cNvPr id="193"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94"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95"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96"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8" name="等腰三角形 197"/>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9"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0" name="组合 199"/>
              <p:cNvGrpSpPr/>
              <p:nvPr/>
            </p:nvGrpSpPr>
            <p:grpSpPr>
              <a:xfrm rot="16200000">
                <a:off x="9875015" y="4992260"/>
                <a:ext cx="159131" cy="768533"/>
                <a:chOff x="6722147" y="6427719"/>
                <a:chExt cx="159131" cy="768533"/>
              </a:xfrm>
            </p:grpSpPr>
            <p:cxnSp>
              <p:nvCxnSpPr>
                <p:cNvPr id="215" name="直接连接符 21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16" name="等腰三角形 215"/>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01"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015" y="5764461"/>
                <a:ext cx="159131" cy="768533"/>
                <a:chOff x="6712622" y="6427719"/>
                <a:chExt cx="159131" cy="768533"/>
              </a:xfrm>
            </p:grpSpPr>
            <p:cxnSp>
              <p:nvCxnSpPr>
                <p:cNvPr id="213" name="直接连接符 21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14" name="等腰三角形 21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4" name="直接箭头连接符 203"/>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5" name="直接箭头连接符 204"/>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6" name="直接箭头连接符 205"/>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7" name="直接箭头连接符 206"/>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08" name="直接箭头连接符 207"/>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9"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1"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7" name="组合 216"/>
          <p:cNvGrpSpPr/>
          <p:nvPr/>
        </p:nvGrpSpPr>
        <p:grpSpPr>
          <a:xfrm>
            <a:off x="5259926" y="1474284"/>
            <a:ext cx="3860030" cy="2327858"/>
            <a:chOff x="5547578" y="1554710"/>
            <a:chExt cx="4071125" cy="2455163"/>
          </a:xfrm>
        </p:grpSpPr>
        <p:sp>
          <p:nvSpPr>
            <p:cNvPr id="218" name="Rectangle 129"/>
            <p:cNvSpPr>
              <a:spLocks noChangeArrowheads="1"/>
            </p:cNvSpPr>
            <p:nvPr/>
          </p:nvSpPr>
          <p:spPr bwMode="auto">
            <a:xfrm>
              <a:off x="5734519" y="2277866"/>
              <a:ext cx="854734" cy="1572929"/>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9" name="直接连接符 218"/>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20" name="等腰三角形 219"/>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21"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22" name="直接连接符 221"/>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23" name="等腰三角形 222"/>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24"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25"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26"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27" name="直接箭头连接符 226"/>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8"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29"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0" name="直接箭头连接符 229"/>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31"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32" name="直接箭头连接符 231"/>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33" name="组合 232"/>
            <p:cNvGrpSpPr/>
            <p:nvPr/>
          </p:nvGrpSpPr>
          <p:grpSpPr>
            <a:xfrm>
              <a:off x="7901805" y="3608447"/>
              <a:ext cx="533810" cy="293603"/>
              <a:chOff x="1081011" y="4795829"/>
              <a:chExt cx="533810" cy="293603"/>
            </a:xfrm>
          </p:grpSpPr>
          <p:cxnSp>
            <p:nvCxnSpPr>
              <p:cNvPr id="242" name="直接箭头连接符 241"/>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43" name="直接箭头连接符 242"/>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34"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1"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4" name="组合 243"/>
          <p:cNvGrpSpPr/>
          <p:nvPr/>
        </p:nvGrpSpPr>
        <p:grpSpPr>
          <a:xfrm>
            <a:off x="8370910" y="1211447"/>
            <a:ext cx="758321" cy="5011768"/>
            <a:chOff x="8828694" y="1277499"/>
            <a:chExt cx="799792" cy="5285849"/>
          </a:xfrm>
        </p:grpSpPr>
        <p:sp>
          <p:nvSpPr>
            <p:cNvPr id="245"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Segoe UI Black" panose="020B0A02040204020203" pitchFamily="34" charset="0"/>
                </a:rPr>
                <a:t>总线</a:t>
              </a:r>
              <a:endParaRPr lang="zh-CN" altLang="en-US" sz="3790" b="1" dirty="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46" name="上下箭头 245"/>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47" name="组合 246"/>
          <p:cNvGrpSpPr/>
          <p:nvPr/>
        </p:nvGrpSpPr>
        <p:grpSpPr>
          <a:xfrm>
            <a:off x="7429777" y="6203768"/>
            <a:ext cx="3770115" cy="434122"/>
            <a:chOff x="7406082" y="6264612"/>
            <a:chExt cx="3976293" cy="457863"/>
          </a:xfrm>
        </p:grpSpPr>
        <p:sp>
          <p:nvSpPr>
            <p:cNvPr id="248"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249"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250"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5" b="1" dirty="0">
                  <a:latin typeface="微软雅黑" panose="020B0503020204020204" pitchFamily="34" charset="-122"/>
                  <a:ea typeface="微软雅黑" panose="020B0503020204020204" pitchFamily="34" charset="-122"/>
                  <a:cs typeface="Times New Roman" panose="02020603050405020304" pitchFamily="18" charset="0"/>
                </a:rPr>
                <a:t>数据流</a:t>
              </a:r>
              <a:endParaRPr lang="zh-CN" altLang="zh-CN" sz="3790" b="1" dirty="0">
                <a:latin typeface="微软雅黑" panose="020B0503020204020204" pitchFamily="34" charset="-122"/>
                <a:ea typeface="微软雅黑" panose="020B0503020204020204" pitchFamily="34" charset="-122"/>
              </a:endParaRPr>
            </a:p>
          </p:txBody>
        </p:sp>
        <p:sp>
          <p:nvSpPr>
            <p:cNvPr id="251"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515" b="1" dirty="0">
                  <a:solidFill>
                    <a:srgbClr val="0066FF"/>
                  </a:solidFill>
                  <a:latin typeface="微软雅黑" panose="020B0503020204020204" pitchFamily="34" charset="-122"/>
                  <a:ea typeface="微软雅黑" panose="020B0503020204020204" pitchFamily="34" charset="-122"/>
                  <a:cs typeface="Times New Roman" panose="02020603050405020304" pitchFamily="18" charset="0"/>
                </a:rPr>
                <a:t>控制流</a:t>
              </a:r>
              <a:endParaRPr lang="zh-CN" altLang="zh-CN" sz="3790" b="1" dirty="0">
                <a:solidFill>
                  <a:srgbClr val="0066FF"/>
                </a:solidFill>
                <a:latin typeface="微软雅黑" panose="020B0503020204020204" pitchFamily="34" charset="-122"/>
                <a:ea typeface="微软雅黑" panose="020B0503020204020204" pitchFamily="34" charset="-122"/>
              </a:endParaRPr>
            </a:p>
          </p:txBody>
        </p:sp>
      </p:grpSp>
      <p:grpSp>
        <p:nvGrpSpPr>
          <p:cNvPr id="252" name="组合 251"/>
          <p:cNvGrpSpPr/>
          <p:nvPr/>
        </p:nvGrpSpPr>
        <p:grpSpPr>
          <a:xfrm>
            <a:off x="9714667" y="1283472"/>
            <a:ext cx="1538355" cy="692725"/>
            <a:chOff x="10245931" y="1353464"/>
            <a:chExt cx="1622483" cy="730608"/>
          </a:xfrm>
        </p:grpSpPr>
        <p:sp>
          <p:nvSpPr>
            <p:cNvPr id="25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25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6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1" name="TextBox 24"/>
          <p:cNvSpPr txBox="1"/>
          <p:nvPr/>
        </p:nvSpPr>
        <p:spPr>
          <a:xfrm>
            <a:off x="782676" y="1532901"/>
            <a:ext cx="3714520" cy="4793620"/>
          </a:xfrm>
          <a:prstGeom prst="rect">
            <a:avLst/>
          </a:prstGeom>
          <a:noFill/>
        </p:spPr>
        <p:txBody>
          <a:bodyPr wrap="square" rtlCol="0">
            <a:spAutoFit/>
          </a:bodyPr>
          <a:lstStyle/>
          <a:p>
            <a:pPr marL="1040130" lvl="1" indent="-433705">
              <a:lnSpc>
                <a:spcPct val="200000"/>
              </a:lnSpc>
              <a:spcBef>
                <a:spcPts val="570"/>
              </a:spcBef>
              <a:spcAft>
                <a:spcPts val="570"/>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p>
            <a:pPr marL="1040130" lvl="1" indent="-433705">
              <a:lnSpc>
                <a:spcPct val="200000"/>
              </a:lnSpc>
              <a:spcBef>
                <a:spcPts val="570"/>
              </a:spcBef>
              <a:spcAft>
                <a:spcPts val="570"/>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p>
            <a:pPr marL="1040130" lvl="1" indent="-433705">
              <a:lnSpc>
                <a:spcPct val="200000"/>
              </a:lnSpc>
              <a:spcBef>
                <a:spcPts val="570"/>
              </a:spcBef>
              <a:spcAft>
                <a:spcPts val="570"/>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p>
            <a:pPr marL="1040130" lvl="1" indent="-433705">
              <a:lnSpc>
                <a:spcPct val="200000"/>
              </a:lnSpc>
              <a:spcBef>
                <a:spcPts val="570"/>
              </a:spcBef>
              <a:spcAft>
                <a:spcPts val="570"/>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p>
            <a:pPr marL="1040130" lvl="1" indent="-433705">
              <a:lnSpc>
                <a:spcPct val="200000"/>
              </a:lnSpc>
              <a:spcBef>
                <a:spcPts val="570"/>
              </a:spcBef>
              <a:spcAft>
                <a:spcPts val="570"/>
              </a:spcAft>
              <a:buFont typeface="+mj-lt"/>
              <a:buAutoNum type="arabicPeriod"/>
            </a:pPr>
            <a:r>
              <a:rPr lang="en-US" altLang="zh-CN" sz="265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指令周期</a:t>
            </a:r>
          </a:p>
        </p:txBody>
      </p:sp>
      <p:graphicFrame>
        <p:nvGraphicFramePr>
          <p:cNvPr id="4" name="表格 3"/>
          <p:cNvGraphicFramePr>
            <a:graphicFrameLocks noGrp="1"/>
          </p:cNvGraphicFramePr>
          <p:nvPr/>
        </p:nvGraphicFramePr>
        <p:xfrm>
          <a:off x="1113947" y="1538038"/>
          <a:ext cx="10037132" cy="4224807"/>
        </p:xfrm>
        <a:graphic>
          <a:graphicData uri="http://schemas.openxmlformats.org/drawingml/2006/table">
            <a:tbl>
              <a:tblPr firstRow="1" bandRow="1">
                <a:tableStyleId>{5C22544A-7EE6-4342-B048-85BDC9FD1C3A}</a:tableStyleId>
              </a:tblPr>
              <a:tblGrid>
                <a:gridCol w="765192">
                  <a:extLst>
                    <a:ext uri="{9D8B030D-6E8A-4147-A177-3AD203B41FA5}">
                      <a16:colId xmlns:a16="http://schemas.microsoft.com/office/drawing/2014/main" val="20000"/>
                    </a:ext>
                  </a:extLst>
                </a:gridCol>
                <a:gridCol w="2639244">
                  <a:extLst>
                    <a:ext uri="{9D8B030D-6E8A-4147-A177-3AD203B41FA5}">
                      <a16:colId xmlns:a16="http://schemas.microsoft.com/office/drawing/2014/main" val="20001"/>
                    </a:ext>
                  </a:extLst>
                </a:gridCol>
                <a:gridCol w="3316348">
                  <a:extLst>
                    <a:ext uri="{9D8B030D-6E8A-4147-A177-3AD203B41FA5}">
                      <a16:colId xmlns:a16="http://schemas.microsoft.com/office/drawing/2014/main" val="20002"/>
                    </a:ext>
                  </a:extLst>
                </a:gridCol>
                <a:gridCol w="3316348">
                  <a:extLst>
                    <a:ext uri="{9D8B030D-6E8A-4147-A177-3AD203B41FA5}">
                      <a16:colId xmlns:a16="http://schemas.microsoft.com/office/drawing/2014/main" val="20003"/>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指令功能</a:t>
                      </a: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寻址方式</a:t>
                      </a:r>
                    </a:p>
                  </a:txBody>
                  <a:tcPr marL="86699" marR="86699" marT="43349" marB="43349" anchor="ctr" anchorCtr="1"/>
                </a:tc>
                <a:extLst>
                  <a:ext uri="{0D108BD9-81ED-4DB2-BD59-A6C34878D82A}">
                    <a16:rowId xmlns:a16="http://schemas.microsoft.com/office/drawing/2014/main" val="10000"/>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a:txBody>
                  <a:tcPr marL="86699" marR="86699" marT="43349" marB="43349" anchorCtr="1"/>
                </a:tc>
                <a:tc>
                  <a:txBody>
                    <a:bodyPr/>
                    <a:lstStyle/>
                    <a:p>
                      <a:pPr marL="0" algn="l" defTabSz="914400" rtl="0" eaLnBrk="1" latinLnBrk="0" hangingPunct="1">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Mem[6]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algn="l" defTabSz="914400" rtl="0" eaLnBrk="1" latinLnBrk="0" hangingPunct="1">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直接，寄存器</a:t>
                      </a:r>
                    </a:p>
                  </a:txBody>
                  <a:tcPr marL="86699" marR="86699" marT="43349" marB="43349" anchorCtr="1"/>
                </a:tc>
                <a:extLst>
                  <a:ext uri="{0D108BD9-81ED-4DB2-BD59-A6C34878D82A}">
                    <a16:rowId xmlns:a16="http://schemas.microsoft.com/office/drawing/2014/main" val="10001"/>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2</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a:txBody>
                  <a:tcPr marL="86699" marR="86699" marT="43349" marB="43349" anchorCtr="1"/>
                </a:tc>
                <a:tc>
                  <a:txBody>
                    <a:bodyPr/>
                    <a:lstStyle/>
                    <a:p>
                      <a:pPr marL="0" algn="l" defTabSz="914400" rtl="0" eaLnBrk="1" latinLnBrk="0" hangingPunct="1">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10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R1</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algn="l" defTabSz="914400" rtl="0" eaLnBrk="1" latinLnBrk="0" hangingPunct="1">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立即数，寄存器</a:t>
                      </a:r>
                    </a:p>
                  </a:txBody>
                  <a:tcPr marL="86699" marR="86699" marT="43349" marB="43349" anchorCtr="1"/>
                </a:tc>
                <a:extLst>
                  <a:ext uri="{0D108BD9-81ED-4DB2-BD59-A6C34878D82A}">
                    <a16:rowId xmlns:a16="http://schemas.microsoft.com/office/drawing/2014/main" val="10002"/>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 + (R1)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R0</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寄存器</a:t>
                      </a:r>
                    </a:p>
                  </a:txBody>
                  <a:tcPr marL="86699" marR="86699" marT="43349" marB="43349" anchorCtr="1"/>
                </a:tc>
                <a:extLst>
                  <a:ext uri="{0D108BD9-81ED-4DB2-BD59-A6C34878D82A}">
                    <a16:rowId xmlns:a16="http://schemas.microsoft.com/office/drawing/2014/main" val="10003"/>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(R0)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Mem[(R2)]</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寄存器间接</a:t>
                      </a:r>
                    </a:p>
                  </a:txBody>
                  <a:tcPr marL="86699" marR="86699" marT="43349" marB="43349" anchorCtr="1"/>
                </a:tc>
                <a:extLst>
                  <a:ext uri="{0D108BD9-81ED-4DB2-BD59-A6C34878D82A}">
                    <a16:rowId xmlns:a16="http://schemas.microsoft.com/office/drawing/2014/main" val="10004"/>
                  </a:ext>
                </a:extLst>
              </a:tr>
              <a:tr h="728560">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a:txBody>
                  <a:tcPr marL="86699" marR="86699" marT="43349" marB="43349" anchorCtr="1"/>
                </a:tc>
                <a:tc>
                  <a:txBody>
                    <a:bodyPr/>
                    <a:lstStyle/>
                    <a:p>
                      <a:pPr algn="l">
                        <a:lnSpc>
                          <a:spcPct val="150000"/>
                        </a:lnSpc>
                      </a:pP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1000 </a:t>
                      </a:r>
                      <a:r>
                        <a:rPr lang="en-US" altLang="zh-CN"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PC</a:t>
                      </a:r>
                      <a:endPar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endParaRPr>
                    </a:p>
                  </a:txBody>
                  <a:tcPr marL="86699" marR="86699" marT="43349" marB="43349" anchorCtr="1"/>
                </a:tc>
                <a:tc>
                  <a:txBody>
                    <a:bodyPr/>
                    <a:lstStyle/>
                    <a:p>
                      <a:pPr algn="l">
                        <a:lnSpc>
                          <a:spcPct val="150000"/>
                        </a:lnSpc>
                      </a:pPr>
                      <a:r>
                        <a:rPr lang="zh-CN" altLang="en-US" sz="2300" b="1" kern="1200"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rPr>
                        <a:t>立即数</a:t>
                      </a:r>
                    </a:p>
                  </a:txBody>
                  <a:tcPr marL="86699" marR="86699" marT="43349" marB="43349" anchorCtr="1"/>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取指令数据通路</a:t>
            </a:r>
          </a:p>
        </p:txBody>
      </p:sp>
      <p:cxnSp>
        <p:nvCxnSpPr>
          <p:cNvPr id="4" name="直接连接符 3"/>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6" name="TextBox 24"/>
          <p:cNvSpPr txBox="1"/>
          <p:nvPr/>
        </p:nvSpPr>
        <p:spPr>
          <a:xfrm>
            <a:off x="1250517" y="1946574"/>
            <a:ext cx="3859617" cy="623504"/>
          </a:xfrm>
          <a:prstGeom prst="rect">
            <a:avLst/>
          </a:prstGeom>
          <a:noFill/>
        </p:spPr>
        <p:txBody>
          <a:bodyPr wrap="square" rtlCol="0">
            <a:spAutoFit/>
          </a:bodyPr>
          <a:lstStyle/>
          <a:p>
            <a:pPr>
              <a:lnSpc>
                <a:spcPct val="130000"/>
              </a:lnSpc>
              <a:spcBef>
                <a:spcPts val="570"/>
              </a:spcBef>
              <a:spcAft>
                <a:spcPts val="570"/>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Mem[PC++]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110"/>
          <p:cNvSpPr>
            <a:spLocks noChangeArrowheads="1"/>
          </p:cNvSpPr>
          <p:nvPr/>
        </p:nvSpPr>
        <p:spPr bwMode="auto">
          <a:xfrm>
            <a:off x="6428811" y="1249564"/>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矩形 17"/>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9074688" y="3501776"/>
            <a:ext cx="728683" cy="240131"/>
            <a:chOff x="5939241" y="3396461"/>
            <a:chExt cx="768533" cy="253263"/>
          </a:xfrm>
        </p:grpSpPr>
        <p:sp>
          <p:nvSpPr>
            <p:cNvPr id="20"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1" name="组合 20"/>
            <p:cNvGrpSpPr/>
            <p:nvPr/>
          </p:nvGrpSpPr>
          <p:grpSpPr>
            <a:xfrm rot="16200000">
              <a:off x="6243942" y="3185892"/>
              <a:ext cx="159131" cy="768533"/>
              <a:chOff x="6712622" y="6427719"/>
              <a:chExt cx="159131" cy="768533"/>
            </a:xfrm>
          </p:grpSpPr>
          <p:cxnSp>
            <p:nvCxnSpPr>
              <p:cNvPr id="22" name="直接连接符 21"/>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3" name="等腰三角形 22"/>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24"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a:off x="6247589" y="3027360"/>
            <a:ext cx="1064807" cy="232317"/>
            <a:chOff x="660658" y="4143960"/>
            <a:chExt cx="1123039" cy="245022"/>
          </a:xfrm>
        </p:grpSpPr>
        <p:cxnSp>
          <p:nvCxnSpPr>
            <p:cNvPr id="28" name="直接连接符 27"/>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1" name="组合 30"/>
          <p:cNvGrpSpPr/>
          <p:nvPr/>
        </p:nvGrpSpPr>
        <p:grpSpPr>
          <a:xfrm>
            <a:off x="9074076" y="4942272"/>
            <a:ext cx="728683" cy="231100"/>
            <a:chOff x="5939241" y="3396461"/>
            <a:chExt cx="768533" cy="243738"/>
          </a:xfrm>
        </p:grpSpPr>
        <p:sp>
          <p:nvSpPr>
            <p:cNvPr id="32"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3" name="组合 32"/>
            <p:cNvGrpSpPr/>
            <p:nvPr/>
          </p:nvGrpSpPr>
          <p:grpSpPr>
            <a:xfrm rot="16200000">
              <a:off x="6243942" y="3176367"/>
              <a:ext cx="159131" cy="768533"/>
              <a:chOff x="6722147" y="6427719"/>
              <a:chExt cx="159131" cy="768533"/>
            </a:xfrm>
          </p:grpSpPr>
          <p:cxnSp>
            <p:nvCxnSpPr>
              <p:cNvPr id="34" name="直接连接符 33"/>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5" name="等腰三角形 34"/>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6" name="组合 35"/>
          <p:cNvGrpSpPr/>
          <p:nvPr/>
        </p:nvGrpSpPr>
        <p:grpSpPr>
          <a:xfrm>
            <a:off x="9074076" y="5665402"/>
            <a:ext cx="728683" cy="240131"/>
            <a:chOff x="5939241" y="3396461"/>
            <a:chExt cx="768533" cy="253263"/>
          </a:xfrm>
        </p:grpSpPr>
        <p:sp>
          <p:nvSpPr>
            <p:cNvPr id="37"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8" name="组合 37"/>
            <p:cNvGrpSpPr/>
            <p:nvPr/>
          </p:nvGrpSpPr>
          <p:grpSpPr>
            <a:xfrm rot="16200000">
              <a:off x="6243942" y="3185892"/>
              <a:ext cx="159131" cy="768533"/>
              <a:chOff x="6712622" y="6427719"/>
              <a:chExt cx="159131" cy="768533"/>
            </a:xfrm>
          </p:grpSpPr>
          <p:cxnSp>
            <p:nvCxnSpPr>
              <p:cNvPr id="39" name="直接连接符 38"/>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1"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2"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3"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连接符 45"/>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9" name="等腰三角形 48"/>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0" name="直接连接符 49"/>
          <p:cNvCxnSpPr>
            <a:stCxn id="61"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2" name="直接连接符 51"/>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3"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5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5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57" name="直接连接符 56"/>
          <p:cNvCxnSpPr>
            <a:stCxn id="60"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8"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60"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6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62" name="直接连接符 61"/>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6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69" name="组合 68"/>
          <p:cNvGrpSpPr/>
          <p:nvPr/>
        </p:nvGrpSpPr>
        <p:grpSpPr>
          <a:xfrm>
            <a:off x="5665133" y="1818594"/>
            <a:ext cx="5744860" cy="3993548"/>
            <a:chOff x="4362559" y="1534238"/>
            <a:chExt cx="6059032" cy="4211945"/>
          </a:xfrm>
        </p:grpSpPr>
        <p:grpSp>
          <p:nvGrpSpPr>
            <p:cNvPr id="70" name="组合 69"/>
            <p:cNvGrpSpPr/>
            <p:nvPr/>
          </p:nvGrpSpPr>
          <p:grpSpPr>
            <a:xfrm>
              <a:off x="9877331" y="3288370"/>
              <a:ext cx="544260" cy="171711"/>
              <a:chOff x="10136647" y="3405134"/>
              <a:chExt cx="544260" cy="171711"/>
            </a:xfrm>
          </p:grpSpPr>
          <p:cxnSp>
            <p:nvCxnSpPr>
              <p:cNvPr id="100" name="直接箭头连接符 9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 name="直接箭头连接符 10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1" name="直接箭头连接符 7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3" name="组合 72"/>
            <p:cNvGrpSpPr/>
            <p:nvPr/>
          </p:nvGrpSpPr>
          <p:grpSpPr>
            <a:xfrm>
              <a:off x="9877331" y="4812438"/>
              <a:ext cx="544260" cy="171711"/>
              <a:chOff x="10136647" y="3405134"/>
              <a:chExt cx="544260" cy="171711"/>
            </a:xfrm>
          </p:grpSpPr>
          <p:cxnSp>
            <p:nvCxnSpPr>
              <p:cNvPr id="98" name="直接箭头连接符 9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 name="直接箭头连接符 9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4" name="组合 73"/>
            <p:cNvGrpSpPr/>
            <p:nvPr/>
          </p:nvGrpSpPr>
          <p:grpSpPr>
            <a:xfrm>
              <a:off x="9877331" y="5574472"/>
              <a:ext cx="544260" cy="171711"/>
              <a:chOff x="10136647" y="3405134"/>
              <a:chExt cx="544260" cy="171711"/>
            </a:xfrm>
          </p:grpSpPr>
          <p:cxnSp>
            <p:nvCxnSpPr>
              <p:cNvPr id="96" name="直接箭头连接符 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7" name="直接箭头连接符 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5" name="组合 74"/>
            <p:cNvGrpSpPr/>
            <p:nvPr/>
          </p:nvGrpSpPr>
          <p:grpSpPr>
            <a:xfrm>
              <a:off x="4362559" y="1534238"/>
              <a:ext cx="3505365" cy="3831946"/>
              <a:chOff x="4362559" y="1534238"/>
              <a:chExt cx="3505365" cy="3831946"/>
            </a:xfrm>
          </p:grpSpPr>
          <p:grpSp>
            <p:nvGrpSpPr>
              <p:cNvPr id="76" name="组合 75"/>
              <p:cNvGrpSpPr/>
              <p:nvPr/>
            </p:nvGrpSpPr>
            <p:grpSpPr>
              <a:xfrm>
                <a:off x="4362559" y="1534238"/>
                <a:ext cx="3505365" cy="1984201"/>
                <a:chOff x="4362559" y="1534238"/>
                <a:chExt cx="3505365" cy="1984201"/>
              </a:xfrm>
            </p:grpSpPr>
            <p:cxnSp>
              <p:nvCxnSpPr>
                <p:cNvPr id="83" name="直接箭头连接符 8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4" name="组合 83"/>
                <p:cNvGrpSpPr/>
                <p:nvPr/>
              </p:nvGrpSpPr>
              <p:grpSpPr>
                <a:xfrm>
                  <a:off x="4362559" y="1534238"/>
                  <a:ext cx="3505365" cy="1371481"/>
                  <a:chOff x="4362559" y="1534238"/>
                  <a:chExt cx="3505365" cy="1371481"/>
                </a:xfrm>
              </p:grpSpPr>
              <p:grpSp>
                <p:nvGrpSpPr>
                  <p:cNvPr id="88" name="组合 87"/>
                  <p:cNvGrpSpPr/>
                  <p:nvPr/>
                </p:nvGrpSpPr>
                <p:grpSpPr>
                  <a:xfrm>
                    <a:off x="4362559" y="1534238"/>
                    <a:ext cx="1747183" cy="345980"/>
                    <a:chOff x="4362559" y="1534238"/>
                    <a:chExt cx="1747183" cy="345980"/>
                  </a:xfrm>
                </p:grpSpPr>
                <p:sp>
                  <p:nvSpPr>
                    <p:cNvPr id="93" name="Line 127"/>
                    <p:cNvSpPr>
                      <a:spLocks noChangeShapeType="1"/>
                    </p:cNvSpPr>
                    <p:nvPr/>
                  </p:nvSpPr>
                  <p:spPr bwMode="auto">
                    <a:xfrm>
                      <a:off x="4362559" y="1549596"/>
                      <a:ext cx="0" cy="33062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箭头连接符 9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5" name="直接箭头连接符 9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9" name="直接箭头连接符 8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1" name="直接箭头连接符 9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5" name="组合 84"/>
                <p:cNvGrpSpPr/>
                <p:nvPr/>
              </p:nvGrpSpPr>
              <p:grpSpPr>
                <a:xfrm>
                  <a:off x="6289419" y="3224836"/>
                  <a:ext cx="533810" cy="293603"/>
                  <a:chOff x="1081011" y="4795829"/>
                  <a:chExt cx="533810" cy="293603"/>
                </a:xfrm>
              </p:grpSpPr>
              <p:cxnSp>
                <p:nvCxnSpPr>
                  <p:cNvPr id="86" name="直接箭头连接符 8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7" name="直接箭头连接符 8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77" name="直接箭头连接符 7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8" name="组合 77"/>
              <p:cNvGrpSpPr/>
              <p:nvPr/>
            </p:nvGrpSpPr>
            <p:grpSpPr>
              <a:xfrm>
                <a:off x="5296743" y="3767069"/>
                <a:ext cx="2018830" cy="942122"/>
                <a:chOff x="5296743" y="3767069"/>
                <a:chExt cx="2018830" cy="942122"/>
              </a:xfrm>
            </p:grpSpPr>
            <p:cxnSp>
              <p:nvCxnSpPr>
                <p:cNvPr id="79" name="直接箭头连接符 7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1" name="直接箭头连接符 8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2" name="直接箭头连接符 8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10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4"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6"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上下箭头 126"/>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28" name="表格 127"/>
          <p:cNvGraphicFramePr>
            <a:graphicFrameLocks noGrp="1"/>
          </p:cNvGraphicFramePr>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T1</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(PC)</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1" baseline="0"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AR</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baseline="0" dirty="0">
                          <a:solidFill>
                            <a:schemeClr val="accent5"/>
                          </a:solidFill>
                          <a:latin typeface="微软雅黑" panose="020B0503020204020204" pitchFamily="34" charset="-122"/>
                          <a:ea typeface="微软雅黑" panose="020B0503020204020204" pitchFamily="34" charset="-122"/>
                        </a:rPr>
                        <a:t>X</a:t>
                      </a:r>
                      <a:r>
                        <a:rPr lang="en-US" altLang="zh-CN" sz="1700" b="1" baseline="-25000" dirty="0">
                          <a:solidFill>
                            <a:schemeClr val="accent5"/>
                          </a:solidFill>
                          <a:latin typeface="微软雅黑" panose="020B0503020204020204" pitchFamily="34" charset="-122"/>
                          <a:ea typeface="微软雅黑" panose="020B0503020204020204" pitchFamily="34" charset="-122"/>
                        </a:rPr>
                        <a:t>in</a:t>
                      </a:r>
                      <a:endParaRPr lang="zh-CN" altLang="en-US" sz="1700" b="1" baseline="0"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(X)+1</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+1</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129"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32"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3"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34"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35"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36"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37"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8"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9" name="矩形 138"/>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grpSp>
        <p:nvGrpSpPr>
          <p:cNvPr id="140" name="组合 139"/>
          <p:cNvGrpSpPr/>
          <p:nvPr/>
        </p:nvGrpSpPr>
        <p:grpSpPr>
          <a:xfrm>
            <a:off x="9074688" y="3501776"/>
            <a:ext cx="728683" cy="240131"/>
            <a:chOff x="5939241" y="3396461"/>
            <a:chExt cx="768533" cy="253263"/>
          </a:xfrm>
        </p:grpSpPr>
        <p:sp>
          <p:nvSpPr>
            <p:cNvPr id="141"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2" name="组合 141"/>
            <p:cNvGrpSpPr/>
            <p:nvPr/>
          </p:nvGrpSpPr>
          <p:grpSpPr>
            <a:xfrm rot="16200000">
              <a:off x="6243942" y="3185892"/>
              <a:ext cx="159131" cy="768533"/>
              <a:chOff x="6712622" y="6427719"/>
              <a:chExt cx="159131" cy="768533"/>
            </a:xfrm>
          </p:grpSpPr>
          <p:cxnSp>
            <p:nvCxnSpPr>
              <p:cNvPr id="143" name="直接连接符 14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4" name="等腰三角形 14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45"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48" name="组合 147"/>
          <p:cNvGrpSpPr/>
          <p:nvPr/>
        </p:nvGrpSpPr>
        <p:grpSpPr>
          <a:xfrm>
            <a:off x="6247589" y="3027360"/>
            <a:ext cx="1064807" cy="232317"/>
            <a:chOff x="660658" y="4143960"/>
            <a:chExt cx="1123039" cy="245022"/>
          </a:xfrm>
        </p:grpSpPr>
        <p:cxnSp>
          <p:nvCxnSpPr>
            <p:cNvPr id="149" name="直接连接符 148"/>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50" name="等腰三角形 149"/>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1"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9074076" y="4942272"/>
            <a:ext cx="728683" cy="231100"/>
            <a:chOff x="5939241" y="3396461"/>
            <a:chExt cx="768533" cy="243738"/>
          </a:xfrm>
        </p:grpSpPr>
        <p:sp>
          <p:nvSpPr>
            <p:cNvPr id="153"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4" name="组合 153"/>
            <p:cNvGrpSpPr/>
            <p:nvPr/>
          </p:nvGrpSpPr>
          <p:grpSpPr>
            <a:xfrm rot="16200000">
              <a:off x="6243942" y="3176367"/>
              <a:ext cx="159131" cy="768533"/>
              <a:chOff x="6722147" y="6427719"/>
              <a:chExt cx="159131" cy="768533"/>
            </a:xfrm>
          </p:grpSpPr>
          <p:cxnSp>
            <p:nvCxnSpPr>
              <p:cNvPr id="155" name="直接连接符 15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56" name="等腰三角形 155"/>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157" name="组合 156"/>
          <p:cNvGrpSpPr/>
          <p:nvPr/>
        </p:nvGrpSpPr>
        <p:grpSpPr>
          <a:xfrm>
            <a:off x="9074076" y="5665402"/>
            <a:ext cx="728683" cy="240131"/>
            <a:chOff x="5939241" y="3396461"/>
            <a:chExt cx="768533" cy="253263"/>
          </a:xfrm>
        </p:grpSpPr>
        <p:sp>
          <p:nvSpPr>
            <p:cNvPr id="158"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59" name="组合 158"/>
            <p:cNvGrpSpPr/>
            <p:nvPr/>
          </p:nvGrpSpPr>
          <p:grpSpPr>
            <a:xfrm rot="16200000">
              <a:off x="6243942" y="3185892"/>
              <a:ext cx="159131" cy="768533"/>
              <a:chOff x="6712622" y="6427719"/>
              <a:chExt cx="159131" cy="768533"/>
            </a:xfrm>
          </p:grpSpPr>
          <p:cxnSp>
            <p:nvCxnSpPr>
              <p:cNvPr id="160" name="直接连接符 15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1" name="等腰三角形 16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162"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63"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64"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65"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6"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67" name="组合 166"/>
          <p:cNvGrpSpPr/>
          <p:nvPr/>
        </p:nvGrpSpPr>
        <p:grpSpPr>
          <a:xfrm>
            <a:off x="8184506" y="1910595"/>
            <a:ext cx="804233" cy="150880"/>
            <a:chOff x="8632095" y="2014882"/>
            <a:chExt cx="848215" cy="159131"/>
          </a:xfrm>
        </p:grpSpPr>
        <p:cxnSp>
          <p:nvCxnSpPr>
            <p:cNvPr id="168" name="直接连接符 167"/>
            <p:cNvCxnSpPr/>
            <p:nvPr/>
          </p:nvCxnSpPr>
          <p:spPr>
            <a:xfrm>
              <a:off x="8632095" y="2094448"/>
              <a:ext cx="848215"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169" name="等腰三角形 168"/>
            <p:cNvSpPr/>
            <p:nvPr/>
          </p:nvSpPr>
          <p:spPr>
            <a:xfrm rot="5400000" flipH="1">
              <a:off x="8963127" y="2020085"/>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70" name="直接连接符 169"/>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1" name="等腰三角形 170"/>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2" name="直接连接符 171"/>
          <p:cNvCxnSpPr>
            <a:stCxn id="182"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3" name="等腰三角形 172"/>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4" name="Line 7"/>
          <p:cNvSpPr>
            <a:spLocks noChangeShapeType="1"/>
          </p:cNvSpPr>
          <p:nvPr/>
        </p:nvSpPr>
        <p:spPr bwMode="auto">
          <a:xfrm flipH="1">
            <a:off x="8164815" y="2311979"/>
            <a:ext cx="812675"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75" name="Rectangle 104"/>
          <p:cNvSpPr>
            <a:spLocks noChangeArrowheads="1"/>
          </p:cNvSpPr>
          <p:nvPr/>
        </p:nvSpPr>
        <p:spPr bwMode="auto">
          <a:xfrm>
            <a:off x="7328231" y="1672486"/>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PC</a:t>
            </a:r>
          </a:p>
        </p:txBody>
      </p:sp>
      <p:sp>
        <p:nvSpPr>
          <p:cNvPr id="176"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AR</a:t>
            </a:r>
          </a:p>
        </p:txBody>
      </p:sp>
      <p:sp>
        <p:nvSpPr>
          <p:cNvPr id="177"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8" name="直接连接符 177"/>
          <p:cNvCxnSpPr>
            <a:stCxn id="181"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179" name="Line 7"/>
          <p:cNvSpPr>
            <a:spLocks noChangeShapeType="1"/>
          </p:cNvSpPr>
          <p:nvPr/>
        </p:nvSpPr>
        <p:spPr bwMode="auto">
          <a:xfrm flipH="1">
            <a:off x="7316940" y="3911120"/>
            <a:ext cx="167179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80" name="Rectangle 104"/>
          <p:cNvSpPr>
            <a:spLocks noChangeArrowheads="1"/>
          </p:cNvSpPr>
          <p:nvPr/>
        </p:nvSpPr>
        <p:spPr bwMode="auto">
          <a:xfrm>
            <a:off x="6928740" y="3741278"/>
            <a:ext cx="399191"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X</a:t>
            </a:r>
          </a:p>
        </p:txBody>
      </p:sp>
      <p:sp>
        <p:nvSpPr>
          <p:cNvPr id="181"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2"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83" name="直接连接符 182"/>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84"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7"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9"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90" name="组合 189"/>
          <p:cNvGrpSpPr/>
          <p:nvPr/>
        </p:nvGrpSpPr>
        <p:grpSpPr>
          <a:xfrm>
            <a:off x="10893954" y="3481771"/>
            <a:ext cx="516039" cy="162807"/>
            <a:chOff x="10136647" y="3405134"/>
            <a:chExt cx="544260" cy="171711"/>
          </a:xfrm>
        </p:grpSpPr>
        <p:cxnSp>
          <p:nvCxnSpPr>
            <p:cNvPr id="191" name="直接箭头连接符 190"/>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2" name="直接箭头连接符 191"/>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193" name="直接箭头连接符 192"/>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4" name="直接箭头连接符 193"/>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195" name="组合 194"/>
          <p:cNvGrpSpPr/>
          <p:nvPr/>
        </p:nvGrpSpPr>
        <p:grpSpPr>
          <a:xfrm>
            <a:off x="10893954" y="4926813"/>
            <a:ext cx="516039" cy="162807"/>
            <a:chOff x="10136647" y="3405134"/>
            <a:chExt cx="544260" cy="171711"/>
          </a:xfrm>
        </p:grpSpPr>
        <p:cxnSp>
          <p:nvCxnSpPr>
            <p:cNvPr id="196" name="直接箭头连接符 19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97" name="直接箭头连接符 19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198" name="组合 197"/>
          <p:cNvGrpSpPr/>
          <p:nvPr/>
        </p:nvGrpSpPr>
        <p:grpSpPr>
          <a:xfrm>
            <a:off x="10893954" y="5649334"/>
            <a:ext cx="516039" cy="162807"/>
            <a:chOff x="10136647" y="3405134"/>
            <a:chExt cx="544260" cy="171711"/>
          </a:xfrm>
        </p:grpSpPr>
        <p:cxnSp>
          <p:nvCxnSpPr>
            <p:cNvPr id="199" name="直接箭头连接符 198"/>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0" name="直接箭头连接符 199"/>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201" name="Line 127"/>
          <p:cNvSpPr>
            <a:spLocks noChangeShapeType="1"/>
          </p:cNvSpPr>
          <p:nvPr/>
        </p:nvSpPr>
        <p:spPr bwMode="auto">
          <a:xfrm>
            <a:off x="6020896" y="1807015"/>
            <a:ext cx="0" cy="34277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4" name="直接箭头连接符 20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0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06" name="直接箭头连接符 20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207" name="组合 206"/>
          <p:cNvGrpSpPr/>
          <p:nvPr/>
        </p:nvGrpSpPr>
        <p:grpSpPr>
          <a:xfrm>
            <a:off x="7492082" y="3421531"/>
            <a:ext cx="506131" cy="278379"/>
            <a:chOff x="1081011" y="4795829"/>
            <a:chExt cx="533810" cy="293603"/>
          </a:xfrm>
        </p:grpSpPr>
        <p:cxnSp>
          <p:nvCxnSpPr>
            <p:cNvPr id="208" name="直接箭头连接符 207"/>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09" name="直接箭头连接符 208"/>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211" name="直接箭头连接符 210"/>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213" name="直接箭头连接符 212"/>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21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7"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8"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9"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21" name="组合 220"/>
          <p:cNvGrpSpPr/>
          <p:nvPr/>
        </p:nvGrpSpPr>
        <p:grpSpPr>
          <a:xfrm>
            <a:off x="6757920" y="1964951"/>
            <a:ext cx="674703" cy="376446"/>
            <a:chOff x="7127373" y="2071614"/>
            <a:chExt cx="711601" cy="397033"/>
          </a:xfrm>
        </p:grpSpPr>
        <p:cxnSp>
          <p:nvCxnSpPr>
            <p:cNvPr id="222" name="直接箭头连接符 221"/>
            <p:cNvCxnSpPr/>
            <p:nvPr/>
          </p:nvCxnSpPr>
          <p:spPr>
            <a:xfrm>
              <a:off x="7177868" y="2084733"/>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3" name="Text Box 52"/>
            <p:cNvSpPr txBox="1">
              <a:spLocks noChangeArrowheads="1"/>
            </p:cNvSpPr>
            <p:nvPr/>
          </p:nvSpPr>
          <p:spPr bwMode="auto">
            <a:xfrm>
              <a:off x="7127373" y="2071614"/>
              <a:ext cx="711601" cy="39703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4" name="组合 223"/>
          <p:cNvGrpSpPr/>
          <p:nvPr/>
        </p:nvGrpSpPr>
        <p:grpSpPr>
          <a:xfrm>
            <a:off x="8182877" y="2354874"/>
            <a:ext cx="937079" cy="383918"/>
            <a:chOff x="8630378" y="2483457"/>
            <a:chExt cx="988325" cy="404913"/>
          </a:xfrm>
        </p:grpSpPr>
        <p:cxnSp>
          <p:nvCxnSpPr>
            <p:cNvPr id="225" name="直接箭头连接符 224"/>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6"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7"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8"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 name="组合 2"/>
          <p:cNvGrpSpPr/>
          <p:nvPr/>
        </p:nvGrpSpPr>
        <p:grpSpPr>
          <a:xfrm>
            <a:off x="6624701" y="5431279"/>
            <a:ext cx="679449" cy="383918"/>
            <a:chOff x="6377029" y="6247181"/>
            <a:chExt cx="679449" cy="383918"/>
          </a:xfrm>
        </p:grpSpPr>
        <p:cxnSp>
          <p:nvCxnSpPr>
            <p:cNvPr id="210" name="直接箭头连接符 209"/>
            <p:cNvCxnSpPr/>
            <p:nvPr/>
          </p:nvCxnSpPr>
          <p:spPr>
            <a:xfrm>
              <a:off x="6429599" y="6261067"/>
              <a:ext cx="5275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29" name="Text Box 38"/>
            <p:cNvSpPr txBox="1">
              <a:spLocks noChangeArrowheads="1"/>
            </p:cNvSpPr>
            <p:nvPr/>
          </p:nvSpPr>
          <p:spPr bwMode="auto">
            <a:xfrm>
              <a:off x="6377029" y="6247181"/>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0"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1"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2"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3"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4"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5"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6"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7"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8"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9"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0"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42"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43" name="上下箭头 242"/>
          <p:cNvSpPr/>
          <p:nvPr/>
        </p:nvSpPr>
        <p:spPr>
          <a:xfrm>
            <a:off x="8938794" y="1288568"/>
            <a:ext cx="177326" cy="4934647"/>
          </a:xfrm>
          <a:prstGeom prst="upDownArrow">
            <a:avLst/>
          </a:prstGeom>
          <a:solidFill>
            <a:srgbClr val="FF660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44" name="直接连接符 243"/>
          <p:cNvCxnSpPr/>
          <p:nvPr/>
        </p:nvCxnSpPr>
        <p:spPr>
          <a:xfrm>
            <a:off x="7072204" y="4145185"/>
            <a:ext cx="0" cy="31571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cxnSp>
      <p:grpSp>
        <p:nvGrpSpPr>
          <p:cNvPr id="246" name="组合 245"/>
          <p:cNvGrpSpPr/>
          <p:nvPr/>
        </p:nvGrpSpPr>
        <p:grpSpPr>
          <a:xfrm>
            <a:off x="6771314" y="4425673"/>
            <a:ext cx="1265333" cy="491056"/>
            <a:chOff x="7145410" y="4667503"/>
            <a:chExt cx="1334531" cy="517911"/>
          </a:xfrm>
        </p:grpSpPr>
        <p:sp>
          <p:nvSpPr>
            <p:cNvPr id="247"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accent1">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b="1" dirty="0">
                <a:solidFill>
                  <a:schemeClr val="tx1"/>
                </a:solidFill>
                <a:latin typeface="Segoe UI" panose="020B0502040204020203" pitchFamily="34" charset="0"/>
                <a:cs typeface="Segoe UI" panose="020B0502040204020203" pitchFamily="34" charset="0"/>
              </a:endParaRPr>
            </a:p>
          </p:txBody>
        </p:sp>
        <p:sp>
          <p:nvSpPr>
            <p:cNvPr id="248" name="矩形 247"/>
            <p:cNvSpPr/>
            <p:nvPr/>
          </p:nvSpPr>
          <p:spPr>
            <a:xfrm>
              <a:off x="7488880" y="4754061"/>
              <a:ext cx="663080"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249"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0"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1" name="组合 250"/>
          <p:cNvGrpSpPr/>
          <p:nvPr/>
        </p:nvGrpSpPr>
        <p:grpSpPr>
          <a:xfrm>
            <a:off x="5822715" y="1468970"/>
            <a:ext cx="723760" cy="689904"/>
            <a:chOff x="5943868" y="1521536"/>
            <a:chExt cx="763341" cy="727633"/>
          </a:xfrm>
        </p:grpSpPr>
        <p:sp>
          <p:nvSpPr>
            <p:cNvPr id="252" name="Line 127"/>
            <p:cNvSpPr>
              <a:spLocks noChangeShapeType="1"/>
            </p:cNvSpPr>
            <p:nvPr/>
          </p:nvSpPr>
          <p:spPr bwMode="auto">
            <a:xfrm>
              <a:off x="6151213" y="1878068"/>
              <a:ext cx="0" cy="37110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53" name="Text Box 126"/>
            <p:cNvSpPr txBox="1">
              <a:spLocks noChangeArrowheads="1"/>
            </p:cNvSpPr>
            <p:nvPr/>
          </p:nvSpPr>
          <p:spPr bwMode="auto">
            <a:xfrm>
              <a:off x="5943868" y="1521536"/>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4" name="组合 253"/>
          <p:cNvGrpSpPr/>
          <p:nvPr/>
        </p:nvGrpSpPr>
        <p:grpSpPr>
          <a:xfrm>
            <a:off x="7950154" y="4382016"/>
            <a:ext cx="1145153" cy="442981"/>
            <a:chOff x="8388722" y="4621458"/>
            <a:chExt cx="1207779" cy="467207"/>
          </a:xfrm>
        </p:grpSpPr>
        <p:cxnSp>
          <p:nvCxnSpPr>
            <p:cNvPr id="255" name="直接箭头连接符 254"/>
            <p:cNvCxnSpPr/>
            <p:nvPr/>
          </p:nvCxnSpPr>
          <p:spPr>
            <a:xfrm flipH="1">
              <a:off x="8388722" y="483513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56"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57" name="Line 7"/>
          <p:cNvSpPr>
            <a:spLocks noChangeShapeType="1"/>
          </p:cNvSpPr>
          <p:nvPr/>
        </p:nvSpPr>
        <p:spPr bwMode="auto">
          <a:xfrm flipH="1">
            <a:off x="6262057" y="2414686"/>
            <a:ext cx="1057385"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58" name="Rectangle 129"/>
          <p:cNvSpPr>
            <a:spLocks noChangeArrowheads="1"/>
          </p:cNvSpPr>
          <p:nvPr/>
        </p:nvSpPr>
        <p:spPr bwMode="auto">
          <a:xfrm>
            <a:off x="5437174" y="2159943"/>
            <a:ext cx="810414" cy="1491370"/>
          </a:xfrm>
          <a:prstGeom prst="rect">
            <a:avLst/>
          </a:prstGeom>
          <a:solidFill>
            <a:srgbClr val="FFC00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9" name="Line 7"/>
          <p:cNvSpPr>
            <a:spLocks noChangeShapeType="1"/>
          </p:cNvSpPr>
          <p:nvPr/>
        </p:nvSpPr>
        <p:spPr bwMode="auto">
          <a:xfrm>
            <a:off x="6262057" y="3259677"/>
            <a:ext cx="1066998" cy="0"/>
          </a:xfrm>
          <a:prstGeom prst="line">
            <a:avLst/>
          </a:prstGeom>
          <a:noFill/>
          <a:ln w="57150">
            <a:solidFill>
              <a:srgbClr val="FFC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dirty="0">
              <a:solidFill>
                <a:schemeClr val="bg2">
                  <a:lumMod val="75000"/>
                </a:schemeClr>
              </a:solidFill>
            </a:endParaRPr>
          </a:p>
        </p:txBody>
      </p:sp>
      <p:sp>
        <p:nvSpPr>
          <p:cNvPr id="260" name="Rectangle 104"/>
          <p:cNvSpPr>
            <a:spLocks noChangeArrowheads="1"/>
          </p:cNvSpPr>
          <p:nvPr/>
        </p:nvSpPr>
        <p:spPr bwMode="auto">
          <a:xfrm>
            <a:off x="7316982" y="3001377"/>
            <a:ext cx="847833"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DR</a:t>
            </a:r>
          </a:p>
        </p:txBody>
      </p:sp>
      <p:grpSp>
        <p:nvGrpSpPr>
          <p:cNvPr id="261" name="组合 260"/>
          <p:cNvGrpSpPr/>
          <p:nvPr/>
        </p:nvGrpSpPr>
        <p:grpSpPr>
          <a:xfrm>
            <a:off x="5824002" y="1476800"/>
            <a:ext cx="763341" cy="682713"/>
            <a:chOff x="6335800" y="1579290"/>
            <a:chExt cx="763341" cy="720049"/>
          </a:xfrm>
        </p:grpSpPr>
        <p:sp>
          <p:nvSpPr>
            <p:cNvPr id="262" name="Line 127"/>
            <p:cNvSpPr>
              <a:spLocks noChangeShapeType="1"/>
            </p:cNvSpPr>
            <p:nvPr/>
          </p:nvSpPr>
          <p:spPr bwMode="auto">
            <a:xfrm>
              <a:off x="6532383" y="1945444"/>
              <a:ext cx="0" cy="353895"/>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63" name="Text Box 126"/>
            <p:cNvSpPr txBox="1">
              <a:spLocks noChangeArrowheads="1"/>
            </p:cNvSpPr>
            <p:nvPr/>
          </p:nvSpPr>
          <p:spPr bwMode="auto">
            <a:xfrm>
              <a:off x="6335800" y="157929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C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6827433" y="3400577"/>
            <a:ext cx="776362" cy="384319"/>
            <a:chOff x="7200881" y="3584808"/>
            <a:chExt cx="818819" cy="405336"/>
          </a:xfrm>
        </p:grpSpPr>
        <p:sp>
          <p:nvSpPr>
            <p:cNvPr id="265"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6" name="直接箭头连接符 265"/>
            <p:cNvCxnSpPr/>
            <p:nvPr/>
          </p:nvCxnSpPr>
          <p:spPr>
            <a:xfrm flipV="1">
              <a:off x="7901805" y="3603560"/>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67" name="Text Box 8"/>
            <p:cNvSpPr txBox="1">
              <a:spLocks noChangeArrowheads="1"/>
            </p:cNvSpPr>
            <p:nvPr/>
          </p:nvSpPr>
          <p:spPr bwMode="auto">
            <a:xfrm>
              <a:off x="7201072" y="3585231"/>
              <a:ext cx="759153"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68" name="Rectangle 104"/>
          <p:cNvSpPr>
            <a:spLocks noChangeArrowheads="1"/>
          </p:cNvSpPr>
          <p:nvPr/>
        </p:nvSpPr>
        <p:spPr bwMode="auto">
          <a:xfrm>
            <a:off x="9811285"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9" name="Line 7"/>
          <p:cNvSpPr>
            <a:spLocks noChangeShapeType="1"/>
          </p:cNvSpPr>
          <p:nvPr/>
        </p:nvSpPr>
        <p:spPr bwMode="auto">
          <a:xfrm>
            <a:off x="9075711" y="3501775"/>
            <a:ext cx="728681" cy="0"/>
          </a:xfrm>
          <a:prstGeom prst="line">
            <a:avLst/>
          </a:prstGeom>
          <a:noFill/>
          <a:ln w="57150">
            <a:solidFill>
              <a:srgbClr val="FFC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270" name="组合 269"/>
          <p:cNvGrpSpPr/>
          <p:nvPr/>
        </p:nvGrpSpPr>
        <p:grpSpPr>
          <a:xfrm>
            <a:off x="8185529" y="3209846"/>
            <a:ext cx="783831" cy="150880"/>
            <a:chOff x="8632095" y="3385186"/>
            <a:chExt cx="826697" cy="159131"/>
          </a:xfrm>
        </p:grpSpPr>
        <p:cxnSp>
          <p:nvCxnSpPr>
            <p:cNvPr id="271" name="直接连接符 270"/>
            <p:cNvCxnSpPr/>
            <p:nvPr/>
          </p:nvCxnSpPr>
          <p:spPr>
            <a:xfrm>
              <a:off x="8632095" y="3453940"/>
              <a:ext cx="826697" cy="0"/>
            </a:xfrm>
            <a:prstGeom prst="line">
              <a:avLst/>
            </a:prstGeom>
            <a:noFill/>
            <a:ln w="57150">
              <a:solidFill>
                <a:srgbClr val="FFC000"/>
              </a:solidFill>
              <a:round/>
              <a:tailEnd type="none" w="lg" len="lg"/>
            </a:ln>
            <a:extLst>
              <a:ext uri="{909E8E84-426E-40DD-AFC4-6F175D3DCCD1}">
                <a14:hiddenFill xmlns:a14="http://schemas.microsoft.com/office/drawing/2010/main">
                  <a:noFill/>
                </a14:hiddenFill>
              </a:ext>
            </a:extLst>
          </p:spPr>
        </p:cxnSp>
        <p:sp>
          <p:nvSpPr>
            <p:cNvPr id="272" name="等腰三角形 271"/>
            <p:cNvSpPr/>
            <p:nvPr/>
          </p:nvSpPr>
          <p:spPr>
            <a:xfrm rot="5400000" flipH="1">
              <a:off x="8963127" y="3390389"/>
              <a:ext cx="159131" cy="148725"/>
            </a:xfrm>
            <a:prstGeom prst="triangle">
              <a:avLst/>
            </a:prstGeom>
            <a:solidFill>
              <a:schemeClr val="bg1"/>
            </a:solidFill>
            <a:ln w="28575">
              <a:solidFill>
                <a:srgbClr val="FFC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273" name="组合 272"/>
          <p:cNvGrpSpPr/>
          <p:nvPr/>
        </p:nvGrpSpPr>
        <p:grpSpPr>
          <a:xfrm>
            <a:off x="7991393" y="3421531"/>
            <a:ext cx="833063" cy="276662"/>
            <a:chOff x="8427343" y="3608447"/>
            <a:chExt cx="878621" cy="291792"/>
          </a:xfrm>
        </p:grpSpPr>
        <p:cxnSp>
          <p:nvCxnSpPr>
            <p:cNvPr id="274" name="直接箭头连接符 273"/>
            <p:cNvCxnSpPr/>
            <p:nvPr/>
          </p:nvCxnSpPr>
          <p:spPr>
            <a:xfrm flipV="1">
              <a:off x="8435615" y="3608447"/>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5" name="Text Box 48"/>
            <p:cNvSpPr txBox="1">
              <a:spLocks noChangeArrowheads="1"/>
            </p:cNvSpPr>
            <p:nvPr/>
          </p:nvSpPr>
          <p:spPr bwMode="auto">
            <a:xfrm>
              <a:off x="8427343" y="3632637"/>
              <a:ext cx="878621"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76" name="组合 275"/>
          <p:cNvGrpSpPr/>
          <p:nvPr/>
        </p:nvGrpSpPr>
        <p:grpSpPr>
          <a:xfrm>
            <a:off x="10896920" y="3162655"/>
            <a:ext cx="815301" cy="322692"/>
            <a:chOff x="11489715" y="3331641"/>
            <a:chExt cx="859895" cy="340340"/>
          </a:xfrm>
        </p:grpSpPr>
        <p:cxnSp>
          <p:nvCxnSpPr>
            <p:cNvPr id="277" name="直接箭头连接符 276"/>
            <p:cNvCxnSpPr/>
            <p:nvPr/>
          </p:nvCxnSpPr>
          <p:spPr>
            <a:xfrm flipH="1">
              <a:off x="11489715" y="3671981"/>
              <a:ext cx="544264"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78" name="Text Box 36"/>
            <p:cNvSpPr txBox="1">
              <a:spLocks noChangeArrowheads="1"/>
            </p:cNvSpPr>
            <p:nvPr/>
          </p:nvSpPr>
          <p:spPr bwMode="auto">
            <a:xfrm>
              <a:off x="11547841" y="3331641"/>
              <a:ext cx="801769" cy="18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nvGrpSpPr>
          <p:cNvPr id="281" name="组合 280"/>
          <p:cNvGrpSpPr/>
          <p:nvPr/>
        </p:nvGrpSpPr>
        <p:grpSpPr>
          <a:xfrm>
            <a:off x="6502650" y="3906005"/>
            <a:ext cx="476018" cy="290616"/>
            <a:chOff x="4983991" y="3500075"/>
            <a:chExt cx="502049" cy="306509"/>
          </a:xfrm>
        </p:grpSpPr>
        <p:sp>
          <p:nvSpPr>
            <p:cNvPr id="282" name="Text Box 46"/>
            <p:cNvSpPr txBox="1">
              <a:spLocks noChangeArrowheads="1"/>
            </p:cNvSpPr>
            <p:nvPr/>
          </p:nvSpPr>
          <p:spPr bwMode="auto">
            <a:xfrm>
              <a:off x="4983991" y="3504408"/>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cxnSp>
          <p:nvCxnSpPr>
            <p:cNvPr id="283" name="直接箭头连接符 282"/>
            <p:cNvCxnSpPr/>
            <p:nvPr/>
          </p:nvCxnSpPr>
          <p:spPr>
            <a:xfrm>
              <a:off x="5035109" y="3535208"/>
              <a:ext cx="393642"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84" name="Text Box 46"/>
            <p:cNvSpPr txBox="1">
              <a:spLocks noChangeArrowheads="1"/>
            </p:cNvSpPr>
            <p:nvPr/>
          </p:nvSpPr>
          <p:spPr bwMode="auto">
            <a:xfrm>
              <a:off x="4984653" y="3500075"/>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285" name="圆角矩形 284"/>
          <p:cNvSpPr/>
          <p:nvPr/>
        </p:nvSpPr>
        <p:spPr bwMode="auto">
          <a:xfrm>
            <a:off x="314177" y="4307150"/>
            <a:ext cx="5866915" cy="452306"/>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286" name="表格 285"/>
          <p:cNvGraphicFramePr>
            <a:graphicFrameLocks noGrp="1"/>
          </p:cNvGraphicFramePr>
          <p:nvPr/>
        </p:nvGraphicFramePr>
        <p:xfrm>
          <a:off x="289992"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(X)+1</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C00000"/>
                          </a:solidFill>
                          <a:latin typeface="微软雅黑" panose="020B0503020204020204" pitchFamily="34" charset="-122"/>
                          <a:ea typeface="微软雅黑" panose="020B0503020204020204" pitchFamily="34" charset="-122"/>
                        </a:rPr>
                        <a:t>+1</a:t>
                      </a:r>
                      <a:r>
                        <a:rPr lang="en-US" altLang="zh-CN" sz="1700" b="1" baseline="-25000" dirty="0">
                          <a:solidFill>
                            <a:srgbClr val="C00000"/>
                          </a:solidFill>
                          <a:latin typeface="微软雅黑" panose="020B0503020204020204" pitchFamily="34" charset="-122"/>
                          <a:ea typeface="微软雅黑" panose="020B0503020204020204" pitchFamily="34" charset="-122"/>
                        </a:rPr>
                        <a:t>,</a:t>
                      </a:r>
                      <a:r>
                        <a:rPr lang="en-US" altLang="zh-CN" sz="1700" b="1" dirty="0">
                          <a:solidFill>
                            <a:srgbClr val="C00000"/>
                          </a:solidFill>
                          <a:latin typeface="微软雅黑" panose="020B0503020204020204" pitchFamily="34" charset="-122"/>
                          <a:ea typeface="微软雅黑" panose="020B0503020204020204" pitchFamily="34" charset="-122"/>
                        </a:rPr>
                        <a:t> Read</a:t>
                      </a:r>
                      <a:r>
                        <a:rPr lang="en-US" altLang="zh-CN" sz="1700" b="1" baseline="-25000" dirty="0">
                          <a:solidFill>
                            <a:srgbClr val="C00000"/>
                          </a:solidFill>
                          <a:latin typeface="微软雅黑" panose="020B0503020204020204" pitchFamily="34" charset="-122"/>
                          <a:ea typeface="微软雅黑" panose="020B0503020204020204" pitchFamily="34" charset="-122"/>
                        </a:rPr>
                        <a:t> </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(Z)</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latin typeface="微软雅黑" panose="020B0503020204020204" pitchFamily="34" charset="-122"/>
                          <a:ea typeface="微软雅黑" panose="020B0503020204020204" pitchFamily="34" charset="-122"/>
                        </a:rPr>
                        <a:t>Z</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PC</a:t>
                      </a:r>
                      <a:r>
                        <a:rPr lang="en-US" altLang="zh-CN" sz="1700" baseline="-25000" dirty="0" err="1">
                          <a:latin typeface="微软雅黑" panose="020B0503020204020204" pitchFamily="34" charset="-122"/>
                          <a:ea typeface="微软雅黑" panose="020B0503020204020204" pitchFamily="34" charset="-122"/>
                        </a:rPr>
                        <a:t>in</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250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 Read</a:t>
                      </a:r>
                      <a:r>
                        <a:rPr lang="en-US" altLang="zh-CN" sz="1700" baseline="-25000" dirty="0">
                          <a:latin typeface="微软雅黑" panose="020B0503020204020204" pitchFamily="34" charset="-122"/>
                          <a:ea typeface="微软雅黑" panose="020B0503020204020204" pitchFamily="34" charset="-122"/>
                        </a:rPr>
                        <a:t> </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287" name="圆角矩形 286"/>
          <p:cNvSpPr/>
          <p:nvPr/>
        </p:nvSpPr>
        <p:spPr bwMode="auto">
          <a:xfrm>
            <a:off x="310857" y="4822783"/>
            <a:ext cx="5862938" cy="388282"/>
          </a:xfrm>
          <a:prstGeom prst="roundRect">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288" name="表格 287"/>
          <p:cNvGraphicFramePr>
            <a:graphicFrameLocks noGrp="1"/>
          </p:cNvGraphicFramePr>
          <p:nvPr/>
        </p:nvGraphicFramePr>
        <p:xfrm>
          <a:off x="289991" y="3831883"/>
          <a:ext cx="5926255" cy="238800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7601">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7601">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7601">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T3</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chemeClr val="accent5"/>
                          </a:solidFill>
                          <a:latin typeface="微软雅黑" panose="020B0503020204020204" pitchFamily="34" charset="-122"/>
                          <a:ea typeface="微软雅黑" panose="020B0503020204020204" pitchFamily="34" charset="-122"/>
                        </a:rPr>
                        <a:t>(Z)</a:t>
                      </a:r>
                      <a:r>
                        <a:rPr lang="en-US" altLang="zh-CN" sz="17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accent5"/>
                          </a:solidFill>
                          <a:latin typeface="微软雅黑" panose="020B0503020204020204" pitchFamily="34" charset="-122"/>
                          <a:ea typeface="微软雅黑" panose="020B0503020204020204" pitchFamily="34" charset="-122"/>
                        </a:rPr>
                        <a:t>Z</a:t>
                      </a:r>
                      <a:r>
                        <a:rPr lang="en-US" altLang="zh-CN" sz="1700" b="1" baseline="-25000" dirty="0" err="1">
                          <a:solidFill>
                            <a:schemeClr val="accent5"/>
                          </a:solidFill>
                          <a:latin typeface="微软雅黑" panose="020B0503020204020204" pitchFamily="34" charset="-122"/>
                          <a:ea typeface="微软雅黑" panose="020B0503020204020204" pitchFamily="34" charset="-122"/>
                        </a:rPr>
                        <a:t>out</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PC</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dirty="0">
                          <a:solidFill>
                            <a:schemeClr val="accent5"/>
                          </a:solidFill>
                          <a:latin typeface="微软雅黑" panose="020B0503020204020204" pitchFamily="34" charset="-122"/>
                          <a:ea typeface="微软雅黑" panose="020B0503020204020204" pitchFamily="34" charset="-122"/>
                        </a:rPr>
                        <a:t>, </a:t>
                      </a:r>
                      <a:r>
                        <a:rPr lang="en-US" altLang="zh-CN" sz="1700" b="1" dirty="0" err="1">
                          <a:solidFill>
                            <a:schemeClr val="accent5"/>
                          </a:solidFill>
                          <a:latin typeface="微软雅黑" panose="020B0503020204020204" pitchFamily="34" charset="-122"/>
                          <a:ea typeface="微软雅黑" panose="020B0503020204020204" pitchFamily="34" charset="-122"/>
                        </a:rPr>
                        <a:t>DRE</a:t>
                      </a:r>
                      <a:r>
                        <a:rPr lang="en-US" altLang="zh-CN" sz="1700" b="1" baseline="-25000" dirty="0" err="1">
                          <a:solidFill>
                            <a:schemeClr val="accent5"/>
                          </a:solidFill>
                          <a:latin typeface="微软雅黑" panose="020B0503020204020204" pitchFamily="34" charset="-122"/>
                          <a:ea typeface="微软雅黑" panose="020B0503020204020204" pitchFamily="34" charset="-122"/>
                        </a:rPr>
                        <a:t>in</a:t>
                      </a:r>
                      <a:r>
                        <a:rPr lang="en-US" altLang="zh-CN" sz="1700" b="1" baseline="-25000" dirty="0">
                          <a:solidFill>
                            <a:schemeClr val="accent5"/>
                          </a:solidFill>
                          <a:latin typeface="微软雅黑" panose="020B0503020204020204" pitchFamily="34" charset="-122"/>
                          <a:ea typeface="微软雅黑" panose="020B0503020204020204" pitchFamily="34" charset="-122"/>
                        </a:rPr>
                        <a:t>,</a:t>
                      </a:r>
                      <a:r>
                        <a:rPr lang="en-US" altLang="zh-CN" sz="1700" b="1" dirty="0">
                          <a:solidFill>
                            <a:schemeClr val="accent5"/>
                          </a:solidFill>
                          <a:latin typeface="微软雅黑" panose="020B0503020204020204" pitchFamily="34" charset="-122"/>
                          <a:ea typeface="微软雅黑" panose="020B0503020204020204" pitchFamily="34" charset="-122"/>
                        </a:rPr>
                        <a:t> Read</a:t>
                      </a:r>
                      <a:r>
                        <a:rPr lang="en-US" altLang="zh-CN" sz="1700" b="1" baseline="-25000" dirty="0">
                          <a:solidFill>
                            <a:schemeClr val="accent5"/>
                          </a:solidFill>
                          <a:latin typeface="微软雅黑" panose="020B0503020204020204" pitchFamily="34" charset="-122"/>
                          <a:ea typeface="微软雅黑" panose="020B0503020204020204" pitchFamily="34" charset="-122"/>
                        </a:rPr>
                        <a:t> </a:t>
                      </a:r>
                      <a:endParaRPr lang="zh-CN" altLang="en-US" sz="1700" b="1" baseline="-25000"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760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IR</a:t>
                      </a:r>
                      <a:r>
                        <a:rPr lang="en-US" altLang="zh-CN" sz="1700" baseline="-25000" dirty="0" err="1">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289" name="圆角矩形 288"/>
          <p:cNvSpPr/>
          <p:nvPr/>
        </p:nvSpPr>
        <p:spPr bwMode="auto">
          <a:xfrm>
            <a:off x="318154" y="5299078"/>
            <a:ext cx="5862938" cy="388282"/>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290" name="表格 289"/>
          <p:cNvGraphicFramePr>
            <a:graphicFrameLocks noGrp="1"/>
          </p:cNvGraphicFramePr>
          <p:nvPr/>
        </p:nvGraphicFramePr>
        <p:xfrm>
          <a:off x="294994" y="3840703"/>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(PC)</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T2</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(X)+1</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chemeClr val="tx1"/>
                          </a:solidFill>
                          <a:latin typeface="微软雅黑" panose="020B0503020204020204" pitchFamily="34" charset="-122"/>
                          <a:ea typeface="微软雅黑" panose="020B0503020204020204" pitchFamily="34" charset="-122"/>
                        </a:rPr>
                        <a:t>+1</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(Z)</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C00000"/>
                          </a:solidFill>
                          <a:latin typeface="微软雅黑" panose="020B0503020204020204" pitchFamily="34" charset="-122"/>
                          <a:ea typeface="微软雅黑" panose="020B0503020204020204" pitchFamily="34" charset="-122"/>
                        </a:rPr>
                        <a:t>T4</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(DR)</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C00000"/>
                          </a:solidFill>
                          <a:latin typeface="微软雅黑" panose="020B0503020204020204" pitchFamily="34" charset="-122"/>
                          <a:ea typeface="微软雅黑" panose="020B0503020204020204" pitchFamily="34" charset="-122"/>
                        </a:rPr>
                        <a:t>DR</a:t>
                      </a:r>
                      <a:r>
                        <a:rPr lang="en-US" altLang="zh-CN" sz="1700" b="1" baseline="-25000" dirty="0" err="1">
                          <a:solidFill>
                            <a:srgbClr val="C00000"/>
                          </a:solidFill>
                          <a:latin typeface="微软雅黑" panose="020B0503020204020204" pitchFamily="34" charset="-122"/>
                          <a:ea typeface="微软雅黑" panose="020B0503020204020204" pitchFamily="34" charset="-122"/>
                        </a:rPr>
                        <a:t>out</a:t>
                      </a:r>
                      <a:r>
                        <a:rPr lang="en-US" altLang="zh-CN" sz="1700" b="1" dirty="0">
                          <a:solidFill>
                            <a:srgbClr val="C00000"/>
                          </a:solidFill>
                          <a:latin typeface="微软雅黑" panose="020B0503020204020204" pitchFamily="34" charset="-122"/>
                          <a:ea typeface="微软雅黑" panose="020B0503020204020204" pitchFamily="34" charset="-122"/>
                        </a:rPr>
                        <a:t>, </a:t>
                      </a:r>
                      <a:r>
                        <a:rPr lang="en-US" altLang="zh-CN" sz="1700" b="1" dirty="0" err="1">
                          <a:solidFill>
                            <a:srgbClr val="C00000"/>
                          </a:solidFill>
                          <a:latin typeface="微软雅黑" panose="020B0503020204020204" pitchFamily="34" charset="-122"/>
                          <a:ea typeface="微软雅黑" panose="020B0503020204020204" pitchFamily="34" charset="-122"/>
                        </a:rPr>
                        <a:t>IR</a:t>
                      </a:r>
                      <a:r>
                        <a:rPr lang="en-US" altLang="zh-CN" sz="1700" b="1" baseline="-25000" dirty="0" err="1">
                          <a:solidFill>
                            <a:srgbClr val="C00000"/>
                          </a:solidFill>
                          <a:latin typeface="微软雅黑" panose="020B0503020204020204" pitchFamily="34" charset="-122"/>
                          <a:ea typeface="微软雅黑" panose="020B0503020204020204" pitchFamily="34" charset="-122"/>
                        </a:rPr>
                        <a:t>in</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291" name="圆角矩形 290"/>
          <p:cNvSpPr/>
          <p:nvPr/>
        </p:nvSpPr>
        <p:spPr bwMode="auto">
          <a:xfrm>
            <a:off x="324924" y="5770152"/>
            <a:ext cx="5862938" cy="388282"/>
          </a:xfrm>
          <a:prstGeom prst="roundRect">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292" name="矩形 291"/>
          <p:cNvSpPr/>
          <p:nvPr/>
        </p:nvSpPr>
        <p:spPr>
          <a:xfrm>
            <a:off x="6399334" y="3353988"/>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293" name="矩形 292"/>
          <p:cNvSpPr/>
          <p:nvPr/>
        </p:nvSpPr>
        <p:spPr>
          <a:xfrm>
            <a:off x="7127419" y="5774437"/>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294" name="矩形 293"/>
          <p:cNvSpPr/>
          <p:nvPr/>
        </p:nvSpPr>
        <p:spPr>
          <a:xfrm>
            <a:off x="7288925" y="4031508"/>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5" name="矩形 294"/>
          <p:cNvSpPr/>
          <p:nvPr/>
        </p:nvSpPr>
        <p:spPr>
          <a:xfrm>
            <a:off x="9184298" y="3132263"/>
            <a:ext cx="537327" cy="365741"/>
          </a:xfrm>
          <a:prstGeom prst="rect">
            <a:avLst/>
          </a:prstGeom>
        </p:spPr>
        <p:txBody>
          <a:bodyPr wrap="none">
            <a:spAutoFit/>
          </a:bodyPr>
          <a:lstStyle/>
          <a:p>
            <a:pPr marL="12700">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98" name="上下箭头 297"/>
          <p:cNvSpPr/>
          <p:nvPr/>
        </p:nvSpPr>
        <p:spPr>
          <a:xfrm>
            <a:off x="8939659" y="1288621"/>
            <a:ext cx="177326" cy="4934647"/>
          </a:xfrm>
          <a:prstGeom prst="upDownArrow">
            <a:avLst/>
          </a:prstGeom>
          <a:solidFill>
            <a:srgbClr val="3FA6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06" name="组合 305"/>
          <p:cNvGrpSpPr/>
          <p:nvPr/>
        </p:nvGrpSpPr>
        <p:grpSpPr>
          <a:xfrm>
            <a:off x="7613650" y="5379049"/>
            <a:ext cx="1367928" cy="150880"/>
            <a:chOff x="7613650" y="5379049"/>
            <a:chExt cx="1367928" cy="150880"/>
          </a:xfrm>
        </p:grpSpPr>
        <p:cxnSp>
          <p:nvCxnSpPr>
            <p:cNvPr id="296" name="直接连接符 295"/>
            <p:cNvCxnSpPr/>
            <p:nvPr/>
          </p:nvCxnSpPr>
          <p:spPr>
            <a:xfrm>
              <a:off x="7613650" y="5451846"/>
              <a:ext cx="1367928" cy="2297"/>
            </a:xfrm>
            <a:prstGeom prst="line">
              <a:avLst/>
            </a:prstGeom>
            <a:noFill/>
            <a:ln w="57150">
              <a:solidFill>
                <a:srgbClr val="3FA6FF"/>
              </a:solidFill>
              <a:round/>
              <a:tailEnd type="none" w="lg" len="lg"/>
            </a:ln>
            <a:extLst>
              <a:ext uri="{909E8E84-426E-40DD-AFC4-6F175D3DCCD1}">
                <a14:hiddenFill xmlns:a14="http://schemas.microsoft.com/office/drawing/2010/main">
                  <a:noFill/>
                </a14:hiddenFill>
              </a:ext>
            </a:extLst>
          </p:spPr>
        </p:cxnSp>
        <p:sp>
          <p:nvSpPr>
            <p:cNvPr id="297" name="等腰三角形 296"/>
            <p:cNvSpPr/>
            <p:nvPr/>
          </p:nvSpPr>
          <p:spPr>
            <a:xfrm rot="5400000" flipH="1">
              <a:off x="8200384" y="5383982"/>
              <a:ext cx="150880" cy="141013"/>
            </a:xfrm>
            <a:prstGeom prst="triangle">
              <a:avLst/>
            </a:prstGeom>
            <a:solidFill>
              <a:schemeClr val="bg1"/>
            </a:solidFill>
            <a:ln w="28575">
              <a:solidFill>
                <a:srgbClr val="3FA6FF"/>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299" name="Line 7"/>
          <p:cNvSpPr>
            <a:spLocks noChangeShapeType="1"/>
          </p:cNvSpPr>
          <p:nvPr/>
        </p:nvSpPr>
        <p:spPr bwMode="auto">
          <a:xfrm flipH="1">
            <a:off x="8155777" y="1809551"/>
            <a:ext cx="820434" cy="0"/>
          </a:xfrm>
          <a:prstGeom prst="line">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79" name="上下箭头 278"/>
          <p:cNvSpPr/>
          <p:nvPr/>
        </p:nvSpPr>
        <p:spPr>
          <a:xfrm>
            <a:off x="8938133" y="1291887"/>
            <a:ext cx="177326" cy="4934647"/>
          </a:xfrm>
          <a:prstGeom prst="upDownArrow">
            <a:avLst/>
          </a:prstGeom>
          <a:solidFill>
            <a:srgbClr val="FFC00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0" name="Rectangle 104"/>
          <p:cNvSpPr>
            <a:spLocks noChangeArrowheads="1"/>
          </p:cNvSpPr>
          <p:nvPr/>
        </p:nvSpPr>
        <p:spPr bwMode="auto">
          <a:xfrm>
            <a:off x="7328091" y="1672905"/>
            <a:ext cx="847833"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PC</a:t>
            </a:r>
          </a:p>
        </p:txBody>
      </p:sp>
      <p:sp>
        <p:nvSpPr>
          <p:cNvPr id="245" name="Rectangle 104"/>
          <p:cNvSpPr>
            <a:spLocks noChangeArrowheads="1"/>
          </p:cNvSpPr>
          <p:nvPr/>
        </p:nvSpPr>
        <p:spPr bwMode="auto">
          <a:xfrm>
            <a:off x="7195409" y="5249551"/>
            <a:ext cx="399191" cy="404590"/>
          </a:xfrm>
          <a:prstGeom prst="rect">
            <a:avLst/>
          </a:prstGeom>
          <a:solidFill>
            <a:srgbClr val="3FA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Z</a:t>
            </a:r>
          </a:p>
        </p:txBody>
      </p:sp>
      <p:grpSp>
        <p:nvGrpSpPr>
          <p:cNvPr id="305" name="组合 304"/>
          <p:cNvGrpSpPr/>
          <p:nvPr/>
        </p:nvGrpSpPr>
        <p:grpSpPr>
          <a:xfrm>
            <a:off x="6728777" y="1483455"/>
            <a:ext cx="681257" cy="385522"/>
            <a:chOff x="7133943" y="370725"/>
            <a:chExt cx="681257" cy="385522"/>
          </a:xfrm>
        </p:grpSpPr>
        <p:sp>
          <p:nvSpPr>
            <p:cNvPr id="302" name="Text Box 54"/>
            <p:cNvSpPr txBox="1">
              <a:spLocks noChangeArrowheads="1"/>
            </p:cNvSpPr>
            <p:nvPr/>
          </p:nvSpPr>
          <p:spPr bwMode="auto">
            <a:xfrm>
              <a:off x="7135751" y="37072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03" name="直接箭头连接符 302"/>
            <p:cNvCxnSpPr/>
            <p:nvPr/>
          </p:nvCxnSpPr>
          <p:spPr>
            <a:xfrm>
              <a:off x="7214937" y="705863"/>
              <a:ext cx="51603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04" name="Text Box 54"/>
            <p:cNvSpPr txBox="1">
              <a:spLocks noChangeArrowheads="1"/>
            </p:cNvSpPr>
            <p:nvPr/>
          </p:nvSpPr>
          <p:spPr bwMode="auto">
            <a:xfrm>
              <a:off x="7133943" y="37232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1" name="直接连接符 300"/>
          <p:cNvCxnSpPr/>
          <p:nvPr/>
        </p:nvCxnSpPr>
        <p:spPr>
          <a:xfrm>
            <a:off x="7401799" y="4928094"/>
            <a:ext cx="0" cy="315710"/>
          </a:xfrm>
          <a:prstGeom prst="line">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wipe(left)">
                                      <p:cBhvr>
                                        <p:cTn id="7" dur="5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wipe(left)">
                                      <p:cBhvr>
                                        <p:cTn id="12" dur="1000"/>
                                        <p:tgtEl>
                                          <p:spTgt spid="221"/>
                                        </p:tgtEl>
                                      </p:cBhvr>
                                    </p:animEffect>
                                  </p:childTnLst>
                                </p:cTn>
                              </p:par>
                            </p:childTnLst>
                          </p:cTn>
                        </p:par>
                        <p:par>
                          <p:cTn id="13" fill="hold">
                            <p:stCondLst>
                              <p:cond delay="1000"/>
                            </p:stCondLst>
                            <p:childTnLst>
                              <p:par>
                                <p:cTn id="14" presetID="22" presetClass="entr" presetSubtype="8" repeatCount="2000" fill="hold" grpId="0" nodeType="afterEffect">
                                  <p:stCondLst>
                                    <p:cond delay="0"/>
                                  </p:stCondLst>
                                  <p:childTnLst>
                                    <p:set>
                                      <p:cBhvr>
                                        <p:cTn id="15" dur="1" fill="hold">
                                          <p:stCondLst>
                                            <p:cond delay="0"/>
                                          </p:stCondLst>
                                        </p:cTn>
                                        <p:tgtEl>
                                          <p:spTgt spid="175"/>
                                        </p:tgtEl>
                                        <p:attrNameLst>
                                          <p:attrName>style.visibility</p:attrName>
                                        </p:attrNameLst>
                                      </p:cBhvr>
                                      <p:to>
                                        <p:strVal val="visible"/>
                                      </p:to>
                                    </p:set>
                                    <p:animEffect transition="in" filter="wipe(left)">
                                      <p:cBhvr>
                                        <p:cTn id="16" dur="1000"/>
                                        <p:tgtEl>
                                          <p:spTgt spid="175"/>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67"/>
                                        </p:tgtEl>
                                        <p:attrNameLst>
                                          <p:attrName>style.visibility</p:attrName>
                                        </p:attrNameLst>
                                      </p:cBhvr>
                                      <p:to>
                                        <p:strVal val="visible"/>
                                      </p:to>
                                    </p:set>
                                    <p:animEffect transition="in" filter="wipe(left)">
                                      <p:cBhvr>
                                        <p:cTn id="20" dur="1000"/>
                                        <p:tgtEl>
                                          <p:spTgt spid="167"/>
                                        </p:tgtEl>
                                      </p:cBhvr>
                                    </p:animEffect>
                                  </p:childTnLst>
                                </p:cTn>
                              </p:par>
                            </p:childTnLst>
                          </p:cTn>
                        </p:par>
                        <p:par>
                          <p:cTn id="21" fill="hold">
                            <p:stCondLst>
                              <p:cond delay="3000"/>
                            </p:stCondLst>
                            <p:childTnLst>
                              <p:par>
                                <p:cTn id="22" presetID="22" presetClass="entr" presetSubtype="1" fill="hold" grpId="0" nodeType="afterEffect">
                                  <p:stCondLst>
                                    <p:cond delay="0"/>
                                  </p:stCondLst>
                                  <p:childTnLst>
                                    <p:set>
                                      <p:cBhvr>
                                        <p:cTn id="23" dur="1" fill="hold">
                                          <p:stCondLst>
                                            <p:cond delay="0"/>
                                          </p:stCondLst>
                                        </p:cTn>
                                        <p:tgtEl>
                                          <p:spTgt spid="243"/>
                                        </p:tgtEl>
                                        <p:attrNameLst>
                                          <p:attrName>style.visibility</p:attrName>
                                        </p:attrNameLst>
                                      </p:cBhvr>
                                      <p:to>
                                        <p:strVal val="visible"/>
                                      </p:to>
                                    </p:set>
                                    <p:animEffect transition="in" filter="wipe(up)">
                                      <p:cBhvr>
                                        <p:cTn id="24" dur="1000"/>
                                        <p:tgtEl>
                                          <p:spTgt spid="243"/>
                                        </p:tgtEl>
                                      </p:cBhvr>
                                    </p:animEffect>
                                  </p:childTnLst>
                                </p:cTn>
                              </p:par>
                            </p:childTnLst>
                          </p:cTn>
                        </p:par>
                        <p:par>
                          <p:cTn id="25" fill="hold">
                            <p:stCondLst>
                              <p:cond delay="4000"/>
                            </p:stCondLst>
                            <p:childTnLst>
                              <p:par>
                                <p:cTn id="26" presetID="22" presetClass="entr" presetSubtype="2"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wipe(right)">
                                      <p:cBhvr>
                                        <p:cTn id="28" dur="1000"/>
                                        <p:tgtEl>
                                          <p:spTgt spid="17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79"/>
                                        </p:tgtEl>
                                        <p:attrNameLst>
                                          <p:attrName>style.visibility</p:attrName>
                                        </p:attrNameLst>
                                      </p:cBhvr>
                                      <p:to>
                                        <p:strVal val="visible"/>
                                      </p:to>
                                    </p:set>
                                    <p:animEffect transition="in" filter="wipe(right)">
                                      <p:cBhvr>
                                        <p:cTn id="31" dur="1000"/>
                                        <p:tgtEl>
                                          <p:spTgt spid="179"/>
                                        </p:tgtEl>
                                      </p:cBhvr>
                                    </p:animEffect>
                                  </p:childTnLst>
                                </p:cTn>
                              </p:par>
                            </p:childTnLst>
                          </p:cTn>
                        </p:par>
                        <p:par>
                          <p:cTn id="32" fill="hold">
                            <p:stCondLst>
                              <p:cond delay="5000"/>
                            </p:stCondLst>
                            <p:childTnLst>
                              <p:par>
                                <p:cTn id="33" presetID="22" presetClass="entr" presetSubtype="2" repeatCount="2000" fill="hold" nodeType="afterEffect">
                                  <p:stCondLst>
                                    <p:cond delay="0"/>
                                  </p:stCondLst>
                                  <p:childTnLst>
                                    <p:set>
                                      <p:cBhvr>
                                        <p:cTn id="34" dur="1" fill="hold">
                                          <p:stCondLst>
                                            <p:cond delay="0"/>
                                          </p:stCondLst>
                                        </p:cTn>
                                        <p:tgtEl>
                                          <p:spTgt spid="224"/>
                                        </p:tgtEl>
                                        <p:attrNameLst>
                                          <p:attrName>style.visibility</p:attrName>
                                        </p:attrNameLst>
                                      </p:cBhvr>
                                      <p:to>
                                        <p:strVal val="visible"/>
                                      </p:to>
                                    </p:set>
                                    <p:animEffect transition="in" filter="wipe(right)">
                                      <p:cBhvr>
                                        <p:cTn id="35" dur="1000"/>
                                        <p:tgtEl>
                                          <p:spTgt spid="224"/>
                                        </p:tgtEl>
                                      </p:cBhvr>
                                    </p:animEffect>
                                  </p:childTnLst>
                                </p:cTn>
                              </p:par>
                            </p:childTnLst>
                          </p:cTn>
                        </p:par>
                        <p:par>
                          <p:cTn id="36" fill="hold">
                            <p:stCondLst>
                              <p:cond delay="6000"/>
                            </p:stCondLst>
                            <p:childTnLst>
                              <p:par>
                                <p:cTn id="37" presetID="22" presetClass="entr" presetSubtype="8" repeatCount="2000" fill="hold" nodeType="afterEffect">
                                  <p:stCondLst>
                                    <p:cond delay="0"/>
                                  </p:stCondLst>
                                  <p:childTnLst>
                                    <p:set>
                                      <p:cBhvr>
                                        <p:cTn id="38" dur="1" fill="hold">
                                          <p:stCondLst>
                                            <p:cond delay="0"/>
                                          </p:stCondLst>
                                        </p:cTn>
                                        <p:tgtEl>
                                          <p:spTgt spid="281"/>
                                        </p:tgtEl>
                                        <p:attrNameLst>
                                          <p:attrName>style.visibility</p:attrName>
                                        </p:attrNameLst>
                                      </p:cBhvr>
                                      <p:to>
                                        <p:strVal val="visible"/>
                                      </p:to>
                                    </p:set>
                                    <p:animEffect transition="in" filter="wipe(left)">
                                      <p:cBhvr>
                                        <p:cTn id="39" dur="500"/>
                                        <p:tgtEl>
                                          <p:spTgt spid="281"/>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94"/>
                                        </p:tgtEl>
                                        <p:attrNameLst>
                                          <p:attrName>style.visibility</p:attrName>
                                        </p:attrNameLst>
                                      </p:cBhvr>
                                      <p:to>
                                        <p:strVal val="visible"/>
                                      </p:to>
                                    </p:set>
                                  </p:childTnLst>
                                </p:cTn>
                              </p:par>
                            </p:childTnLst>
                          </p:cTn>
                        </p:par>
                        <p:par>
                          <p:cTn id="43" fill="hold">
                            <p:stCondLst>
                              <p:cond delay="6500"/>
                            </p:stCondLst>
                            <p:childTnLst>
                              <p:par>
                                <p:cTn id="44" presetID="35" presetClass="emph" presetSubtype="0" repeatCount="3000" fill="hold" grpId="1" nodeType="afterEffect">
                                  <p:stCondLst>
                                    <p:cond delay="0"/>
                                  </p:stCondLst>
                                  <p:childTnLst>
                                    <p:anim calcmode="discrete" valueType="str">
                                      <p:cBhvr>
                                        <p:cTn id="45" dur="1000" fill="hold"/>
                                        <p:tgtEl>
                                          <p:spTgt spid="294"/>
                                        </p:tgtEl>
                                        <p:attrNameLst>
                                          <p:attrName>style.visibility</p:attrName>
                                        </p:attrNameLst>
                                      </p:cBhvr>
                                      <p:tavLst>
                                        <p:tav tm="0">
                                          <p:val>
                                            <p:strVal val="hidden"/>
                                          </p:val>
                                        </p:tav>
                                        <p:tav tm="50000">
                                          <p:val>
                                            <p:strVal val="visible"/>
                                          </p:val>
                                        </p:tav>
                                      </p:tavLst>
                                    </p:anim>
                                  </p:childTnLst>
                                </p:cTn>
                              </p:par>
                            </p:childTnLst>
                          </p:cTn>
                        </p:par>
                        <p:par>
                          <p:cTn id="46" fill="hold">
                            <p:stCondLst>
                              <p:cond delay="7500"/>
                            </p:stCondLst>
                            <p:childTnLst>
                              <p:par>
                                <p:cTn id="47" presetID="22" presetClass="entr" presetSubtype="2" repeatCount="2000" fill="hold" grpId="0" nodeType="afterEffect">
                                  <p:stCondLst>
                                    <p:cond delay="0"/>
                                  </p:stCondLst>
                                  <p:childTnLst>
                                    <p:set>
                                      <p:cBhvr>
                                        <p:cTn id="48" dur="1" fill="hold">
                                          <p:stCondLst>
                                            <p:cond delay="0"/>
                                          </p:stCondLst>
                                        </p:cTn>
                                        <p:tgtEl>
                                          <p:spTgt spid="176"/>
                                        </p:tgtEl>
                                        <p:attrNameLst>
                                          <p:attrName>style.visibility</p:attrName>
                                        </p:attrNameLst>
                                      </p:cBhvr>
                                      <p:to>
                                        <p:strVal val="visible"/>
                                      </p:to>
                                    </p:set>
                                    <p:animEffect transition="in" filter="wipe(right)">
                                      <p:cBhvr>
                                        <p:cTn id="49" dur="1000"/>
                                        <p:tgtEl>
                                          <p:spTgt spid="176"/>
                                        </p:tgtEl>
                                      </p:cBhvr>
                                    </p:animEffect>
                                  </p:childTnLst>
                                </p:cTn>
                              </p:par>
                              <p:par>
                                <p:cTn id="50" presetID="22" presetClass="entr" presetSubtype="2" repeatCount="2000" fill="hold" grpId="0" nodeType="withEffect">
                                  <p:stCondLst>
                                    <p:cond delay="0"/>
                                  </p:stCondLst>
                                  <p:childTnLst>
                                    <p:set>
                                      <p:cBhvr>
                                        <p:cTn id="51" dur="1" fill="hold">
                                          <p:stCondLst>
                                            <p:cond delay="0"/>
                                          </p:stCondLst>
                                        </p:cTn>
                                        <p:tgtEl>
                                          <p:spTgt spid="180"/>
                                        </p:tgtEl>
                                        <p:attrNameLst>
                                          <p:attrName>style.visibility</p:attrName>
                                        </p:attrNameLst>
                                      </p:cBhvr>
                                      <p:to>
                                        <p:strVal val="visible"/>
                                      </p:to>
                                    </p:set>
                                    <p:animEffect transition="in" filter="wipe(right)">
                                      <p:cBhvr>
                                        <p:cTn id="52" dur="1000"/>
                                        <p:tgtEl>
                                          <p:spTgt spid="18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6"/>
                                        </p:tgtEl>
                                        <p:attrNameLst>
                                          <p:attrName>style.visibility</p:attrName>
                                        </p:attrNameLst>
                                      </p:cBhvr>
                                      <p:to>
                                        <p:strVal val="visible"/>
                                      </p:to>
                                    </p:set>
                                    <p:animEffect transition="in" filter="wipe(left)">
                                      <p:cBhvr>
                                        <p:cTn id="57" dur="500"/>
                                        <p:tgtEl>
                                          <p:spTgt spid="28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87"/>
                                        </p:tgtEl>
                                        <p:attrNameLst>
                                          <p:attrName>style.visibility</p:attrName>
                                        </p:attrNameLst>
                                      </p:cBhvr>
                                      <p:to>
                                        <p:strVal val="visible"/>
                                      </p:to>
                                    </p:set>
                                    <p:animEffect transition="in" filter="wipe(left)">
                                      <p:cBhvr>
                                        <p:cTn id="60" dur="500"/>
                                        <p:tgtEl>
                                          <p:spTgt spid="28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repeatCount="2000" fill="hold" grpId="0" nodeType="clickEffect">
                                  <p:stCondLst>
                                    <p:cond delay="0"/>
                                  </p:stCondLst>
                                  <p:childTnLst>
                                    <p:set>
                                      <p:cBhvr>
                                        <p:cTn id="64" dur="1" fill="hold">
                                          <p:stCondLst>
                                            <p:cond delay="0"/>
                                          </p:stCondLst>
                                        </p:cTn>
                                        <p:tgtEl>
                                          <p:spTgt spid="257"/>
                                        </p:tgtEl>
                                        <p:attrNameLst>
                                          <p:attrName>style.visibility</p:attrName>
                                        </p:attrNameLst>
                                      </p:cBhvr>
                                      <p:to>
                                        <p:strVal val="visible"/>
                                      </p:to>
                                    </p:set>
                                    <p:animEffect transition="in" filter="wipe(right)">
                                      <p:cBhvr>
                                        <p:cTn id="65" dur="1000"/>
                                        <p:tgtEl>
                                          <p:spTgt spid="257"/>
                                        </p:tgtEl>
                                      </p:cBhvr>
                                    </p:animEffect>
                                  </p:childTnLst>
                                </p:cTn>
                              </p:par>
                            </p:childTnLst>
                          </p:cTn>
                        </p:par>
                        <p:par>
                          <p:cTn id="66" fill="hold">
                            <p:stCondLst>
                              <p:cond delay="1000"/>
                            </p:stCondLst>
                            <p:childTnLst>
                              <p:par>
                                <p:cTn id="67" presetID="22" presetClass="entr" presetSubtype="1" repeatCount="2000" fill="hold" nodeType="after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wipe(up)">
                                      <p:cBhvr>
                                        <p:cTn id="69" dur="1000"/>
                                        <p:tgtEl>
                                          <p:spTgt spid="25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repeatCount="2000" fill="hold" nodeType="clickEffect">
                                  <p:stCondLst>
                                    <p:cond delay="0"/>
                                  </p:stCondLst>
                                  <p:childTnLst>
                                    <p:set>
                                      <p:cBhvr>
                                        <p:cTn id="73" dur="1" fill="hold">
                                          <p:stCondLst>
                                            <p:cond delay="0"/>
                                          </p:stCondLst>
                                        </p:cTn>
                                        <p:tgtEl>
                                          <p:spTgt spid="244"/>
                                        </p:tgtEl>
                                        <p:attrNameLst>
                                          <p:attrName>style.visibility</p:attrName>
                                        </p:attrNameLst>
                                      </p:cBhvr>
                                      <p:to>
                                        <p:strVal val="visible"/>
                                      </p:to>
                                    </p:set>
                                    <p:animEffect transition="in" filter="wipe(up)">
                                      <p:cBhvr>
                                        <p:cTn id="74" dur="1000"/>
                                        <p:tgtEl>
                                          <p:spTgt spid="244"/>
                                        </p:tgtEl>
                                      </p:cBhvr>
                                    </p:animEffect>
                                  </p:childTnLst>
                                </p:cTn>
                              </p:par>
                            </p:childTnLst>
                          </p:cTn>
                        </p:par>
                        <p:par>
                          <p:cTn id="75" fill="hold">
                            <p:stCondLst>
                              <p:cond delay="1000"/>
                            </p:stCondLst>
                            <p:childTnLst>
                              <p:par>
                                <p:cTn id="76" presetID="22" presetClass="entr" presetSubtype="2" repeatCount="2000" fill="hold" nodeType="afterEffect">
                                  <p:stCondLst>
                                    <p:cond delay="0"/>
                                  </p:stCondLst>
                                  <p:childTnLst>
                                    <p:set>
                                      <p:cBhvr>
                                        <p:cTn id="77" dur="1" fill="hold">
                                          <p:stCondLst>
                                            <p:cond delay="0"/>
                                          </p:stCondLst>
                                        </p:cTn>
                                        <p:tgtEl>
                                          <p:spTgt spid="254"/>
                                        </p:tgtEl>
                                        <p:attrNameLst>
                                          <p:attrName>style.visibility</p:attrName>
                                        </p:attrNameLst>
                                      </p:cBhvr>
                                      <p:to>
                                        <p:strVal val="visible"/>
                                      </p:to>
                                    </p:set>
                                    <p:animEffect transition="in" filter="wipe(right)">
                                      <p:cBhvr>
                                        <p:cTn id="78" dur="1000"/>
                                        <p:tgtEl>
                                          <p:spTgt spid="254"/>
                                        </p:tgtEl>
                                      </p:cBhvr>
                                    </p:animEffect>
                                  </p:childTnLst>
                                </p:cTn>
                              </p:par>
                            </p:childTnLst>
                          </p:cTn>
                        </p:par>
                        <p:par>
                          <p:cTn id="79" fill="hold">
                            <p:stCondLst>
                              <p:cond delay="2000"/>
                            </p:stCondLst>
                            <p:childTnLst>
                              <p:par>
                                <p:cTn id="80" presetID="22" presetClass="entr" presetSubtype="1" fill="hold" nodeType="afterEffect">
                                  <p:stCondLst>
                                    <p:cond delay="0"/>
                                  </p:stCondLst>
                                  <p:childTnLst>
                                    <p:set>
                                      <p:cBhvr>
                                        <p:cTn id="81" dur="1" fill="hold">
                                          <p:stCondLst>
                                            <p:cond delay="0"/>
                                          </p:stCondLst>
                                        </p:cTn>
                                        <p:tgtEl>
                                          <p:spTgt spid="246"/>
                                        </p:tgtEl>
                                        <p:attrNameLst>
                                          <p:attrName>style.visibility</p:attrName>
                                        </p:attrNameLst>
                                      </p:cBhvr>
                                      <p:to>
                                        <p:strVal val="visible"/>
                                      </p:to>
                                    </p:set>
                                    <p:animEffect transition="in" filter="wipe(up)">
                                      <p:cBhvr>
                                        <p:cTn id="82" dur="1000"/>
                                        <p:tgtEl>
                                          <p:spTgt spid="246"/>
                                        </p:tgtEl>
                                      </p:cBhvr>
                                    </p:animEffect>
                                  </p:childTnLst>
                                </p:cTn>
                              </p:par>
                            </p:childTnLst>
                          </p:cTn>
                        </p:par>
                        <p:par>
                          <p:cTn id="83" fill="hold">
                            <p:stCondLst>
                              <p:cond delay="3000"/>
                            </p:stCondLst>
                            <p:childTnLst>
                              <p:par>
                                <p:cTn id="84" presetID="22" presetClass="entr" presetSubtype="1" fill="hold" nodeType="afterEffect">
                                  <p:stCondLst>
                                    <p:cond delay="0"/>
                                  </p:stCondLst>
                                  <p:childTnLst>
                                    <p:set>
                                      <p:cBhvr>
                                        <p:cTn id="85" dur="1" fill="hold">
                                          <p:stCondLst>
                                            <p:cond delay="0"/>
                                          </p:stCondLst>
                                        </p:cTn>
                                        <p:tgtEl>
                                          <p:spTgt spid="301"/>
                                        </p:tgtEl>
                                        <p:attrNameLst>
                                          <p:attrName>style.visibility</p:attrName>
                                        </p:attrNameLst>
                                      </p:cBhvr>
                                      <p:to>
                                        <p:strVal val="visible"/>
                                      </p:to>
                                    </p:set>
                                    <p:animEffect transition="in" filter="wipe(up)">
                                      <p:cBhvr>
                                        <p:cTn id="86" dur="1000"/>
                                        <p:tgtEl>
                                          <p:spTgt spid="301"/>
                                        </p:tgtEl>
                                      </p:cBhvr>
                                    </p:animEffect>
                                  </p:childTnLst>
                                </p:cTn>
                              </p:par>
                            </p:childTnLst>
                          </p:cTn>
                        </p:par>
                        <p:par>
                          <p:cTn id="87" fill="hold">
                            <p:stCondLst>
                              <p:cond delay="4000"/>
                            </p:stCondLst>
                            <p:childTnLst>
                              <p:par>
                                <p:cTn id="88" presetID="1" presetClass="entr" presetSubtype="0" fill="hold" grpId="0" nodeType="afterEffect">
                                  <p:stCondLst>
                                    <p:cond delay="0"/>
                                  </p:stCondLst>
                                  <p:childTnLst>
                                    <p:set>
                                      <p:cBhvr>
                                        <p:cTn id="89" dur="1" fill="hold">
                                          <p:stCondLst>
                                            <p:cond delay="0"/>
                                          </p:stCondLst>
                                        </p:cTn>
                                        <p:tgtEl>
                                          <p:spTgt spid="293"/>
                                        </p:tgtEl>
                                        <p:attrNameLst>
                                          <p:attrName>style.visibility</p:attrName>
                                        </p:attrNameLst>
                                      </p:cBhvr>
                                      <p:to>
                                        <p:strVal val="visible"/>
                                      </p:to>
                                    </p:set>
                                  </p:childTnLst>
                                </p:cTn>
                              </p:par>
                            </p:childTnLst>
                          </p:cTn>
                        </p:par>
                        <p:par>
                          <p:cTn id="90" fill="hold">
                            <p:stCondLst>
                              <p:cond delay="4000"/>
                            </p:stCondLst>
                            <p:childTnLst>
                              <p:par>
                                <p:cTn id="91" presetID="35" presetClass="emph" presetSubtype="0" repeatCount="3000" fill="hold" grpId="1" nodeType="afterEffect">
                                  <p:stCondLst>
                                    <p:cond delay="0"/>
                                  </p:stCondLst>
                                  <p:childTnLst>
                                    <p:anim calcmode="discrete" valueType="str">
                                      <p:cBhvr>
                                        <p:cTn id="92" dur="1000" fill="hold"/>
                                        <p:tgtEl>
                                          <p:spTgt spid="293"/>
                                        </p:tgtEl>
                                        <p:attrNameLst>
                                          <p:attrName>style.visibility</p:attrName>
                                        </p:attrNameLst>
                                      </p:cBhvr>
                                      <p:tavLst>
                                        <p:tav tm="0">
                                          <p:val>
                                            <p:strVal val="hidden"/>
                                          </p:val>
                                        </p:tav>
                                        <p:tav tm="50000">
                                          <p:val>
                                            <p:strVal val="visible"/>
                                          </p:val>
                                        </p:tav>
                                      </p:tavLst>
                                    </p:anim>
                                  </p:childTnLst>
                                </p:cTn>
                              </p:par>
                            </p:childTnLst>
                          </p:cTn>
                        </p:par>
                        <p:par>
                          <p:cTn id="93" fill="hold">
                            <p:stCondLst>
                              <p:cond delay="5000"/>
                            </p:stCondLst>
                            <p:childTnLst>
                              <p:par>
                                <p:cTn id="94" presetID="22" presetClass="entr" presetSubtype="1" repeatCount="2000" fill="hold" grpId="0"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up)">
                                      <p:cBhvr>
                                        <p:cTn id="96" dur="1000"/>
                                        <p:tgtEl>
                                          <p:spTgt spid="2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88"/>
                                        </p:tgtEl>
                                        <p:attrNameLst>
                                          <p:attrName>style.visibility</p:attrName>
                                        </p:attrNameLst>
                                      </p:cBhvr>
                                      <p:to>
                                        <p:strVal val="visible"/>
                                      </p:to>
                                    </p:set>
                                    <p:animEffect transition="in" filter="wipe(left)">
                                      <p:cBhvr>
                                        <p:cTn id="101" dur="500"/>
                                        <p:tgtEl>
                                          <p:spTgt spid="288"/>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89"/>
                                        </p:tgtEl>
                                        <p:attrNameLst>
                                          <p:attrName>style.visibility</p:attrName>
                                        </p:attrNameLst>
                                      </p:cBhvr>
                                      <p:to>
                                        <p:strVal val="visible"/>
                                      </p:to>
                                    </p:set>
                                    <p:animEffect transition="in" filter="wipe(left)">
                                      <p:cBhvr>
                                        <p:cTn id="104" dur="500"/>
                                        <p:tgtEl>
                                          <p:spTgt spid="28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3"/>
                                        </p:tgtEl>
                                        <p:attrNameLst>
                                          <p:attrName>style.visibility</p:attrName>
                                        </p:attrNameLst>
                                      </p:cBhvr>
                                      <p:to>
                                        <p:strVal val="visible"/>
                                      </p:to>
                                    </p:set>
                                    <p:animEffect transition="in" filter="wipe(left)">
                                      <p:cBhvr>
                                        <p:cTn id="109" dur="500"/>
                                        <p:tgtEl>
                                          <p:spTgt spid="3"/>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306"/>
                                        </p:tgtEl>
                                        <p:attrNameLst>
                                          <p:attrName>style.visibility</p:attrName>
                                        </p:attrNameLst>
                                      </p:cBhvr>
                                      <p:to>
                                        <p:strVal val="visible"/>
                                      </p:to>
                                    </p:set>
                                    <p:animEffect transition="in" filter="wipe(left)">
                                      <p:cBhvr>
                                        <p:cTn id="113" dur="500"/>
                                        <p:tgtEl>
                                          <p:spTgt spid="306"/>
                                        </p:tgtEl>
                                      </p:cBhvr>
                                    </p:animEffect>
                                  </p:childTnLst>
                                </p:cTn>
                              </p:par>
                            </p:childTnLst>
                          </p:cTn>
                        </p:par>
                        <p:par>
                          <p:cTn id="114" fill="hold">
                            <p:stCondLst>
                              <p:cond delay="1000"/>
                            </p:stCondLst>
                            <p:childTnLst>
                              <p:par>
                                <p:cTn id="115" presetID="22" presetClass="entr" presetSubtype="4" fill="hold" grpId="0" nodeType="afterEffect">
                                  <p:stCondLst>
                                    <p:cond delay="0"/>
                                  </p:stCondLst>
                                  <p:childTnLst>
                                    <p:set>
                                      <p:cBhvr>
                                        <p:cTn id="116" dur="1" fill="hold">
                                          <p:stCondLst>
                                            <p:cond delay="0"/>
                                          </p:stCondLst>
                                        </p:cTn>
                                        <p:tgtEl>
                                          <p:spTgt spid="298"/>
                                        </p:tgtEl>
                                        <p:attrNameLst>
                                          <p:attrName>style.visibility</p:attrName>
                                        </p:attrNameLst>
                                      </p:cBhvr>
                                      <p:to>
                                        <p:strVal val="visible"/>
                                      </p:to>
                                    </p:set>
                                    <p:animEffect transition="in" filter="wipe(down)">
                                      <p:cBhvr>
                                        <p:cTn id="117" dur="1000"/>
                                        <p:tgtEl>
                                          <p:spTgt spid="298"/>
                                        </p:tgtEl>
                                      </p:cBhvr>
                                    </p:animEffect>
                                  </p:childTnLst>
                                </p:cTn>
                              </p:par>
                            </p:childTnLst>
                          </p:cTn>
                        </p:par>
                        <p:par>
                          <p:cTn id="118" fill="hold">
                            <p:stCondLst>
                              <p:cond delay="2000"/>
                            </p:stCondLst>
                            <p:childTnLst>
                              <p:par>
                                <p:cTn id="119" presetID="22" presetClass="entr" presetSubtype="2" fill="hold" grpId="0" nodeType="afterEffect">
                                  <p:stCondLst>
                                    <p:cond delay="0"/>
                                  </p:stCondLst>
                                  <p:childTnLst>
                                    <p:set>
                                      <p:cBhvr>
                                        <p:cTn id="120" dur="1" fill="hold">
                                          <p:stCondLst>
                                            <p:cond delay="0"/>
                                          </p:stCondLst>
                                        </p:cTn>
                                        <p:tgtEl>
                                          <p:spTgt spid="299"/>
                                        </p:tgtEl>
                                        <p:attrNameLst>
                                          <p:attrName>style.visibility</p:attrName>
                                        </p:attrNameLst>
                                      </p:cBhvr>
                                      <p:to>
                                        <p:strVal val="visible"/>
                                      </p:to>
                                    </p:set>
                                    <p:animEffect transition="in" filter="wipe(right)">
                                      <p:cBhvr>
                                        <p:cTn id="121" dur="500"/>
                                        <p:tgtEl>
                                          <p:spTgt spid="299"/>
                                        </p:tgtEl>
                                      </p:cBhvr>
                                    </p:animEffect>
                                  </p:childTnLst>
                                </p:cTn>
                              </p:par>
                            </p:childTnLst>
                          </p:cTn>
                        </p:par>
                        <p:par>
                          <p:cTn id="122" fill="hold">
                            <p:stCondLst>
                              <p:cond delay="2500"/>
                            </p:stCondLst>
                            <p:childTnLst>
                              <p:par>
                                <p:cTn id="123" presetID="22" presetClass="entr" presetSubtype="8" repeatCount="2000" fill="hold" nodeType="afterEffect">
                                  <p:stCondLst>
                                    <p:cond delay="0"/>
                                  </p:stCondLst>
                                  <p:childTnLst>
                                    <p:set>
                                      <p:cBhvr>
                                        <p:cTn id="124" dur="1" fill="hold">
                                          <p:stCondLst>
                                            <p:cond delay="0"/>
                                          </p:stCondLst>
                                        </p:cTn>
                                        <p:tgtEl>
                                          <p:spTgt spid="305"/>
                                        </p:tgtEl>
                                        <p:attrNameLst>
                                          <p:attrName>style.visibility</p:attrName>
                                        </p:attrNameLst>
                                      </p:cBhvr>
                                      <p:to>
                                        <p:strVal val="visible"/>
                                      </p:to>
                                    </p:set>
                                    <p:animEffect transition="in" filter="wipe(left)">
                                      <p:cBhvr>
                                        <p:cTn id="125" dur="500"/>
                                        <p:tgtEl>
                                          <p:spTgt spid="305"/>
                                        </p:tgtEl>
                                      </p:cBhvr>
                                    </p:animEffect>
                                  </p:childTnLst>
                                </p:cTn>
                              </p:par>
                            </p:childTnLst>
                          </p:cTn>
                        </p:par>
                        <p:par>
                          <p:cTn id="126" fill="hold">
                            <p:stCondLst>
                              <p:cond delay="3000"/>
                            </p:stCondLst>
                            <p:childTnLst>
                              <p:par>
                                <p:cTn id="127" presetID="22" presetClass="entr" presetSubtype="1" repeatCount="2000" fill="hold" nodeType="afterEffect">
                                  <p:stCondLst>
                                    <p:cond delay="0"/>
                                  </p:stCondLst>
                                  <p:childTnLst>
                                    <p:set>
                                      <p:cBhvr>
                                        <p:cTn id="128" dur="1" fill="hold">
                                          <p:stCondLst>
                                            <p:cond delay="0"/>
                                          </p:stCondLst>
                                        </p:cTn>
                                        <p:tgtEl>
                                          <p:spTgt spid="261"/>
                                        </p:tgtEl>
                                        <p:attrNameLst>
                                          <p:attrName>style.visibility</p:attrName>
                                        </p:attrNameLst>
                                      </p:cBhvr>
                                      <p:to>
                                        <p:strVal val="visible"/>
                                      </p:to>
                                    </p:set>
                                    <p:animEffect transition="in" filter="wipe(up)">
                                      <p:cBhvr>
                                        <p:cTn id="129" dur="1000"/>
                                        <p:tgtEl>
                                          <p:spTgt spid="261"/>
                                        </p:tgtEl>
                                      </p:cBhvr>
                                    </p:animEffect>
                                  </p:childTnLst>
                                </p:cTn>
                              </p:par>
                            </p:childTnLst>
                          </p:cTn>
                        </p:par>
                        <p:par>
                          <p:cTn id="130" fill="hold">
                            <p:stCondLst>
                              <p:cond delay="4000"/>
                            </p:stCondLst>
                            <p:childTnLst>
                              <p:par>
                                <p:cTn id="131" presetID="22" presetClass="entr" presetSubtype="1" fill="hold" grpId="0" nodeType="afterEffect">
                                  <p:stCondLst>
                                    <p:cond delay="0"/>
                                  </p:stCondLst>
                                  <p:childTnLst>
                                    <p:set>
                                      <p:cBhvr>
                                        <p:cTn id="132" dur="1" fill="hold">
                                          <p:stCondLst>
                                            <p:cond delay="0"/>
                                          </p:stCondLst>
                                        </p:cTn>
                                        <p:tgtEl>
                                          <p:spTgt spid="258"/>
                                        </p:tgtEl>
                                        <p:attrNameLst>
                                          <p:attrName>style.visibility</p:attrName>
                                        </p:attrNameLst>
                                      </p:cBhvr>
                                      <p:to>
                                        <p:strVal val="visible"/>
                                      </p:to>
                                    </p:set>
                                    <p:animEffect transition="in" filter="wipe(up)">
                                      <p:cBhvr>
                                        <p:cTn id="133" dur="1000"/>
                                        <p:tgtEl>
                                          <p:spTgt spid="258"/>
                                        </p:tgtEl>
                                      </p:cBhvr>
                                    </p:animEffect>
                                  </p:childTnLst>
                                </p:cTn>
                              </p:par>
                            </p:childTnLst>
                          </p:cTn>
                        </p:par>
                        <p:par>
                          <p:cTn id="134" fill="hold">
                            <p:stCondLst>
                              <p:cond delay="5000"/>
                            </p:stCondLst>
                            <p:childTnLst>
                              <p:par>
                                <p:cTn id="135" presetID="22" presetClass="entr" presetSubtype="8" fill="hold" grpId="0" nodeType="afterEffect">
                                  <p:stCondLst>
                                    <p:cond delay="0"/>
                                  </p:stCondLst>
                                  <p:childTnLst>
                                    <p:set>
                                      <p:cBhvr>
                                        <p:cTn id="136" dur="1" fill="hold">
                                          <p:stCondLst>
                                            <p:cond delay="0"/>
                                          </p:stCondLst>
                                        </p:cTn>
                                        <p:tgtEl>
                                          <p:spTgt spid="259"/>
                                        </p:tgtEl>
                                        <p:attrNameLst>
                                          <p:attrName>style.visibility</p:attrName>
                                        </p:attrNameLst>
                                      </p:cBhvr>
                                      <p:to>
                                        <p:strVal val="visible"/>
                                      </p:to>
                                    </p:set>
                                    <p:animEffect transition="in" filter="wipe(left)">
                                      <p:cBhvr>
                                        <p:cTn id="137" dur="1000"/>
                                        <p:tgtEl>
                                          <p:spTgt spid="259"/>
                                        </p:tgtEl>
                                      </p:cBhvr>
                                    </p:animEffect>
                                  </p:childTnLst>
                                </p:cTn>
                              </p:par>
                            </p:childTnLst>
                          </p:cTn>
                        </p:par>
                        <p:par>
                          <p:cTn id="138" fill="hold">
                            <p:stCondLst>
                              <p:cond delay="6000"/>
                            </p:stCondLst>
                            <p:childTnLst>
                              <p:par>
                                <p:cTn id="139" presetID="22" presetClass="entr" presetSubtype="4" repeatCount="2000" fill="hold" nodeType="afterEffect">
                                  <p:stCondLst>
                                    <p:cond delay="0"/>
                                  </p:stCondLst>
                                  <p:childTnLst>
                                    <p:set>
                                      <p:cBhvr>
                                        <p:cTn id="140" dur="1" fill="hold">
                                          <p:stCondLst>
                                            <p:cond delay="0"/>
                                          </p:stCondLst>
                                        </p:cTn>
                                        <p:tgtEl>
                                          <p:spTgt spid="264"/>
                                        </p:tgtEl>
                                        <p:attrNameLst>
                                          <p:attrName>style.visibility</p:attrName>
                                        </p:attrNameLst>
                                      </p:cBhvr>
                                      <p:to>
                                        <p:strVal val="visible"/>
                                      </p:to>
                                    </p:set>
                                    <p:animEffect transition="in" filter="wipe(down)">
                                      <p:cBhvr>
                                        <p:cTn id="141" dur="1000"/>
                                        <p:tgtEl>
                                          <p:spTgt spid="264"/>
                                        </p:tgtEl>
                                      </p:cBhvr>
                                    </p:animEffect>
                                  </p:childTnLst>
                                </p:cTn>
                              </p:par>
                            </p:childTnLst>
                          </p:cTn>
                        </p:par>
                        <p:par>
                          <p:cTn id="142" fill="hold">
                            <p:stCondLst>
                              <p:cond delay="7000"/>
                            </p:stCondLst>
                            <p:childTnLst>
                              <p:par>
                                <p:cTn id="143" presetID="1" presetClass="entr" presetSubtype="0" fill="hold" grpId="0" nodeType="afterEffect">
                                  <p:stCondLst>
                                    <p:cond delay="0"/>
                                  </p:stCondLst>
                                  <p:childTnLst>
                                    <p:set>
                                      <p:cBhvr>
                                        <p:cTn id="144" dur="1" fill="hold">
                                          <p:stCondLst>
                                            <p:cond delay="0"/>
                                          </p:stCondLst>
                                        </p:cTn>
                                        <p:tgtEl>
                                          <p:spTgt spid="292"/>
                                        </p:tgtEl>
                                        <p:attrNameLst>
                                          <p:attrName>style.visibility</p:attrName>
                                        </p:attrNameLst>
                                      </p:cBhvr>
                                      <p:to>
                                        <p:strVal val="visible"/>
                                      </p:to>
                                    </p:set>
                                  </p:childTnLst>
                                </p:cTn>
                              </p:par>
                            </p:childTnLst>
                          </p:cTn>
                        </p:par>
                        <p:par>
                          <p:cTn id="145" fill="hold">
                            <p:stCondLst>
                              <p:cond delay="7000"/>
                            </p:stCondLst>
                            <p:childTnLst>
                              <p:par>
                                <p:cTn id="146" presetID="35" presetClass="emph" presetSubtype="0" repeatCount="3000" fill="hold" grpId="1" nodeType="afterEffect">
                                  <p:stCondLst>
                                    <p:cond delay="0"/>
                                  </p:stCondLst>
                                  <p:childTnLst>
                                    <p:anim calcmode="discrete" valueType="str">
                                      <p:cBhvr>
                                        <p:cTn id="147" dur="1000" fill="hold"/>
                                        <p:tgtEl>
                                          <p:spTgt spid="292"/>
                                        </p:tgtEl>
                                        <p:attrNameLst>
                                          <p:attrName>style.visibility</p:attrName>
                                        </p:attrNameLst>
                                      </p:cBhvr>
                                      <p:tavLst>
                                        <p:tav tm="0">
                                          <p:val>
                                            <p:strVal val="hidden"/>
                                          </p:val>
                                        </p:tav>
                                        <p:tav tm="50000">
                                          <p:val>
                                            <p:strVal val="visible"/>
                                          </p:val>
                                        </p:tav>
                                      </p:tavLst>
                                    </p:anim>
                                  </p:childTnLst>
                                </p:cTn>
                              </p:par>
                            </p:childTnLst>
                          </p:cTn>
                        </p:par>
                        <p:par>
                          <p:cTn id="148" fill="hold">
                            <p:stCondLst>
                              <p:cond delay="8000"/>
                            </p:stCondLst>
                            <p:childTnLst>
                              <p:par>
                                <p:cTn id="149" presetID="22" presetClass="entr" presetSubtype="8" repeatCount="2000" fill="hold" grpId="0" nodeType="afterEffect">
                                  <p:stCondLst>
                                    <p:cond delay="0"/>
                                  </p:stCondLst>
                                  <p:childTnLst>
                                    <p:set>
                                      <p:cBhvr>
                                        <p:cTn id="150" dur="1" fill="hold">
                                          <p:stCondLst>
                                            <p:cond delay="0"/>
                                          </p:stCondLst>
                                        </p:cTn>
                                        <p:tgtEl>
                                          <p:spTgt spid="260"/>
                                        </p:tgtEl>
                                        <p:attrNameLst>
                                          <p:attrName>style.visibility</p:attrName>
                                        </p:attrNameLst>
                                      </p:cBhvr>
                                      <p:to>
                                        <p:strVal val="visible"/>
                                      </p:to>
                                    </p:set>
                                    <p:animEffect transition="in" filter="wipe(left)">
                                      <p:cBhvr>
                                        <p:cTn id="151" dur="1000"/>
                                        <p:tgtEl>
                                          <p:spTgt spid="260"/>
                                        </p:tgtEl>
                                      </p:cBhvr>
                                    </p:animEffect>
                                  </p:childTnLst>
                                </p:cTn>
                              </p:par>
                              <p:par>
                                <p:cTn id="152" presetID="22" presetClass="entr" presetSubtype="2" repeatCount="2000" fill="hold" grpId="0" nodeType="withEffect">
                                  <p:stCondLst>
                                    <p:cond delay="0"/>
                                  </p:stCondLst>
                                  <p:childTnLst>
                                    <p:set>
                                      <p:cBhvr>
                                        <p:cTn id="153" dur="1" fill="hold">
                                          <p:stCondLst>
                                            <p:cond delay="0"/>
                                          </p:stCondLst>
                                        </p:cTn>
                                        <p:tgtEl>
                                          <p:spTgt spid="300"/>
                                        </p:tgtEl>
                                        <p:attrNameLst>
                                          <p:attrName>style.visibility</p:attrName>
                                        </p:attrNameLst>
                                      </p:cBhvr>
                                      <p:to>
                                        <p:strVal val="visible"/>
                                      </p:to>
                                    </p:set>
                                    <p:animEffect transition="in" filter="wipe(right)">
                                      <p:cBhvr>
                                        <p:cTn id="154" dur="1000"/>
                                        <p:tgtEl>
                                          <p:spTgt spid="30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90"/>
                                        </p:tgtEl>
                                        <p:attrNameLst>
                                          <p:attrName>style.visibility</p:attrName>
                                        </p:attrNameLst>
                                      </p:cBhvr>
                                      <p:to>
                                        <p:strVal val="visible"/>
                                      </p:to>
                                    </p:set>
                                    <p:animEffect transition="in" filter="wipe(left)">
                                      <p:cBhvr>
                                        <p:cTn id="159" dur="500"/>
                                        <p:tgtEl>
                                          <p:spTgt spid="290"/>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291"/>
                                        </p:tgtEl>
                                        <p:attrNameLst>
                                          <p:attrName>style.visibility</p:attrName>
                                        </p:attrNameLst>
                                      </p:cBhvr>
                                      <p:to>
                                        <p:strVal val="visible"/>
                                      </p:to>
                                    </p:set>
                                    <p:animEffect transition="in" filter="wipe(left)">
                                      <p:cBhvr>
                                        <p:cTn id="162" dur="500"/>
                                        <p:tgtEl>
                                          <p:spTgt spid="291"/>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repeatCount="2000" fill="hold" nodeType="clickEffect">
                                  <p:stCondLst>
                                    <p:cond delay="0"/>
                                  </p:stCondLst>
                                  <p:childTnLst>
                                    <p:set>
                                      <p:cBhvr>
                                        <p:cTn id="166" dur="1" fill="hold">
                                          <p:stCondLst>
                                            <p:cond delay="0"/>
                                          </p:stCondLst>
                                        </p:cTn>
                                        <p:tgtEl>
                                          <p:spTgt spid="273"/>
                                        </p:tgtEl>
                                        <p:attrNameLst>
                                          <p:attrName>style.visibility</p:attrName>
                                        </p:attrNameLst>
                                      </p:cBhvr>
                                      <p:to>
                                        <p:strVal val="visible"/>
                                      </p:to>
                                    </p:set>
                                    <p:animEffect transition="in" filter="wipe(down)">
                                      <p:cBhvr>
                                        <p:cTn id="167" dur="1000"/>
                                        <p:tgtEl>
                                          <p:spTgt spid="273"/>
                                        </p:tgtEl>
                                      </p:cBhvr>
                                    </p:animEffect>
                                  </p:childTnLst>
                                </p:cTn>
                              </p:par>
                            </p:childTnLst>
                          </p:cTn>
                        </p:par>
                        <p:par>
                          <p:cTn id="168" fill="hold">
                            <p:stCondLst>
                              <p:cond delay="1000"/>
                            </p:stCondLst>
                            <p:childTnLst>
                              <p:par>
                                <p:cTn id="169" presetID="22" presetClass="entr" presetSubtype="8" fill="hold" nodeType="afterEffect">
                                  <p:stCondLst>
                                    <p:cond delay="0"/>
                                  </p:stCondLst>
                                  <p:childTnLst>
                                    <p:set>
                                      <p:cBhvr>
                                        <p:cTn id="170" dur="1" fill="hold">
                                          <p:stCondLst>
                                            <p:cond delay="0"/>
                                          </p:stCondLst>
                                        </p:cTn>
                                        <p:tgtEl>
                                          <p:spTgt spid="270"/>
                                        </p:tgtEl>
                                        <p:attrNameLst>
                                          <p:attrName>style.visibility</p:attrName>
                                        </p:attrNameLst>
                                      </p:cBhvr>
                                      <p:to>
                                        <p:strVal val="visible"/>
                                      </p:to>
                                    </p:set>
                                    <p:animEffect transition="in" filter="wipe(left)">
                                      <p:cBhvr>
                                        <p:cTn id="171" dur="1000"/>
                                        <p:tgtEl>
                                          <p:spTgt spid="270"/>
                                        </p:tgtEl>
                                      </p:cBhvr>
                                    </p:animEffect>
                                  </p:childTnLst>
                                </p:cTn>
                              </p:par>
                            </p:childTnLst>
                          </p:cTn>
                        </p:par>
                        <p:par>
                          <p:cTn id="172" fill="hold">
                            <p:stCondLst>
                              <p:cond delay="2000"/>
                            </p:stCondLst>
                            <p:childTnLst>
                              <p:par>
                                <p:cTn id="173" presetID="22" presetClass="entr" presetSubtype="1" fill="hold" grpId="0" nodeType="afterEffect">
                                  <p:stCondLst>
                                    <p:cond delay="0"/>
                                  </p:stCondLst>
                                  <p:childTnLst>
                                    <p:set>
                                      <p:cBhvr>
                                        <p:cTn id="174" dur="1" fill="hold">
                                          <p:stCondLst>
                                            <p:cond delay="0"/>
                                          </p:stCondLst>
                                        </p:cTn>
                                        <p:tgtEl>
                                          <p:spTgt spid="279"/>
                                        </p:tgtEl>
                                        <p:attrNameLst>
                                          <p:attrName>style.visibility</p:attrName>
                                        </p:attrNameLst>
                                      </p:cBhvr>
                                      <p:to>
                                        <p:strVal val="visible"/>
                                      </p:to>
                                    </p:set>
                                    <p:animEffect transition="in" filter="wipe(up)">
                                      <p:cBhvr>
                                        <p:cTn id="175" dur="1000"/>
                                        <p:tgtEl>
                                          <p:spTgt spid="279"/>
                                        </p:tgtEl>
                                      </p:cBhvr>
                                    </p:animEffect>
                                  </p:childTnLst>
                                </p:cTn>
                              </p:par>
                            </p:childTnLst>
                          </p:cTn>
                        </p:par>
                        <p:par>
                          <p:cTn id="176" fill="hold">
                            <p:stCondLst>
                              <p:cond delay="3000"/>
                            </p:stCondLst>
                            <p:childTnLst>
                              <p:par>
                                <p:cTn id="177" presetID="22" presetClass="entr" presetSubtype="8" fill="hold" grpId="0" nodeType="afterEffect">
                                  <p:stCondLst>
                                    <p:cond delay="0"/>
                                  </p:stCondLst>
                                  <p:childTnLst>
                                    <p:set>
                                      <p:cBhvr>
                                        <p:cTn id="178" dur="1" fill="hold">
                                          <p:stCondLst>
                                            <p:cond delay="0"/>
                                          </p:stCondLst>
                                        </p:cTn>
                                        <p:tgtEl>
                                          <p:spTgt spid="269"/>
                                        </p:tgtEl>
                                        <p:attrNameLst>
                                          <p:attrName>style.visibility</p:attrName>
                                        </p:attrNameLst>
                                      </p:cBhvr>
                                      <p:to>
                                        <p:strVal val="visible"/>
                                      </p:to>
                                    </p:set>
                                    <p:animEffect transition="in" filter="wipe(left)">
                                      <p:cBhvr>
                                        <p:cTn id="179" dur="1000"/>
                                        <p:tgtEl>
                                          <p:spTgt spid="269"/>
                                        </p:tgtEl>
                                      </p:cBhvr>
                                    </p:animEffect>
                                  </p:childTnLst>
                                </p:cTn>
                              </p:par>
                            </p:childTnLst>
                          </p:cTn>
                        </p:par>
                        <p:par>
                          <p:cTn id="180" fill="hold">
                            <p:stCondLst>
                              <p:cond delay="4000"/>
                            </p:stCondLst>
                            <p:childTnLst>
                              <p:par>
                                <p:cTn id="181" presetID="22" presetClass="entr" presetSubtype="2" repeatCount="2000" fill="hold" nodeType="afterEffect">
                                  <p:stCondLst>
                                    <p:cond delay="0"/>
                                  </p:stCondLst>
                                  <p:childTnLst>
                                    <p:set>
                                      <p:cBhvr>
                                        <p:cTn id="182" dur="1" fill="hold">
                                          <p:stCondLst>
                                            <p:cond delay="0"/>
                                          </p:stCondLst>
                                        </p:cTn>
                                        <p:tgtEl>
                                          <p:spTgt spid="276"/>
                                        </p:tgtEl>
                                        <p:attrNameLst>
                                          <p:attrName>style.visibility</p:attrName>
                                        </p:attrNameLst>
                                      </p:cBhvr>
                                      <p:to>
                                        <p:strVal val="visible"/>
                                      </p:to>
                                    </p:set>
                                    <p:animEffect transition="in" filter="wipe(right)">
                                      <p:cBhvr>
                                        <p:cTn id="183" dur="1000"/>
                                        <p:tgtEl>
                                          <p:spTgt spid="276"/>
                                        </p:tgtEl>
                                      </p:cBhvr>
                                    </p:animEffect>
                                  </p:childTnLst>
                                </p:cTn>
                              </p:par>
                            </p:childTnLst>
                          </p:cTn>
                        </p:par>
                        <p:par>
                          <p:cTn id="184" fill="hold">
                            <p:stCondLst>
                              <p:cond delay="5000"/>
                            </p:stCondLst>
                            <p:childTnLst>
                              <p:par>
                                <p:cTn id="185" presetID="1" presetClass="entr" presetSubtype="0" fill="hold" grpId="0" nodeType="afterEffect">
                                  <p:stCondLst>
                                    <p:cond delay="0"/>
                                  </p:stCondLst>
                                  <p:childTnLst>
                                    <p:set>
                                      <p:cBhvr>
                                        <p:cTn id="186" dur="1" fill="hold">
                                          <p:stCondLst>
                                            <p:cond delay="0"/>
                                          </p:stCondLst>
                                        </p:cTn>
                                        <p:tgtEl>
                                          <p:spTgt spid="295"/>
                                        </p:tgtEl>
                                        <p:attrNameLst>
                                          <p:attrName>style.visibility</p:attrName>
                                        </p:attrNameLst>
                                      </p:cBhvr>
                                      <p:to>
                                        <p:strVal val="visible"/>
                                      </p:to>
                                    </p:set>
                                  </p:childTnLst>
                                </p:cTn>
                              </p:par>
                            </p:childTnLst>
                          </p:cTn>
                        </p:par>
                        <p:par>
                          <p:cTn id="187" fill="hold">
                            <p:stCondLst>
                              <p:cond delay="5000"/>
                            </p:stCondLst>
                            <p:childTnLst>
                              <p:par>
                                <p:cTn id="188" presetID="35" presetClass="emph" presetSubtype="0" repeatCount="3000" fill="hold" grpId="1" nodeType="afterEffect">
                                  <p:stCondLst>
                                    <p:cond delay="0"/>
                                  </p:stCondLst>
                                  <p:childTnLst>
                                    <p:anim calcmode="discrete" valueType="str">
                                      <p:cBhvr>
                                        <p:cTn id="189" dur="1000" fill="hold"/>
                                        <p:tgtEl>
                                          <p:spTgt spid="295"/>
                                        </p:tgtEl>
                                        <p:attrNameLst>
                                          <p:attrName>style.visibility</p:attrName>
                                        </p:attrNameLst>
                                      </p:cBhvr>
                                      <p:tavLst>
                                        <p:tav tm="0">
                                          <p:val>
                                            <p:strVal val="hidden"/>
                                          </p:val>
                                        </p:tav>
                                        <p:tav tm="50000">
                                          <p:val>
                                            <p:strVal val="visible"/>
                                          </p:val>
                                        </p:tav>
                                      </p:tavLst>
                                    </p:anim>
                                  </p:childTnLst>
                                </p:cTn>
                              </p:par>
                            </p:childTnLst>
                          </p:cTn>
                        </p:par>
                        <p:par>
                          <p:cTn id="190" fill="hold">
                            <p:stCondLst>
                              <p:cond delay="6000"/>
                            </p:stCondLst>
                            <p:childTnLst>
                              <p:par>
                                <p:cTn id="191" presetID="22" presetClass="entr" presetSubtype="8" repeatCount="2000" fill="hold" grpId="0" nodeType="afterEffect">
                                  <p:stCondLst>
                                    <p:cond delay="0"/>
                                  </p:stCondLst>
                                  <p:childTnLst>
                                    <p:set>
                                      <p:cBhvr>
                                        <p:cTn id="192" dur="1" fill="hold">
                                          <p:stCondLst>
                                            <p:cond delay="0"/>
                                          </p:stCondLst>
                                        </p:cTn>
                                        <p:tgtEl>
                                          <p:spTgt spid="268"/>
                                        </p:tgtEl>
                                        <p:attrNameLst>
                                          <p:attrName>style.visibility</p:attrName>
                                        </p:attrNameLst>
                                      </p:cBhvr>
                                      <p:to>
                                        <p:strVal val="visible"/>
                                      </p:to>
                                    </p:set>
                                    <p:animEffect transition="in" filter="wipe(left)">
                                      <p:cBhvr>
                                        <p:cTn id="193"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6" grpId="0" animBg="1"/>
      <p:bldP spid="179" grpId="0" animBg="1"/>
      <p:bldP spid="180" grpId="0" animBg="1"/>
      <p:bldP spid="243" grpId="0" animBg="1"/>
      <p:bldP spid="257" grpId="0" animBg="1"/>
      <p:bldP spid="258" grpId="0" animBg="1"/>
      <p:bldP spid="259" grpId="0" animBg="1"/>
      <p:bldP spid="260" grpId="0" animBg="1"/>
      <p:bldP spid="268" grpId="0" animBg="1"/>
      <p:bldP spid="269" grpId="0" animBg="1"/>
      <p:bldP spid="285" grpId="0" animBg="1"/>
      <p:bldP spid="287" grpId="0" animBg="1"/>
      <p:bldP spid="289" grpId="0" animBg="1"/>
      <p:bldP spid="291" grpId="0" animBg="1"/>
      <p:bldP spid="292" grpId="0"/>
      <p:bldP spid="292" grpId="1"/>
      <p:bldP spid="293" grpId="0"/>
      <p:bldP spid="293" grpId="1"/>
      <p:bldP spid="294" grpId="0"/>
      <p:bldP spid="294" grpId="1"/>
      <p:bldP spid="295" grpId="0"/>
      <p:bldP spid="295" grpId="1"/>
      <p:bldP spid="298" grpId="0" animBg="1"/>
      <p:bldP spid="299" grpId="0" animBg="1"/>
      <p:bldP spid="279" grpId="0" animBg="1"/>
      <p:bldP spid="300" grpId="0" animBg="1"/>
      <p:bldP spid="24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279" name="Text Box 35"/>
          <p:cNvSpPr txBox="1">
            <a:spLocks noChangeArrowheads="1"/>
          </p:cNvSpPr>
          <p:nvPr/>
        </p:nvSpPr>
        <p:spPr bwMode="auto">
          <a:xfrm>
            <a:off x="10943954" y="3584558"/>
            <a:ext cx="6181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Load</a:t>
            </a:r>
            <a:r>
              <a:rPr lang="zh-CN" altLang="en-US" dirty="0"/>
              <a:t>指令执行数据通路</a:t>
            </a:r>
          </a:p>
        </p:txBody>
      </p:sp>
      <p:sp>
        <p:nvSpPr>
          <p:cNvPr id="296" name="矩形 295"/>
          <p:cNvSpPr/>
          <p:nvPr/>
        </p:nvSpPr>
        <p:spPr>
          <a:xfrm>
            <a:off x="716763" y="958585"/>
            <a:ext cx="2937022" cy="559256"/>
          </a:xfrm>
          <a:prstGeom prst="rect">
            <a:avLst/>
          </a:prstGeom>
        </p:spPr>
        <p:txBody>
          <a:bodyPr wrap="none">
            <a:spAutoFit/>
          </a:bodyPr>
          <a:lstStyle/>
          <a:p>
            <a:pPr lvl="1">
              <a:spcBef>
                <a:spcPts val="570"/>
              </a:spcBef>
              <a:spcAft>
                <a:spcPts val="570"/>
              </a:spcAft>
            </a:pPr>
            <a:r>
              <a:rPr lang="en-US" altLang="zh-CN" sz="303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LOAD R0,6#</a:t>
            </a:r>
          </a:p>
        </p:txBody>
      </p:sp>
      <p:sp>
        <p:nvSpPr>
          <p:cNvPr id="297"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9"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30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30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2"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30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30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0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0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8" name="矩形 307"/>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grpSp>
        <p:nvGrpSpPr>
          <p:cNvPr id="309" name="组合 308"/>
          <p:cNvGrpSpPr/>
          <p:nvPr/>
        </p:nvGrpSpPr>
        <p:grpSpPr>
          <a:xfrm>
            <a:off x="9074688" y="3501776"/>
            <a:ext cx="728683" cy="240131"/>
            <a:chOff x="5939241" y="3396461"/>
            <a:chExt cx="768533" cy="253263"/>
          </a:xfrm>
        </p:grpSpPr>
        <p:sp>
          <p:nvSpPr>
            <p:cNvPr id="310"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1" name="组合 310"/>
            <p:cNvGrpSpPr/>
            <p:nvPr/>
          </p:nvGrpSpPr>
          <p:grpSpPr>
            <a:xfrm rot="16200000">
              <a:off x="6243942" y="3185892"/>
              <a:ext cx="159131" cy="768533"/>
              <a:chOff x="6712622" y="6427719"/>
              <a:chExt cx="159131" cy="768533"/>
            </a:xfrm>
          </p:grpSpPr>
          <p:cxnSp>
            <p:nvCxnSpPr>
              <p:cNvPr id="312" name="直接连接符 311"/>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3" name="等腰三角形 312"/>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14"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15" name="直接连接符 314"/>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6" name="等腰三角形 315"/>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17" name="组合 316"/>
          <p:cNvGrpSpPr/>
          <p:nvPr/>
        </p:nvGrpSpPr>
        <p:grpSpPr>
          <a:xfrm>
            <a:off x="6247589" y="3027360"/>
            <a:ext cx="1064807" cy="232317"/>
            <a:chOff x="660658" y="4143960"/>
            <a:chExt cx="1123039" cy="245022"/>
          </a:xfrm>
        </p:grpSpPr>
        <p:cxnSp>
          <p:nvCxnSpPr>
            <p:cNvPr id="318" name="直接连接符 317"/>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9" name="等腰三角形 318"/>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20"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321" name="组合 320"/>
          <p:cNvGrpSpPr/>
          <p:nvPr/>
        </p:nvGrpSpPr>
        <p:grpSpPr>
          <a:xfrm>
            <a:off x="9074076" y="4942272"/>
            <a:ext cx="728683" cy="231100"/>
            <a:chOff x="5939241" y="3396461"/>
            <a:chExt cx="768533" cy="243738"/>
          </a:xfrm>
        </p:grpSpPr>
        <p:sp>
          <p:nvSpPr>
            <p:cNvPr id="322"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3" name="组合 322"/>
            <p:cNvGrpSpPr/>
            <p:nvPr/>
          </p:nvGrpSpPr>
          <p:grpSpPr>
            <a:xfrm rot="16200000">
              <a:off x="6243942" y="3176367"/>
              <a:ext cx="159131" cy="768533"/>
              <a:chOff x="6722147" y="6427719"/>
              <a:chExt cx="159131" cy="768533"/>
            </a:xfrm>
          </p:grpSpPr>
          <p:cxnSp>
            <p:nvCxnSpPr>
              <p:cNvPr id="324" name="直接连接符 323"/>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25" name="等腰三角形 324"/>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326" name="组合 325"/>
          <p:cNvGrpSpPr/>
          <p:nvPr/>
        </p:nvGrpSpPr>
        <p:grpSpPr>
          <a:xfrm>
            <a:off x="9074076" y="5665402"/>
            <a:ext cx="728683" cy="240131"/>
            <a:chOff x="5939241" y="3396461"/>
            <a:chExt cx="768533" cy="253263"/>
          </a:xfrm>
        </p:grpSpPr>
        <p:sp>
          <p:nvSpPr>
            <p:cNvPr id="327"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28" name="组合 327"/>
            <p:cNvGrpSpPr/>
            <p:nvPr/>
          </p:nvGrpSpPr>
          <p:grpSpPr>
            <a:xfrm rot="16200000">
              <a:off x="6243942" y="3185892"/>
              <a:ext cx="159131" cy="768533"/>
              <a:chOff x="6712622" y="6427719"/>
              <a:chExt cx="159131" cy="768533"/>
            </a:xfrm>
          </p:grpSpPr>
          <p:cxnSp>
            <p:nvCxnSpPr>
              <p:cNvPr id="329" name="直接连接符 328"/>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30" name="等腰三角形 329"/>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331"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32"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33"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34"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5"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6" name="直接连接符 335"/>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37" name="等腰三角形 336"/>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8" name="直接连接符 337"/>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39" name="等腰三角形 338"/>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40" name="直接连接符 339"/>
          <p:cNvCxnSpPr>
            <a:stCxn id="351"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1" name="等腰三角形 340"/>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cxnSp>
        <p:nvCxnSpPr>
          <p:cNvPr id="342" name="直接连接符 341"/>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43"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44"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45"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346"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347" name="直接连接符 346"/>
          <p:cNvCxnSpPr>
            <a:stCxn id="350"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348"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49"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50"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1"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52" name="直接连接符 351"/>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53"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4"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6"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7"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8"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664148" y="1807015"/>
            <a:ext cx="5745845" cy="4005127"/>
            <a:chOff x="4361520" y="1522026"/>
            <a:chExt cx="6060071" cy="4224157"/>
          </a:xfrm>
        </p:grpSpPr>
        <p:grpSp>
          <p:nvGrpSpPr>
            <p:cNvPr id="360" name="组合 359"/>
            <p:cNvGrpSpPr/>
            <p:nvPr/>
          </p:nvGrpSpPr>
          <p:grpSpPr>
            <a:xfrm>
              <a:off x="9877331" y="3288370"/>
              <a:ext cx="544260" cy="171711"/>
              <a:chOff x="10136647" y="3405134"/>
              <a:chExt cx="544260" cy="171711"/>
            </a:xfrm>
          </p:grpSpPr>
          <p:cxnSp>
            <p:nvCxnSpPr>
              <p:cNvPr id="390" name="直接箭头连接符 389"/>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91" name="直接箭头连接符 390"/>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61" name="直接箭头连接符 360"/>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62" name="直接箭头连接符 361"/>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3" name="组合 362"/>
            <p:cNvGrpSpPr/>
            <p:nvPr/>
          </p:nvGrpSpPr>
          <p:grpSpPr>
            <a:xfrm>
              <a:off x="9877331" y="4812438"/>
              <a:ext cx="544260" cy="171711"/>
              <a:chOff x="10136647" y="3405134"/>
              <a:chExt cx="544260" cy="171711"/>
            </a:xfrm>
          </p:grpSpPr>
          <p:cxnSp>
            <p:nvCxnSpPr>
              <p:cNvPr id="388" name="直接箭头连接符 387"/>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9" name="直接箭头连接符 388"/>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4" name="组合 363"/>
            <p:cNvGrpSpPr/>
            <p:nvPr/>
          </p:nvGrpSpPr>
          <p:grpSpPr>
            <a:xfrm>
              <a:off x="9877331" y="5574472"/>
              <a:ext cx="544260" cy="171711"/>
              <a:chOff x="10136647" y="3405134"/>
              <a:chExt cx="544260" cy="171711"/>
            </a:xfrm>
          </p:grpSpPr>
          <p:cxnSp>
            <p:nvCxnSpPr>
              <p:cNvPr id="386" name="直接箭头连接符 385"/>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7" name="直接箭头连接符 386"/>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65" name="组合 364"/>
            <p:cNvGrpSpPr/>
            <p:nvPr/>
          </p:nvGrpSpPr>
          <p:grpSpPr>
            <a:xfrm>
              <a:off x="4361520" y="1522026"/>
              <a:ext cx="3506404" cy="3844158"/>
              <a:chOff x="4361520" y="1522026"/>
              <a:chExt cx="3506404" cy="3844158"/>
            </a:xfrm>
          </p:grpSpPr>
          <p:grpSp>
            <p:nvGrpSpPr>
              <p:cNvPr id="366" name="组合 365"/>
              <p:cNvGrpSpPr/>
              <p:nvPr/>
            </p:nvGrpSpPr>
            <p:grpSpPr>
              <a:xfrm>
                <a:off x="4361520" y="1522026"/>
                <a:ext cx="3506404" cy="1996413"/>
                <a:chOff x="4361520" y="1522026"/>
                <a:chExt cx="3506404" cy="1996413"/>
              </a:xfrm>
            </p:grpSpPr>
            <p:cxnSp>
              <p:nvCxnSpPr>
                <p:cNvPr id="373" name="直接箭头连接符 372"/>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74" name="组合 373"/>
                <p:cNvGrpSpPr/>
                <p:nvPr/>
              </p:nvGrpSpPr>
              <p:grpSpPr>
                <a:xfrm>
                  <a:off x="4361520" y="1522026"/>
                  <a:ext cx="3506404" cy="1383693"/>
                  <a:chOff x="4361520" y="1522026"/>
                  <a:chExt cx="3506404" cy="1383693"/>
                </a:xfrm>
              </p:grpSpPr>
              <p:grpSp>
                <p:nvGrpSpPr>
                  <p:cNvPr id="378" name="组合 377"/>
                  <p:cNvGrpSpPr/>
                  <p:nvPr/>
                </p:nvGrpSpPr>
                <p:grpSpPr>
                  <a:xfrm>
                    <a:off x="4361520" y="1522026"/>
                    <a:ext cx="1748222" cy="358192"/>
                    <a:chOff x="4361520" y="1522026"/>
                    <a:chExt cx="1748222" cy="358192"/>
                  </a:xfrm>
                </p:grpSpPr>
                <p:sp>
                  <p:nvSpPr>
                    <p:cNvPr id="382"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3" name="Line 127"/>
                    <p:cNvSpPr>
                      <a:spLocks noChangeShapeType="1"/>
                    </p:cNvSpPr>
                    <p:nvPr/>
                  </p:nvSpPr>
                  <p:spPr bwMode="auto">
                    <a:xfrm>
                      <a:off x="4361520" y="1522027"/>
                      <a:ext cx="0" cy="345921"/>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4" name="直接箭头连接符 383"/>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85" name="直接箭头连接符 384"/>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79" name="直接箭头连接符 378"/>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80"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1" name="直接箭头连接符 380"/>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75" name="组合 374"/>
                <p:cNvGrpSpPr/>
                <p:nvPr/>
              </p:nvGrpSpPr>
              <p:grpSpPr>
                <a:xfrm>
                  <a:off x="6289419" y="3224836"/>
                  <a:ext cx="533810" cy="293603"/>
                  <a:chOff x="1081011" y="4795829"/>
                  <a:chExt cx="533810" cy="293603"/>
                </a:xfrm>
              </p:grpSpPr>
              <p:cxnSp>
                <p:nvCxnSpPr>
                  <p:cNvPr id="376" name="直接箭头连接符 37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7" name="直接箭头连接符 37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367" name="直接箭头连接符 366"/>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68" name="组合 367"/>
              <p:cNvGrpSpPr/>
              <p:nvPr/>
            </p:nvGrpSpPr>
            <p:grpSpPr>
              <a:xfrm>
                <a:off x="5296743" y="3767069"/>
                <a:ext cx="2018830" cy="942122"/>
                <a:chOff x="5296743" y="3767069"/>
                <a:chExt cx="2018830" cy="942122"/>
              </a:xfrm>
            </p:grpSpPr>
            <p:cxnSp>
              <p:nvCxnSpPr>
                <p:cNvPr id="369" name="直接箭头连接符 368"/>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0" name="直接箭头连接符 369"/>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1" name="直接箭头连接符 370"/>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72" name="直接箭头连接符 371"/>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392"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3"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4"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6"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7"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8"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9"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0"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2"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3"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04"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5"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6"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7"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8"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9"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0"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16"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17" name="上下箭头 416"/>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18"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421"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2"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42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42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425" name="Rectangle 104"/>
          <p:cNvSpPr>
            <a:spLocks noChangeArrowheads="1"/>
          </p:cNvSpPr>
          <p:nvPr/>
        </p:nvSpPr>
        <p:spPr bwMode="auto">
          <a:xfrm>
            <a:off x="9810262" y="3360320"/>
            <a:ext cx="1077271" cy="404590"/>
          </a:xfrm>
          <a:prstGeom prst="rect">
            <a:avLst/>
          </a:prstGeom>
          <a:solidFill>
            <a:srgbClr val="FFC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2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2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8" name="矩形 427"/>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429"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0" name="组合 429"/>
          <p:cNvGrpSpPr/>
          <p:nvPr/>
        </p:nvGrpSpPr>
        <p:grpSpPr>
          <a:xfrm rot="16200000">
            <a:off x="9363590" y="3302125"/>
            <a:ext cx="150880" cy="728683"/>
            <a:chOff x="6712622" y="6427720"/>
            <a:chExt cx="159131" cy="768533"/>
          </a:xfrm>
        </p:grpSpPr>
        <p:cxnSp>
          <p:nvCxnSpPr>
            <p:cNvPr id="431" name="直接连接符 430"/>
            <p:cNvCxnSpPr/>
            <p:nvPr/>
          </p:nvCxnSpPr>
          <p:spPr>
            <a:xfrm rot="5400000" flipH="1">
              <a:off x="6407921" y="6811987"/>
              <a:ext cx="768533"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432" name="等腰三角形 431"/>
            <p:cNvSpPr/>
            <p:nvPr/>
          </p:nvSpPr>
          <p:spPr>
            <a:xfrm>
              <a:off x="6712622" y="6708917"/>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433"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34" name="直接连接符 433"/>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35" name="等腰三角形 434"/>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36" name="组合 435"/>
          <p:cNvGrpSpPr/>
          <p:nvPr/>
        </p:nvGrpSpPr>
        <p:grpSpPr>
          <a:xfrm>
            <a:off x="6247589" y="3027360"/>
            <a:ext cx="1064807" cy="232317"/>
            <a:chOff x="660658" y="4143960"/>
            <a:chExt cx="1123039" cy="245022"/>
          </a:xfrm>
        </p:grpSpPr>
        <p:cxnSp>
          <p:nvCxnSpPr>
            <p:cNvPr id="437" name="直接连接符 436"/>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38" name="等腰三角形 437"/>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9"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440" name="组合 439"/>
          <p:cNvGrpSpPr/>
          <p:nvPr/>
        </p:nvGrpSpPr>
        <p:grpSpPr>
          <a:xfrm>
            <a:off x="9074076" y="4942272"/>
            <a:ext cx="728683" cy="231100"/>
            <a:chOff x="5939241" y="3396461"/>
            <a:chExt cx="768533" cy="243738"/>
          </a:xfrm>
        </p:grpSpPr>
        <p:sp>
          <p:nvSpPr>
            <p:cNvPr id="441"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2" name="组合 441"/>
            <p:cNvGrpSpPr/>
            <p:nvPr/>
          </p:nvGrpSpPr>
          <p:grpSpPr>
            <a:xfrm rot="16200000">
              <a:off x="6243942" y="3176367"/>
              <a:ext cx="159131" cy="768533"/>
              <a:chOff x="6722147" y="6427719"/>
              <a:chExt cx="159131" cy="768533"/>
            </a:xfrm>
          </p:grpSpPr>
          <p:cxnSp>
            <p:nvCxnSpPr>
              <p:cNvPr id="443" name="直接连接符 44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44" name="等腰三角形 443"/>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445" name="组合 444"/>
          <p:cNvGrpSpPr/>
          <p:nvPr/>
        </p:nvGrpSpPr>
        <p:grpSpPr>
          <a:xfrm>
            <a:off x="9074076" y="5665402"/>
            <a:ext cx="728683" cy="240131"/>
            <a:chOff x="5939241" y="3396461"/>
            <a:chExt cx="768533" cy="253263"/>
          </a:xfrm>
        </p:grpSpPr>
        <p:sp>
          <p:nvSpPr>
            <p:cNvPr id="446"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447" name="组合 446"/>
            <p:cNvGrpSpPr/>
            <p:nvPr/>
          </p:nvGrpSpPr>
          <p:grpSpPr>
            <a:xfrm rot="16200000">
              <a:off x="6243942" y="3185892"/>
              <a:ext cx="159131" cy="768533"/>
              <a:chOff x="6712622" y="6427719"/>
              <a:chExt cx="159131" cy="768533"/>
            </a:xfrm>
          </p:grpSpPr>
          <p:cxnSp>
            <p:nvCxnSpPr>
              <p:cNvPr id="448" name="直接连接符 447"/>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49" name="等腰三角形 44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450"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51"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52"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45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54"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5" name="直接连接符 454"/>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56" name="等腰三角形 455"/>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7" name="直接连接符 456"/>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58" name="等腰三角形 457"/>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59" name="直接连接符 458"/>
          <p:cNvCxnSpPr>
            <a:stCxn id="470"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60" name="等腰三角形 459"/>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cxnSp>
        <p:nvCxnSpPr>
          <p:cNvPr id="461" name="直接连接符 460"/>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62" name="Line 7"/>
          <p:cNvSpPr>
            <a:spLocks noChangeShapeType="1"/>
          </p:cNvSpPr>
          <p:nvPr/>
        </p:nvSpPr>
        <p:spPr bwMode="auto">
          <a:xfrm flipH="1">
            <a:off x="8164815" y="2311979"/>
            <a:ext cx="812675"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6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64" name="Rectangle 104"/>
          <p:cNvSpPr>
            <a:spLocks noChangeArrowheads="1"/>
          </p:cNvSpPr>
          <p:nvPr/>
        </p:nvSpPr>
        <p:spPr bwMode="auto">
          <a:xfrm>
            <a:off x="7319444" y="2222870"/>
            <a:ext cx="847833" cy="404590"/>
          </a:xfrm>
          <a:prstGeom prst="rect">
            <a:avLst/>
          </a:prstGeom>
          <a:solidFill>
            <a:srgbClr val="FF66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6" name="直接连接符 465"/>
          <p:cNvCxnSpPr>
            <a:stCxn id="469"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467"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6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69"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7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1" name="直接连接符 470"/>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7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7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7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7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78" name="直接箭头连接符 47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79" name="直接箭头连接符 478"/>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0" name="直接箭头连接符 479"/>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481" name="组合 480"/>
          <p:cNvGrpSpPr/>
          <p:nvPr/>
        </p:nvGrpSpPr>
        <p:grpSpPr>
          <a:xfrm>
            <a:off x="10893954" y="4926813"/>
            <a:ext cx="516039" cy="162807"/>
            <a:chOff x="10136647" y="3405134"/>
            <a:chExt cx="544260" cy="171711"/>
          </a:xfrm>
        </p:grpSpPr>
        <p:cxnSp>
          <p:nvCxnSpPr>
            <p:cNvPr id="482" name="直接箭头连接符 481"/>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3" name="直接箭头连接符 482"/>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484" name="组合 483"/>
          <p:cNvGrpSpPr/>
          <p:nvPr/>
        </p:nvGrpSpPr>
        <p:grpSpPr>
          <a:xfrm>
            <a:off x="10893954" y="5649334"/>
            <a:ext cx="516039" cy="162807"/>
            <a:chOff x="10136647" y="3405134"/>
            <a:chExt cx="544260" cy="171711"/>
          </a:xfrm>
        </p:grpSpPr>
        <p:cxnSp>
          <p:nvCxnSpPr>
            <p:cNvPr id="485" name="直接箭头连接符 484"/>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6" name="直接箭头连接符 485"/>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488" name="直接箭头连接符 48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89" name="直接箭头连接符 48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91" name="直接箭头连接符 49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2" name="直接箭头连接符 491"/>
          <p:cNvCxnSpPr/>
          <p:nvPr/>
        </p:nvCxnSpPr>
        <p:spPr>
          <a:xfrm flipV="1">
            <a:off x="7492082" y="3423248"/>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3" name="直接箭头连接符 492"/>
          <p:cNvCxnSpPr/>
          <p:nvPr/>
        </p:nvCxnSpPr>
        <p:spPr>
          <a:xfrm flipV="1">
            <a:off x="7998213" y="3421531"/>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4" name="直接箭头连接符 493"/>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5" name="直接箭头连接符 494"/>
          <p:cNvCxnSpPr/>
          <p:nvPr/>
        </p:nvCxnSpPr>
        <p:spPr>
          <a:xfrm>
            <a:off x="6550878" y="3935648"/>
            <a:ext cx="373231"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6" name="直接箭头连接符 495"/>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7" name="直接箭头连接符 496"/>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98" name="直接箭头连接符 497"/>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99"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00"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01"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2" name="组合 501"/>
          <p:cNvGrpSpPr/>
          <p:nvPr/>
        </p:nvGrpSpPr>
        <p:grpSpPr>
          <a:xfrm>
            <a:off x="5827118" y="1474284"/>
            <a:ext cx="723760" cy="672350"/>
            <a:chOff x="6145788" y="1554710"/>
            <a:chExt cx="763341" cy="709119"/>
          </a:xfrm>
        </p:grpSpPr>
        <p:sp>
          <p:nvSpPr>
            <p:cNvPr id="503" name="Line 127"/>
            <p:cNvSpPr>
              <a:spLocks noChangeShapeType="1"/>
            </p:cNvSpPr>
            <p:nvPr/>
          </p:nvSpPr>
          <p:spPr bwMode="auto">
            <a:xfrm>
              <a:off x="6364924" y="1905637"/>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0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05"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6"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7"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08" name="组合 507"/>
          <p:cNvGrpSpPr/>
          <p:nvPr/>
        </p:nvGrpSpPr>
        <p:grpSpPr>
          <a:xfrm>
            <a:off x="6757807" y="1964388"/>
            <a:ext cx="732556" cy="376446"/>
            <a:chOff x="7127374" y="2071617"/>
            <a:chExt cx="772618" cy="397033"/>
          </a:xfrm>
        </p:grpSpPr>
        <p:cxnSp>
          <p:nvCxnSpPr>
            <p:cNvPr id="509" name="直接箭头连接符 508"/>
            <p:cNvCxnSpPr/>
            <p:nvPr/>
          </p:nvCxnSpPr>
          <p:spPr>
            <a:xfrm>
              <a:off x="7177868" y="2084733"/>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510" name="Text Box 52"/>
            <p:cNvSpPr txBox="1">
              <a:spLocks noChangeArrowheads="1"/>
            </p:cNvSpPr>
            <p:nvPr/>
          </p:nvSpPr>
          <p:spPr bwMode="auto">
            <a:xfrm>
              <a:off x="7127374" y="2071617"/>
              <a:ext cx="772618" cy="3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11" name="组合 510"/>
          <p:cNvGrpSpPr/>
          <p:nvPr/>
        </p:nvGrpSpPr>
        <p:grpSpPr>
          <a:xfrm>
            <a:off x="8182877" y="2354874"/>
            <a:ext cx="937079" cy="383918"/>
            <a:chOff x="8630378" y="2483457"/>
            <a:chExt cx="988325" cy="404913"/>
          </a:xfrm>
        </p:grpSpPr>
        <p:cxnSp>
          <p:nvCxnSpPr>
            <p:cNvPr id="512" name="直接箭头连接符 511"/>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13"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14"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48"/>
          <p:cNvSpPr txBox="1">
            <a:spLocks noChangeArrowheads="1"/>
          </p:cNvSpPr>
          <p:nvPr/>
        </p:nvSpPr>
        <p:spPr bwMode="auto">
          <a:xfrm>
            <a:off x="7991093" y="3418225"/>
            <a:ext cx="833063" cy="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6"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517"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8"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19" name="组合 518"/>
          <p:cNvGrpSpPr/>
          <p:nvPr/>
        </p:nvGrpSpPr>
        <p:grpSpPr>
          <a:xfrm>
            <a:off x="10893942" y="3586219"/>
            <a:ext cx="666536" cy="383918"/>
            <a:chOff x="11058201" y="3645696"/>
            <a:chExt cx="702988" cy="404913"/>
          </a:xfrm>
        </p:grpSpPr>
        <p:cxnSp>
          <p:nvCxnSpPr>
            <p:cNvPr id="521" name="直接箭头连接符 520"/>
            <p:cNvCxnSpPr/>
            <p:nvPr/>
          </p:nvCxnSpPr>
          <p:spPr>
            <a:xfrm flipH="1">
              <a:off x="11058201" y="3706308"/>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22" name="Text Box 35"/>
            <p:cNvSpPr txBox="1">
              <a:spLocks noChangeArrowheads="1"/>
            </p:cNvSpPr>
            <p:nvPr/>
          </p:nvSpPr>
          <p:spPr bwMode="auto">
            <a:xfrm>
              <a:off x="11109264" y="3645696"/>
              <a:ext cx="651925"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23"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4"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8"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9"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0"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1"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3"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4" name="上下箭头 533"/>
          <p:cNvSpPr/>
          <p:nvPr/>
        </p:nvSpPr>
        <p:spPr>
          <a:xfrm>
            <a:off x="8938794" y="1288568"/>
            <a:ext cx="177326" cy="4934647"/>
          </a:xfrm>
          <a:prstGeom prst="upDownArrow">
            <a:avLst/>
          </a:prstGeom>
          <a:solidFill>
            <a:srgbClr val="FF660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5" name="TextBox 24"/>
          <p:cNvSpPr txBox="1"/>
          <p:nvPr/>
        </p:nvSpPr>
        <p:spPr>
          <a:xfrm>
            <a:off x="912209" y="2807019"/>
            <a:ext cx="3859617" cy="623504"/>
          </a:xfrm>
          <a:prstGeom prst="rect">
            <a:avLst/>
          </a:prstGeom>
          <a:noFill/>
        </p:spPr>
        <p:txBody>
          <a:bodyPr wrap="square" rtlCol="0">
            <a:spAutoFit/>
          </a:bodyPr>
          <a:lstStyle/>
          <a:p>
            <a:pPr>
              <a:lnSpc>
                <a:spcPct val="130000"/>
              </a:lnSpc>
              <a:spcBef>
                <a:spcPts val="570"/>
              </a:spcBef>
              <a:spcAft>
                <a:spcPts val="570"/>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Mem[IR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Reg</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536" name="表格 535"/>
          <p:cNvGraphicFramePr>
            <a:graphicFrameLocks noGrp="1"/>
          </p:cNvGraphicFramePr>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T1</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(IR</a:t>
                      </a:r>
                      <a:r>
                        <a:rPr lang="en-US" altLang="zh-CN" sz="1700" b="1" baseline="-25000" dirty="0">
                          <a:solidFill>
                            <a:srgbClr val="0066FF"/>
                          </a:solidFill>
                          <a:latin typeface="微软雅黑" panose="020B0503020204020204" pitchFamily="34" charset="-122"/>
                          <a:ea typeface="微软雅黑" panose="020B0503020204020204" pitchFamily="34" charset="-122"/>
                        </a:rPr>
                        <a:t>A</a:t>
                      </a:r>
                      <a:r>
                        <a:rPr lang="en-US" altLang="zh-CN" sz="1700" b="1" dirty="0">
                          <a:solidFill>
                            <a:srgbClr val="0066FF"/>
                          </a:solidFill>
                          <a:latin typeface="微软雅黑" panose="020B0503020204020204" pitchFamily="34" charset="-122"/>
                          <a:ea typeface="微软雅黑" panose="020B0503020204020204" pitchFamily="34" charset="-122"/>
                        </a:rPr>
                        <a:t>)</a:t>
                      </a:r>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1" dirty="0" err="1">
                          <a:solidFill>
                            <a:srgbClr val="0066FF"/>
                          </a:solidFill>
                          <a:latin typeface="微软雅黑" panose="020B0503020204020204" pitchFamily="34" charset="-122"/>
                          <a:ea typeface="微软雅黑" panose="020B0503020204020204" pitchFamily="34" charset="-122"/>
                        </a:rPr>
                        <a:t>IR</a:t>
                      </a:r>
                      <a:r>
                        <a:rPr lang="en-US" altLang="zh-CN" sz="1700" b="1" baseline="-25000" dirty="0" err="1">
                          <a:solidFill>
                            <a:srgbClr val="0066FF"/>
                          </a:solidFill>
                          <a:latin typeface="微软雅黑" panose="020B0503020204020204" pitchFamily="34" charset="-122"/>
                          <a:ea typeface="微软雅黑" panose="020B0503020204020204" pitchFamily="34" charset="-122"/>
                        </a:rPr>
                        <a:t>out</a:t>
                      </a:r>
                      <a:r>
                        <a:rPr lang="en-US" altLang="zh-CN" sz="1700" b="1" dirty="0">
                          <a:solidFill>
                            <a:srgbClr val="0066FF"/>
                          </a:solidFill>
                          <a:latin typeface="微软雅黑" panose="020B0503020204020204" pitchFamily="34" charset="-122"/>
                          <a:ea typeface="微软雅黑" panose="020B0503020204020204" pitchFamily="34" charset="-122"/>
                        </a:rPr>
                        <a:t>, </a:t>
                      </a:r>
                      <a:r>
                        <a:rPr lang="en-US" altLang="zh-CN" sz="1700" b="1" dirty="0" err="1">
                          <a:solidFill>
                            <a:srgbClr val="0066FF"/>
                          </a:solidFill>
                          <a:latin typeface="微软雅黑" panose="020B0503020204020204" pitchFamily="34" charset="-122"/>
                          <a:ea typeface="微软雅黑" panose="020B0503020204020204" pitchFamily="34" charset="-122"/>
                        </a:rPr>
                        <a:t>AR</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endParaRPr lang="zh-CN" altLang="en-US" sz="1700" b="1" baseline="0"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pSp>
        <p:nvGrpSpPr>
          <p:cNvPr id="537" name="组合 536"/>
          <p:cNvGrpSpPr/>
          <p:nvPr/>
        </p:nvGrpSpPr>
        <p:grpSpPr>
          <a:xfrm>
            <a:off x="5825303" y="1477763"/>
            <a:ext cx="723760" cy="672350"/>
            <a:chOff x="6145788" y="1554710"/>
            <a:chExt cx="763341" cy="709119"/>
          </a:xfrm>
        </p:grpSpPr>
        <p:sp>
          <p:nvSpPr>
            <p:cNvPr id="538" name="Line 127"/>
            <p:cNvSpPr>
              <a:spLocks noChangeShapeType="1"/>
            </p:cNvSpPr>
            <p:nvPr/>
          </p:nvSpPr>
          <p:spPr bwMode="auto">
            <a:xfrm>
              <a:off x="6365963" y="1901968"/>
              <a:ext cx="0" cy="361861"/>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40" name="Line 7"/>
          <p:cNvSpPr>
            <a:spLocks noChangeShapeType="1"/>
          </p:cNvSpPr>
          <p:nvPr/>
        </p:nvSpPr>
        <p:spPr bwMode="auto">
          <a:xfrm flipH="1">
            <a:off x="6255914" y="2414686"/>
            <a:ext cx="105648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541" name="Rectangle 129"/>
          <p:cNvSpPr>
            <a:spLocks noChangeArrowheads="1"/>
          </p:cNvSpPr>
          <p:nvPr/>
        </p:nvSpPr>
        <p:spPr bwMode="auto">
          <a:xfrm>
            <a:off x="5437173" y="2162124"/>
            <a:ext cx="810414" cy="149137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542" name="Line 7"/>
          <p:cNvSpPr>
            <a:spLocks noChangeShapeType="1"/>
          </p:cNvSpPr>
          <p:nvPr/>
        </p:nvSpPr>
        <p:spPr bwMode="auto">
          <a:xfrm>
            <a:off x="6265651" y="3259677"/>
            <a:ext cx="1062578" cy="0"/>
          </a:xfrm>
          <a:prstGeom prst="line">
            <a:avLst/>
          </a:prstGeom>
          <a:noFill/>
          <a:ln w="57150">
            <a:solidFill>
              <a:srgbClr val="FF6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543" name="Rectangle 104"/>
          <p:cNvSpPr>
            <a:spLocks noChangeArrowheads="1"/>
          </p:cNvSpPr>
          <p:nvPr/>
        </p:nvSpPr>
        <p:spPr bwMode="auto">
          <a:xfrm>
            <a:off x="7319443" y="3001288"/>
            <a:ext cx="847833"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44" name="组合 543"/>
          <p:cNvGrpSpPr/>
          <p:nvPr/>
        </p:nvGrpSpPr>
        <p:grpSpPr>
          <a:xfrm>
            <a:off x="5823723" y="1474980"/>
            <a:ext cx="723760" cy="671651"/>
            <a:chOff x="5980101" y="1562394"/>
            <a:chExt cx="763341" cy="708382"/>
          </a:xfrm>
        </p:grpSpPr>
        <p:sp>
          <p:nvSpPr>
            <p:cNvPr id="545" name="Line 127"/>
            <p:cNvSpPr>
              <a:spLocks noChangeShapeType="1"/>
            </p:cNvSpPr>
            <p:nvPr/>
          </p:nvSpPr>
          <p:spPr bwMode="auto">
            <a:xfrm>
              <a:off x="6201778" y="1914057"/>
              <a:ext cx="0" cy="356719"/>
            </a:xfrm>
            <a:prstGeom prst="line">
              <a:avLst/>
            </a:prstGeom>
            <a:noFill/>
            <a:ln w="28575">
              <a:solidFill>
                <a:srgbClr val="FF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46" name="Text Box 126"/>
            <p:cNvSpPr txBox="1">
              <a:spLocks noChangeArrowheads="1"/>
            </p:cNvSpPr>
            <p:nvPr/>
          </p:nvSpPr>
          <p:spPr bwMode="auto">
            <a:xfrm>
              <a:off x="5980101" y="1562394"/>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47" name="组合 546"/>
          <p:cNvGrpSpPr/>
          <p:nvPr/>
        </p:nvGrpSpPr>
        <p:grpSpPr>
          <a:xfrm>
            <a:off x="6827499" y="3401300"/>
            <a:ext cx="776365" cy="384762"/>
            <a:chOff x="7200878" y="3584808"/>
            <a:chExt cx="818822" cy="405803"/>
          </a:xfrm>
        </p:grpSpPr>
        <p:sp>
          <p:nvSpPr>
            <p:cNvPr id="548"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49" name="直接箭头连接符 548"/>
            <p:cNvCxnSpPr/>
            <p:nvPr/>
          </p:nvCxnSpPr>
          <p:spPr>
            <a:xfrm flipV="1">
              <a:off x="7901805" y="3596864"/>
              <a:ext cx="0" cy="319168"/>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0" name="Text Box 8"/>
            <p:cNvSpPr txBox="1">
              <a:spLocks noChangeArrowheads="1"/>
            </p:cNvSpPr>
            <p:nvPr/>
          </p:nvSpPr>
          <p:spPr bwMode="auto">
            <a:xfrm>
              <a:off x="7200878" y="3585698"/>
              <a:ext cx="751644"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1" name="Rectangle 104"/>
          <p:cNvSpPr>
            <a:spLocks noChangeArrowheads="1"/>
          </p:cNvSpPr>
          <p:nvPr/>
        </p:nvSpPr>
        <p:spPr bwMode="auto">
          <a:xfrm>
            <a:off x="9810262" y="4082411"/>
            <a:ext cx="107727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552" name="Line 7"/>
          <p:cNvSpPr>
            <a:spLocks noChangeShapeType="1"/>
          </p:cNvSpPr>
          <p:nvPr/>
        </p:nvSpPr>
        <p:spPr bwMode="auto">
          <a:xfrm>
            <a:off x="9074076" y="4218155"/>
            <a:ext cx="728681" cy="0"/>
          </a:xfrm>
          <a:prstGeom prst="line">
            <a:avLst/>
          </a:prstGeom>
          <a:noFill/>
          <a:ln w="57150">
            <a:solidFill>
              <a:srgbClr val="FF6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553" name="组合 552"/>
          <p:cNvGrpSpPr/>
          <p:nvPr/>
        </p:nvGrpSpPr>
        <p:grpSpPr>
          <a:xfrm>
            <a:off x="8190485" y="3209441"/>
            <a:ext cx="787004" cy="150880"/>
            <a:chOff x="8638403" y="3385186"/>
            <a:chExt cx="830043" cy="159131"/>
          </a:xfrm>
        </p:grpSpPr>
        <p:cxnSp>
          <p:nvCxnSpPr>
            <p:cNvPr id="554" name="直接连接符 553"/>
            <p:cNvCxnSpPr/>
            <p:nvPr/>
          </p:nvCxnSpPr>
          <p:spPr>
            <a:xfrm>
              <a:off x="8638403" y="3474023"/>
              <a:ext cx="830043" cy="0"/>
            </a:xfrm>
            <a:prstGeom prst="line">
              <a:avLst/>
            </a:prstGeom>
            <a:noFill/>
            <a:ln w="57150">
              <a:solidFill>
                <a:srgbClr val="FF66FF"/>
              </a:solidFill>
              <a:round/>
              <a:tailEnd type="none" w="lg" len="lg"/>
            </a:ln>
            <a:extLst>
              <a:ext uri="{909E8E84-426E-40DD-AFC4-6F175D3DCCD1}">
                <a14:hiddenFill xmlns:a14="http://schemas.microsoft.com/office/drawing/2010/main">
                  <a:noFill/>
                </a14:hiddenFill>
              </a:ext>
            </a:extLst>
          </p:spPr>
        </p:cxnSp>
        <p:sp>
          <p:nvSpPr>
            <p:cNvPr id="555" name="等腰三角形 554"/>
            <p:cNvSpPr/>
            <p:nvPr/>
          </p:nvSpPr>
          <p:spPr>
            <a:xfrm rot="5400000" flipH="1">
              <a:off x="8963127" y="3390389"/>
              <a:ext cx="159131" cy="148725"/>
            </a:xfrm>
            <a:prstGeom prst="triangle">
              <a:avLst/>
            </a:prstGeom>
            <a:solidFill>
              <a:schemeClr val="bg1"/>
            </a:solidFill>
            <a:ln w="28575">
              <a:solidFill>
                <a:srgbClr val="FF66FF"/>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556" name="组合 555"/>
          <p:cNvGrpSpPr/>
          <p:nvPr/>
        </p:nvGrpSpPr>
        <p:grpSpPr>
          <a:xfrm>
            <a:off x="10893954" y="3918231"/>
            <a:ext cx="818281" cy="383918"/>
            <a:chOff x="11489717" y="4133352"/>
            <a:chExt cx="863031" cy="404913"/>
          </a:xfrm>
        </p:grpSpPr>
        <p:cxnSp>
          <p:nvCxnSpPr>
            <p:cNvPr id="557" name="直接箭头连接符 556"/>
            <p:cNvCxnSpPr/>
            <p:nvPr/>
          </p:nvCxnSpPr>
          <p:spPr>
            <a:xfrm flipH="1">
              <a:off x="11489717" y="443401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58" name="Text Box 32"/>
            <p:cNvSpPr txBox="1">
              <a:spLocks noChangeArrowheads="1"/>
            </p:cNvSpPr>
            <p:nvPr/>
          </p:nvSpPr>
          <p:spPr bwMode="auto">
            <a:xfrm>
              <a:off x="11550980"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9" name="上下箭头 558"/>
          <p:cNvSpPr/>
          <p:nvPr/>
        </p:nvSpPr>
        <p:spPr>
          <a:xfrm>
            <a:off x="8931889" y="1282921"/>
            <a:ext cx="177326" cy="4934647"/>
          </a:xfrm>
          <a:prstGeom prst="upDownArrow">
            <a:avLst/>
          </a:prstGeom>
          <a:solidFill>
            <a:srgbClr val="FF66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dirty="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560" name="组合 559"/>
          <p:cNvGrpSpPr/>
          <p:nvPr/>
        </p:nvGrpSpPr>
        <p:grpSpPr>
          <a:xfrm>
            <a:off x="7991094" y="3414121"/>
            <a:ext cx="833063" cy="301231"/>
            <a:chOff x="8428105" y="3608449"/>
            <a:chExt cx="878621" cy="317705"/>
          </a:xfrm>
        </p:grpSpPr>
        <p:cxnSp>
          <p:nvCxnSpPr>
            <p:cNvPr id="561" name="直接箭头连接符 560"/>
            <p:cNvCxnSpPr/>
            <p:nvPr/>
          </p:nvCxnSpPr>
          <p:spPr>
            <a:xfrm flipV="1">
              <a:off x="8435612" y="3608449"/>
              <a:ext cx="0" cy="317705"/>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562" name="Text Box 48"/>
            <p:cNvSpPr txBox="1">
              <a:spLocks noChangeArrowheads="1"/>
            </p:cNvSpPr>
            <p:nvPr/>
          </p:nvSpPr>
          <p:spPr bwMode="auto">
            <a:xfrm>
              <a:off x="8428105" y="3611071"/>
              <a:ext cx="878621" cy="31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63" name="圆角矩形 562"/>
          <p:cNvSpPr/>
          <p:nvPr/>
        </p:nvSpPr>
        <p:spPr bwMode="auto">
          <a:xfrm>
            <a:off x="314014" y="4336369"/>
            <a:ext cx="5848269" cy="388282"/>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564" name="表格 563"/>
          <p:cNvGraphicFramePr>
            <a:graphicFrameLocks noGrp="1"/>
          </p:cNvGraphicFramePr>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T1</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(IR</a:t>
                      </a:r>
                      <a:r>
                        <a:rPr lang="en-US" altLang="zh-CN" sz="1700" b="0" baseline="-25000" dirty="0">
                          <a:solidFill>
                            <a:schemeClr val="tx1"/>
                          </a:solidFill>
                          <a:latin typeface="微软雅黑" panose="020B0503020204020204" pitchFamily="34" charset="-122"/>
                          <a:ea typeface="微软雅黑" panose="020B0503020204020204" pitchFamily="34" charset="-122"/>
                        </a:rPr>
                        <a:t>A</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IR</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T2</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b="1" dirty="0">
                        <a:solidFill>
                          <a:srgbClr val="C00000"/>
                        </a:solidFill>
                      </a:endParaRPr>
                    </a:p>
                  </a:txBody>
                  <a:tcPr marL="86699" marR="86699" marT="43349" marB="43349" anchor="ctr" anchorCtr="1"/>
                </a:tc>
                <a:tc>
                  <a:txBody>
                    <a:bodyPr/>
                    <a:lstStyle/>
                    <a:p>
                      <a:r>
                        <a:rPr lang="en-US" altLang="zh-CN" sz="1700" b="1" kern="1200" dirty="0">
                          <a:solidFill>
                            <a:srgbClr val="C00000"/>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C0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565" name="圆角矩形 564"/>
          <p:cNvSpPr/>
          <p:nvPr/>
        </p:nvSpPr>
        <p:spPr bwMode="auto">
          <a:xfrm>
            <a:off x="304870" y="4841281"/>
            <a:ext cx="5866915" cy="388282"/>
          </a:xfrm>
          <a:prstGeom prst="roundRect">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566" name="表格 565"/>
          <p:cNvGraphicFramePr>
            <a:graphicFrameLocks noGrp="1"/>
          </p:cNvGraphicFramePr>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rPr>
                        <a:t>T3</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0066FF"/>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b="1" dirty="0">
                        <a:solidFill>
                          <a:srgbClr val="0066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66FF"/>
                          </a:solidFill>
                          <a:latin typeface="微软雅黑" panose="020B0503020204020204" pitchFamily="34" charset="-122"/>
                          <a:ea typeface="微软雅黑" panose="020B0503020204020204" pitchFamily="34" charset="-122"/>
                        </a:rPr>
                        <a:t>DRE</a:t>
                      </a:r>
                      <a:r>
                        <a:rPr lang="en-US" altLang="zh-CN" sz="1700" b="1" baseline="-25000" dirty="0" err="1">
                          <a:solidFill>
                            <a:srgbClr val="0066FF"/>
                          </a:solidFill>
                          <a:latin typeface="微软雅黑" panose="020B0503020204020204" pitchFamily="34" charset="-122"/>
                          <a:ea typeface="微软雅黑" panose="020B0503020204020204" pitchFamily="34" charset="-122"/>
                        </a:rPr>
                        <a:t>in</a:t>
                      </a:r>
                      <a:r>
                        <a:rPr lang="en-US" altLang="zh-CN" sz="1700" b="1" baseline="0" dirty="0" err="1">
                          <a:solidFill>
                            <a:srgbClr val="0066FF"/>
                          </a:solidFill>
                          <a:latin typeface="微软雅黑" panose="020B0503020204020204" pitchFamily="34" charset="-122"/>
                          <a:ea typeface="微软雅黑" panose="020B0503020204020204" pitchFamily="34" charset="-122"/>
                        </a:rPr>
                        <a:t>,</a:t>
                      </a:r>
                      <a:r>
                        <a:rPr lang="en-US" altLang="zh-CN" sz="1700" b="1" kern="1200" dirty="0" err="1">
                          <a:solidFill>
                            <a:srgbClr val="0066FF"/>
                          </a:solidFill>
                          <a:latin typeface="微软雅黑" panose="020B0503020204020204" pitchFamily="34" charset="-122"/>
                          <a:ea typeface="微软雅黑" panose="020B0503020204020204" pitchFamily="34" charset="-122"/>
                          <a:cs typeface="+mn-cs"/>
                        </a:rPr>
                        <a:t>Read</a:t>
                      </a:r>
                      <a:endParaRPr lang="zh-CN" altLang="en-US" sz="1700" b="1" kern="1200" dirty="0">
                        <a:solidFill>
                          <a:srgbClr val="0066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微软雅黑" panose="020B0503020204020204" pitchFamily="34" charset="-122"/>
                          <a:ea typeface="微软雅黑" panose="020B0503020204020204" pitchFamily="34" charset="-122"/>
                        </a:rPr>
                        <a:t>T4</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(DR)</a:t>
                      </a:r>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err="1">
                          <a:latin typeface="微软雅黑" panose="020B0503020204020204" pitchFamily="34" charset="-122"/>
                          <a:ea typeface="微软雅黑" panose="020B0503020204020204" pitchFamily="34" charset="-122"/>
                        </a:rPr>
                        <a:t>DR</a:t>
                      </a:r>
                      <a:r>
                        <a:rPr lang="en-US" altLang="zh-CN" sz="1700" baseline="-25000" dirty="0" err="1">
                          <a:latin typeface="微软雅黑" panose="020B0503020204020204" pitchFamily="34" charset="-122"/>
                          <a:ea typeface="微软雅黑" panose="020B0503020204020204" pitchFamily="34" charset="-122"/>
                        </a:rPr>
                        <a:t>out</a:t>
                      </a:r>
                      <a:r>
                        <a:rPr lang="en-US" altLang="zh-CN" sz="1700" dirty="0">
                          <a:latin typeface="微软雅黑" panose="020B0503020204020204" pitchFamily="34" charset="-122"/>
                          <a:ea typeface="微软雅黑" panose="020B0503020204020204" pitchFamily="34" charset="-122"/>
                        </a:rPr>
                        <a:t>, R0</a:t>
                      </a:r>
                      <a:r>
                        <a:rPr lang="en-US" altLang="zh-CN" sz="1700" baseline="-25000" dirty="0">
                          <a:latin typeface="微软雅黑" panose="020B0503020204020204" pitchFamily="34" charset="-122"/>
                          <a:ea typeface="微软雅黑" panose="020B0503020204020204" pitchFamily="34" charset="-122"/>
                        </a:rPr>
                        <a:t>in</a:t>
                      </a:r>
                      <a:endParaRPr lang="zh-CN" altLang="en-US" sz="1700" baseline="-250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567" name="圆角矩形 566"/>
          <p:cNvSpPr/>
          <p:nvPr/>
        </p:nvSpPr>
        <p:spPr bwMode="auto">
          <a:xfrm>
            <a:off x="314014" y="5311272"/>
            <a:ext cx="5818499" cy="388282"/>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aphicFrame>
        <p:nvGraphicFramePr>
          <p:cNvPr id="568" name="表格 567"/>
          <p:cNvGraphicFramePr>
            <a:graphicFrameLocks noGrp="1"/>
          </p:cNvGraphicFramePr>
          <p:nvPr/>
        </p:nvGraphicFramePr>
        <p:xfrm>
          <a:off x="271805" y="3840252"/>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(IR</a:t>
                      </a:r>
                      <a:r>
                        <a:rPr lang="en-US" altLang="zh-CN" sz="1700" baseline="-25000" dirty="0">
                          <a:solidFill>
                            <a:schemeClr val="tx1"/>
                          </a:solidFill>
                          <a:latin typeface="微软雅黑" panose="020B0503020204020204" pitchFamily="34" charset="-122"/>
                          <a:ea typeface="微软雅黑" panose="020B0503020204020204" pitchFamily="34" charset="-122"/>
                        </a:rPr>
                        <a:t>A</a:t>
                      </a:r>
                      <a:r>
                        <a:rPr lang="en-US" altLang="zh-CN" sz="1700" dirty="0">
                          <a:solidFill>
                            <a:schemeClr val="tx1"/>
                          </a:solidFill>
                          <a:latin typeface="微软雅黑" panose="020B0503020204020204" pitchFamily="34" charset="-122"/>
                          <a:ea typeface="微软雅黑" panose="020B0503020204020204" pitchFamily="34" charset="-122"/>
                        </a:rPr>
                        <a:t>)</a:t>
                      </a:r>
                      <a:r>
                        <a:rPr lang="en-US" altLang="zh-CN" sz="17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p>
                  </a:txBody>
                  <a:tcPr marL="86699" marR="86699" marT="43349" marB="43349" anchor="ctr" anchorCtr="1"/>
                </a:tc>
                <a:tc>
                  <a:txBody>
                    <a:bodyPr/>
                    <a:lstStyle/>
                    <a:p>
                      <a:pPr algn="l"/>
                      <a:r>
                        <a:rPr lang="en-US" altLang="zh-CN" sz="1700" dirty="0" err="1">
                          <a:solidFill>
                            <a:schemeClr val="tx1"/>
                          </a:solidFill>
                          <a:latin typeface="微软雅黑" panose="020B0503020204020204" pitchFamily="34" charset="-122"/>
                          <a:ea typeface="微软雅黑" panose="020B0503020204020204" pitchFamily="34" charset="-122"/>
                        </a:rPr>
                        <a:t>IR</a:t>
                      </a:r>
                      <a:r>
                        <a:rPr lang="en-US" altLang="zh-CN" sz="1700" baseline="-25000" dirty="0" err="1">
                          <a:solidFill>
                            <a:schemeClr val="tx1"/>
                          </a:solidFill>
                          <a:latin typeface="微软雅黑" panose="020B0503020204020204" pitchFamily="34" charset="-122"/>
                          <a:ea typeface="微软雅黑" panose="020B0503020204020204" pitchFamily="34" charset="-122"/>
                        </a:rPr>
                        <a:t>out</a:t>
                      </a:r>
                      <a:r>
                        <a:rPr lang="en-US" altLang="zh-CN" sz="1700" dirty="0">
                          <a:solidFill>
                            <a:schemeClr val="tx1"/>
                          </a:solidFill>
                          <a:latin typeface="微软雅黑" panose="020B0503020204020204" pitchFamily="34" charset="-122"/>
                          <a:ea typeface="微软雅黑" panose="020B0503020204020204" pitchFamily="34" charset="-122"/>
                        </a:rPr>
                        <a:t>, </a:t>
                      </a:r>
                      <a:r>
                        <a:rPr lang="en-US" altLang="zh-CN" sz="1700" dirty="0" err="1">
                          <a:solidFill>
                            <a:schemeClr val="tx1"/>
                          </a:solidFill>
                          <a:latin typeface="微软雅黑" panose="020B0503020204020204" pitchFamily="34" charset="-122"/>
                          <a:ea typeface="微软雅黑" panose="020B0503020204020204" pitchFamily="34" charset="-122"/>
                        </a:rPr>
                        <a:t>AR</a:t>
                      </a:r>
                      <a:r>
                        <a:rPr lang="en-US" altLang="zh-CN" sz="1700" baseline="-25000" dirty="0" err="1">
                          <a:solidFill>
                            <a:schemeClr val="tx1"/>
                          </a:solidFill>
                          <a:latin typeface="微软雅黑" panose="020B0503020204020204" pitchFamily="34" charset="-122"/>
                          <a:ea typeface="微软雅黑" panose="020B0503020204020204" pitchFamily="34" charset="-122"/>
                        </a:rPr>
                        <a:t>in</a:t>
                      </a:r>
                      <a:endParaRPr lang="zh-CN" altLang="en-US" sz="170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700" dirty="0"/>
                    </a:p>
                  </a:txBody>
                  <a:tcPr marL="86699" marR="86699" marT="43349" marB="43349" anchor="ctr" anchorCtr="1"/>
                </a:tc>
                <a:tc>
                  <a:txBody>
                    <a:bodyPr/>
                    <a:lstStyle/>
                    <a:p>
                      <a:r>
                        <a:rPr lang="en-US" altLang="zh-CN" sz="1700" kern="1200" dirty="0">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T3</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latin typeface="微软雅黑" panose="020B0503020204020204" pitchFamily="34" charset="-122"/>
                          <a:ea typeface="微软雅黑" panose="020B0503020204020204" pitchFamily="34" charset="-122"/>
                        </a:rPr>
                        <a:t>DRE</a:t>
                      </a:r>
                      <a:r>
                        <a:rPr lang="en-US" altLang="zh-CN" sz="1700" baseline="-25000" dirty="0" err="1">
                          <a:latin typeface="微软雅黑" panose="020B0503020204020204" pitchFamily="34" charset="-122"/>
                          <a:ea typeface="微软雅黑" panose="020B0503020204020204" pitchFamily="34" charset="-122"/>
                        </a:rPr>
                        <a:t>in</a:t>
                      </a:r>
                      <a:r>
                        <a:rPr lang="en-US" altLang="zh-CN" sz="1700" baseline="0" dirty="0" err="1">
                          <a:latin typeface="微软雅黑" panose="020B0503020204020204" pitchFamily="34" charset="-122"/>
                          <a:ea typeface="微软雅黑" panose="020B0503020204020204" pitchFamily="34" charset="-122"/>
                        </a:rPr>
                        <a:t>,</a:t>
                      </a:r>
                      <a:r>
                        <a:rPr lang="en-US" altLang="zh-CN" sz="1700" kern="1200" dirty="0" err="1">
                          <a:solidFill>
                            <a:schemeClr val="dk1"/>
                          </a:solidFill>
                          <a:latin typeface="微软雅黑" panose="020B0503020204020204" pitchFamily="34" charset="-122"/>
                          <a:ea typeface="微软雅黑" panose="020B0503020204020204" pitchFamily="34" charset="-122"/>
                          <a:cs typeface="+mn-cs"/>
                        </a:rPr>
                        <a:t>Read</a:t>
                      </a: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C00000"/>
                          </a:solidFill>
                          <a:latin typeface="微软雅黑" panose="020B0503020204020204" pitchFamily="34" charset="-122"/>
                          <a:ea typeface="微软雅黑" panose="020B0503020204020204" pitchFamily="34" charset="-122"/>
                        </a:rPr>
                        <a:t>T4</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a:solidFill>
                            <a:srgbClr val="C00000"/>
                          </a:solidFill>
                          <a:latin typeface="微软雅黑" panose="020B0503020204020204" pitchFamily="34" charset="-122"/>
                          <a:ea typeface="微软雅黑" panose="020B0503020204020204" pitchFamily="34" charset="-122"/>
                        </a:rPr>
                        <a:t>(DR)</a:t>
                      </a:r>
                      <a:r>
                        <a:rPr lang="en-US" altLang="zh-CN" sz="17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R0</a:t>
                      </a:r>
                      <a:endParaRPr lang="zh-CN" altLang="en-US" sz="1700" b="1"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C00000"/>
                          </a:solidFill>
                          <a:latin typeface="微软雅黑" panose="020B0503020204020204" pitchFamily="34" charset="-122"/>
                          <a:ea typeface="微软雅黑" panose="020B0503020204020204" pitchFamily="34" charset="-122"/>
                        </a:rPr>
                        <a:t>DR</a:t>
                      </a:r>
                      <a:r>
                        <a:rPr lang="en-US" altLang="zh-CN" sz="1700" b="1" baseline="-25000" dirty="0" err="1">
                          <a:solidFill>
                            <a:srgbClr val="C00000"/>
                          </a:solidFill>
                          <a:latin typeface="微软雅黑" panose="020B0503020204020204" pitchFamily="34" charset="-122"/>
                          <a:ea typeface="微软雅黑" panose="020B0503020204020204" pitchFamily="34" charset="-122"/>
                        </a:rPr>
                        <a:t>out</a:t>
                      </a:r>
                      <a:r>
                        <a:rPr lang="en-US" altLang="zh-CN" sz="1700" b="1" dirty="0">
                          <a:solidFill>
                            <a:srgbClr val="C00000"/>
                          </a:solidFill>
                          <a:latin typeface="微软雅黑" panose="020B0503020204020204" pitchFamily="34" charset="-122"/>
                          <a:ea typeface="微软雅黑" panose="020B0503020204020204" pitchFamily="34" charset="-122"/>
                        </a:rPr>
                        <a:t>, R0</a:t>
                      </a:r>
                      <a:r>
                        <a:rPr lang="en-US" altLang="zh-CN" sz="1700" b="1" baseline="-25000" dirty="0">
                          <a:solidFill>
                            <a:srgbClr val="C00000"/>
                          </a:solidFill>
                          <a:latin typeface="微软雅黑" panose="020B0503020204020204" pitchFamily="34" charset="-122"/>
                          <a:ea typeface="微软雅黑" panose="020B0503020204020204" pitchFamily="34" charset="-122"/>
                        </a:rPr>
                        <a:t>in</a:t>
                      </a:r>
                      <a:endParaRPr lang="zh-CN" altLang="en-US" sz="1700" b="1" baseline="-25000" dirty="0">
                        <a:solidFill>
                          <a:srgbClr val="C0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569" name="圆角矩形 568"/>
          <p:cNvSpPr/>
          <p:nvPr/>
        </p:nvSpPr>
        <p:spPr bwMode="auto">
          <a:xfrm>
            <a:off x="295368" y="5796568"/>
            <a:ext cx="5866915" cy="388282"/>
          </a:xfrm>
          <a:prstGeom prst="roundRect">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70" name="矩形 569"/>
          <p:cNvSpPr/>
          <p:nvPr/>
        </p:nvSpPr>
        <p:spPr>
          <a:xfrm>
            <a:off x="8445767" y="2671071"/>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571" name="矩形 570"/>
          <p:cNvSpPr/>
          <p:nvPr/>
        </p:nvSpPr>
        <p:spPr>
          <a:xfrm>
            <a:off x="6346289" y="2064866"/>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572" name="矩形 571"/>
          <p:cNvSpPr/>
          <p:nvPr/>
        </p:nvSpPr>
        <p:spPr>
          <a:xfrm>
            <a:off x="6399334" y="3353988"/>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573" name="矩形 572"/>
          <p:cNvSpPr/>
          <p:nvPr/>
        </p:nvSpPr>
        <p:spPr>
          <a:xfrm>
            <a:off x="9100155" y="3829850"/>
            <a:ext cx="537327" cy="365741"/>
          </a:xfrm>
          <a:prstGeom prst="rect">
            <a:avLst/>
          </a:prstGeom>
        </p:spPr>
        <p:txBody>
          <a:bodyPr wrap="none">
            <a:spAutoFit/>
          </a:bodyPr>
          <a:lstStyle/>
          <a:p>
            <a:pPr marL="12700">
              <a:lnSpc>
                <a:spcPts val="1975"/>
              </a:lnSpc>
            </a:pPr>
            <a:r>
              <a:rPr lang="en-US" altLang="zh-CN"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④</a:t>
            </a:r>
            <a:endPar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pic>
        <p:nvPicPr>
          <p:cNvPr id="7" name="图片 6"/>
          <p:cNvPicPr>
            <a:picLocks noChangeAspect="1"/>
          </p:cNvPicPr>
          <p:nvPr/>
        </p:nvPicPr>
        <p:blipFill>
          <a:blip r:embed="rId3"/>
          <a:stretch>
            <a:fillRect/>
          </a:stretch>
        </p:blipFill>
        <p:spPr>
          <a:xfrm>
            <a:off x="912495" y="1764030"/>
            <a:ext cx="3632200" cy="704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wipe(left)">
                                      <p:cBhvr>
                                        <p:cTn id="7" dur="500"/>
                                        <p:tgtEl>
                                          <p:spTgt spid="5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
                                        </p:tgtEl>
                                        <p:attrNameLst>
                                          <p:attrName>style.visibility</p:attrName>
                                        </p:attrNameLst>
                                      </p:cBhvr>
                                      <p:to>
                                        <p:strVal val="visible"/>
                                      </p:to>
                                    </p:set>
                                    <p:animEffect transition="in" filter="wipe(left)">
                                      <p:cBhvr>
                                        <p:cTn id="12" dur="500"/>
                                        <p:tgtEl>
                                          <p:spTgt spid="5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animEffect transition="in" filter="wipe(right)">
                                      <p:cBhvr>
                                        <p:cTn id="17" dur="500"/>
                                        <p:tgtEl>
                                          <p:spTgt spid="519"/>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425"/>
                                        </p:tgtEl>
                                        <p:attrNameLst>
                                          <p:attrName>style.visibility</p:attrName>
                                        </p:attrNameLst>
                                      </p:cBhvr>
                                      <p:to>
                                        <p:strVal val="visible"/>
                                      </p:to>
                                    </p:set>
                                    <p:animEffect transition="in" filter="wipe(right)">
                                      <p:cBhvr>
                                        <p:cTn id="21" dur="500"/>
                                        <p:tgtEl>
                                          <p:spTgt spid="425"/>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430"/>
                                        </p:tgtEl>
                                        <p:attrNameLst>
                                          <p:attrName>style.visibility</p:attrName>
                                        </p:attrNameLst>
                                      </p:cBhvr>
                                      <p:to>
                                        <p:strVal val="visible"/>
                                      </p:to>
                                    </p:set>
                                    <p:animEffect transition="in" filter="wipe(right)">
                                      <p:cBhvr>
                                        <p:cTn id="25" dur="500"/>
                                        <p:tgtEl>
                                          <p:spTgt spid="430"/>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534"/>
                                        </p:tgtEl>
                                        <p:attrNameLst>
                                          <p:attrName>style.visibility</p:attrName>
                                        </p:attrNameLst>
                                      </p:cBhvr>
                                      <p:to>
                                        <p:strVal val="visible"/>
                                      </p:to>
                                    </p:set>
                                    <p:animEffect transition="in" filter="wipe(up)">
                                      <p:cBhvr>
                                        <p:cTn id="29" dur="500"/>
                                        <p:tgtEl>
                                          <p:spTgt spid="534"/>
                                        </p:tgtEl>
                                      </p:cBhvr>
                                    </p:animEffect>
                                  </p:childTnLst>
                                </p:cTn>
                              </p:par>
                            </p:childTnLst>
                          </p:cTn>
                        </p:par>
                        <p:par>
                          <p:cTn id="30" fill="hold">
                            <p:stCondLst>
                              <p:cond delay="2000"/>
                            </p:stCondLst>
                            <p:childTnLst>
                              <p:par>
                                <p:cTn id="31" presetID="22" presetClass="entr" presetSubtype="2" fill="hold" grpId="0" nodeType="afterEffect">
                                  <p:stCondLst>
                                    <p:cond delay="0"/>
                                  </p:stCondLst>
                                  <p:childTnLst>
                                    <p:set>
                                      <p:cBhvr>
                                        <p:cTn id="32" dur="1" fill="hold">
                                          <p:stCondLst>
                                            <p:cond delay="0"/>
                                          </p:stCondLst>
                                        </p:cTn>
                                        <p:tgtEl>
                                          <p:spTgt spid="462"/>
                                        </p:tgtEl>
                                        <p:attrNameLst>
                                          <p:attrName>style.visibility</p:attrName>
                                        </p:attrNameLst>
                                      </p:cBhvr>
                                      <p:to>
                                        <p:strVal val="visible"/>
                                      </p:to>
                                    </p:set>
                                    <p:animEffect transition="in" filter="wipe(right)">
                                      <p:cBhvr>
                                        <p:cTn id="33" dur="500"/>
                                        <p:tgtEl>
                                          <p:spTgt spid="462"/>
                                        </p:tgtEl>
                                      </p:cBhvr>
                                    </p:animEffect>
                                  </p:childTnLst>
                                </p:cTn>
                              </p:par>
                            </p:childTnLst>
                          </p:cTn>
                        </p:par>
                        <p:par>
                          <p:cTn id="34" fill="hold">
                            <p:stCondLst>
                              <p:cond delay="2500"/>
                            </p:stCondLst>
                            <p:childTnLst>
                              <p:par>
                                <p:cTn id="35" presetID="22" presetClass="entr" presetSubtype="2" fill="hold" nodeType="afterEffect">
                                  <p:stCondLst>
                                    <p:cond delay="0"/>
                                  </p:stCondLst>
                                  <p:childTnLst>
                                    <p:set>
                                      <p:cBhvr>
                                        <p:cTn id="36" dur="1" fill="hold">
                                          <p:stCondLst>
                                            <p:cond delay="0"/>
                                          </p:stCondLst>
                                        </p:cTn>
                                        <p:tgtEl>
                                          <p:spTgt spid="511"/>
                                        </p:tgtEl>
                                        <p:attrNameLst>
                                          <p:attrName>style.visibility</p:attrName>
                                        </p:attrNameLst>
                                      </p:cBhvr>
                                      <p:to>
                                        <p:strVal val="visible"/>
                                      </p:to>
                                    </p:set>
                                    <p:animEffect transition="in" filter="wipe(right)">
                                      <p:cBhvr>
                                        <p:cTn id="37" dur="500"/>
                                        <p:tgtEl>
                                          <p:spTgt spid="511"/>
                                        </p:tgtEl>
                                      </p:cBhvr>
                                    </p:animEffect>
                                  </p:childTnLst>
                                </p:cTn>
                              </p:par>
                            </p:childTnLst>
                          </p:cTn>
                        </p:par>
                        <p:par>
                          <p:cTn id="38" fill="hold">
                            <p:stCondLst>
                              <p:cond delay="3000"/>
                            </p:stCondLst>
                            <p:childTnLst>
                              <p:par>
                                <p:cTn id="39" presetID="1" presetClass="entr" presetSubtype="0" fill="hold" grpId="0" nodeType="afterEffect">
                                  <p:stCondLst>
                                    <p:cond delay="0"/>
                                  </p:stCondLst>
                                  <p:childTnLst>
                                    <p:set>
                                      <p:cBhvr>
                                        <p:cTn id="40" dur="1" fill="hold">
                                          <p:stCondLst>
                                            <p:cond delay="0"/>
                                          </p:stCondLst>
                                        </p:cTn>
                                        <p:tgtEl>
                                          <p:spTgt spid="570"/>
                                        </p:tgtEl>
                                        <p:attrNameLst>
                                          <p:attrName>style.visibility</p:attrName>
                                        </p:attrNameLst>
                                      </p:cBhvr>
                                      <p:to>
                                        <p:strVal val="visible"/>
                                      </p:to>
                                    </p:set>
                                  </p:childTnLst>
                                </p:cTn>
                              </p:par>
                            </p:childTnLst>
                          </p:cTn>
                        </p:par>
                        <p:par>
                          <p:cTn id="41" fill="hold">
                            <p:stCondLst>
                              <p:cond delay="3000"/>
                            </p:stCondLst>
                            <p:childTnLst>
                              <p:par>
                                <p:cTn id="42" presetID="35" presetClass="emph" presetSubtype="0" repeatCount="3000" fill="hold" grpId="1" nodeType="afterEffect">
                                  <p:stCondLst>
                                    <p:cond delay="0"/>
                                  </p:stCondLst>
                                  <p:childTnLst>
                                    <p:anim calcmode="discrete" valueType="str">
                                      <p:cBhvr>
                                        <p:cTn id="43" dur="1000" fill="hold"/>
                                        <p:tgtEl>
                                          <p:spTgt spid="570"/>
                                        </p:tgtEl>
                                        <p:attrNameLst>
                                          <p:attrName>style.visibility</p:attrName>
                                        </p:attrNameLst>
                                      </p:cBhvr>
                                      <p:tavLst>
                                        <p:tav tm="0">
                                          <p:val>
                                            <p:strVal val="hidden"/>
                                          </p:val>
                                        </p:tav>
                                        <p:tav tm="50000">
                                          <p:val>
                                            <p:strVal val="visible"/>
                                          </p:val>
                                        </p:tav>
                                      </p:tavLst>
                                    </p:anim>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464"/>
                                        </p:tgtEl>
                                        <p:attrNameLst>
                                          <p:attrName>style.visibility</p:attrName>
                                        </p:attrNameLst>
                                      </p:cBhvr>
                                      <p:to>
                                        <p:strVal val="visible"/>
                                      </p:to>
                                    </p:set>
                                    <p:animEffect transition="in" filter="wipe(right)">
                                      <p:cBhvr>
                                        <p:cTn id="47" dur="500"/>
                                        <p:tgtEl>
                                          <p:spTgt spid="464"/>
                                        </p:tgtEl>
                                      </p:cBhvr>
                                    </p:animEffect>
                                  </p:childTnLst>
                                </p:cTn>
                              </p:par>
                            </p:childTnLst>
                          </p:cTn>
                        </p:par>
                        <p:par>
                          <p:cTn id="48" fill="hold">
                            <p:stCondLst>
                              <p:cond delay="4500"/>
                            </p:stCondLst>
                            <p:childTnLst>
                              <p:par>
                                <p:cTn id="49" presetID="22" presetClass="entr" presetSubtype="2" fill="hold" grpId="0" nodeType="afterEffect">
                                  <p:stCondLst>
                                    <p:cond delay="0"/>
                                  </p:stCondLst>
                                  <p:childTnLst>
                                    <p:set>
                                      <p:cBhvr>
                                        <p:cTn id="50" dur="1" fill="hold">
                                          <p:stCondLst>
                                            <p:cond delay="0"/>
                                          </p:stCondLst>
                                        </p:cTn>
                                        <p:tgtEl>
                                          <p:spTgt spid="540"/>
                                        </p:tgtEl>
                                        <p:attrNameLst>
                                          <p:attrName>style.visibility</p:attrName>
                                        </p:attrNameLst>
                                      </p:cBhvr>
                                      <p:to>
                                        <p:strVal val="visible"/>
                                      </p:to>
                                    </p:set>
                                    <p:animEffect transition="in" filter="wipe(right)">
                                      <p:cBhvr>
                                        <p:cTn id="51" dur="500"/>
                                        <p:tgtEl>
                                          <p:spTgt spid="54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64"/>
                                        </p:tgtEl>
                                        <p:attrNameLst>
                                          <p:attrName>style.visibility</p:attrName>
                                        </p:attrNameLst>
                                      </p:cBhvr>
                                      <p:to>
                                        <p:strVal val="visible"/>
                                      </p:to>
                                    </p:set>
                                    <p:animEffect transition="in" filter="wipe(left)">
                                      <p:cBhvr>
                                        <p:cTn id="56" dur="500"/>
                                        <p:tgtEl>
                                          <p:spTgt spid="56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65"/>
                                        </p:tgtEl>
                                        <p:attrNameLst>
                                          <p:attrName>style.visibility</p:attrName>
                                        </p:attrNameLst>
                                      </p:cBhvr>
                                      <p:to>
                                        <p:strVal val="visible"/>
                                      </p:to>
                                    </p:set>
                                    <p:animEffect transition="in" filter="wipe(left)">
                                      <p:cBhvr>
                                        <p:cTn id="59" dur="500"/>
                                        <p:tgtEl>
                                          <p:spTgt spid="565"/>
                                        </p:tgtEl>
                                      </p:cBhvr>
                                    </p:animEffect>
                                  </p:childTnLst>
                                </p:cTn>
                              </p:par>
                            </p:childTnLst>
                          </p:cTn>
                        </p:par>
                        <p:par>
                          <p:cTn id="60" fill="hold">
                            <p:stCondLst>
                              <p:cond delay="500"/>
                            </p:stCondLst>
                            <p:childTnLst>
                              <p:par>
                                <p:cTn id="61" presetID="22" presetClass="entr" presetSubtype="1" repeatCount="5000" fill="hold" nodeType="afterEffect">
                                  <p:stCondLst>
                                    <p:cond delay="0"/>
                                  </p:stCondLst>
                                  <p:childTnLst>
                                    <p:set>
                                      <p:cBhvr>
                                        <p:cTn id="62" dur="1" fill="hold">
                                          <p:stCondLst>
                                            <p:cond delay="0"/>
                                          </p:stCondLst>
                                        </p:cTn>
                                        <p:tgtEl>
                                          <p:spTgt spid="537"/>
                                        </p:tgtEl>
                                        <p:attrNameLst>
                                          <p:attrName>style.visibility</p:attrName>
                                        </p:attrNameLst>
                                      </p:cBhvr>
                                      <p:to>
                                        <p:strVal val="visible"/>
                                      </p:to>
                                    </p:set>
                                    <p:animEffect transition="in" filter="wipe(up)">
                                      <p:cBhvr>
                                        <p:cTn id="63" dur="500"/>
                                        <p:tgtEl>
                                          <p:spTgt spid="537"/>
                                        </p:tgtEl>
                                      </p:cBhvr>
                                    </p:animEffect>
                                  </p:childTnLst>
                                </p:cTn>
                              </p:par>
                            </p:childTnLst>
                          </p:cTn>
                        </p:par>
                        <p:par>
                          <p:cTn id="64" fill="hold">
                            <p:stCondLst>
                              <p:cond delay="1000"/>
                            </p:stCondLst>
                            <p:childTnLst>
                              <p:par>
                                <p:cTn id="65" presetID="1" presetClass="entr" presetSubtype="0" fill="hold" grpId="0" nodeType="afterEffect">
                                  <p:stCondLst>
                                    <p:cond delay="0"/>
                                  </p:stCondLst>
                                  <p:childTnLst>
                                    <p:set>
                                      <p:cBhvr>
                                        <p:cTn id="66" dur="1" fill="hold">
                                          <p:stCondLst>
                                            <p:cond delay="0"/>
                                          </p:stCondLst>
                                        </p:cTn>
                                        <p:tgtEl>
                                          <p:spTgt spid="571"/>
                                        </p:tgtEl>
                                        <p:attrNameLst>
                                          <p:attrName>style.visibility</p:attrName>
                                        </p:attrNameLst>
                                      </p:cBhvr>
                                      <p:to>
                                        <p:strVal val="visible"/>
                                      </p:to>
                                    </p:set>
                                  </p:childTnLst>
                                </p:cTn>
                              </p:par>
                            </p:childTnLst>
                          </p:cTn>
                        </p:par>
                        <p:par>
                          <p:cTn id="67" fill="hold">
                            <p:stCondLst>
                              <p:cond delay="1000"/>
                            </p:stCondLst>
                            <p:childTnLst>
                              <p:par>
                                <p:cTn id="68" presetID="35" presetClass="emph" presetSubtype="0" repeatCount="3000" fill="hold" grpId="1" nodeType="afterEffect">
                                  <p:stCondLst>
                                    <p:cond delay="0"/>
                                  </p:stCondLst>
                                  <p:childTnLst>
                                    <p:anim calcmode="discrete" valueType="str">
                                      <p:cBhvr>
                                        <p:cTn id="69" dur="1000" fill="hold"/>
                                        <p:tgtEl>
                                          <p:spTgt spid="571"/>
                                        </p:tgtEl>
                                        <p:attrNameLst>
                                          <p:attrName>style.visibility</p:attrName>
                                        </p:attrNameLst>
                                      </p:cBhvr>
                                      <p:tavLst>
                                        <p:tav tm="0">
                                          <p:val>
                                            <p:strVal val="hidden"/>
                                          </p:val>
                                        </p:tav>
                                        <p:tav tm="50000">
                                          <p:val>
                                            <p:strVal val="visible"/>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566"/>
                                        </p:tgtEl>
                                        <p:attrNameLst>
                                          <p:attrName>style.visibility</p:attrName>
                                        </p:attrNameLst>
                                      </p:cBhvr>
                                      <p:to>
                                        <p:strVal val="visible"/>
                                      </p:to>
                                    </p:set>
                                    <p:animEffect transition="in" filter="wipe(left)">
                                      <p:cBhvr>
                                        <p:cTn id="74" dur="500"/>
                                        <p:tgtEl>
                                          <p:spTgt spid="566"/>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567"/>
                                        </p:tgtEl>
                                        <p:attrNameLst>
                                          <p:attrName>style.visibility</p:attrName>
                                        </p:attrNameLst>
                                      </p:cBhvr>
                                      <p:to>
                                        <p:strVal val="visible"/>
                                      </p:to>
                                    </p:set>
                                    <p:animEffect transition="in" filter="wipe(left)">
                                      <p:cBhvr>
                                        <p:cTn id="77" dur="500"/>
                                        <p:tgtEl>
                                          <p:spTgt spid="56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544"/>
                                        </p:tgtEl>
                                        <p:attrNameLst>
                                          <p:attrName>style.visibility</p:attrName>
                                        </p:attrNameLst>
                                      </p:cBhvr>
                                      <p:to>
                                        <p:strVal val="visible"/>
                                      </p:to>
                                    </p:set>
                                    <p:animEffect transition="in" filter="wipe(up)">
                                      <p:cBhvr>
                                        <p:cTn id="82" dur="500"/>
                                        <p:tgtEl>
                                          <p:spTgt spid="544"/>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541"/>
                                        </p:tgtEl>
                                        <p:attrNameLst>
                                          <p:attrName>style.visibility</p:attrName>
                                        </p:attrNameLst>
                                      </p:cBhvr>
                                      <p:to>
                                        <p:strVal val="visible"/>
                                      </p:to>
                                    </p:set>
                                    <p:animEffect transition="in" filter="wipe(up)">
                                      <p:cBhvr>
                                        <p:cTn id="86" dur="500"/>
                                        <p:tgtEl>
                                          <p:spTgt spid="541"/>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542"/>
                                        </p:tgtEl>
                                        <p:attrNameLst>
                                          <p:attrName>style.visibility</p:attrName>
                                        </p:attrNameLst>
                                      </p:cBhvr>
                                      <p:to>
                                        <p:strVal val="visible"/>
                                      </p:to>
                                    </p:set>
                                    <p:animEffect transition="in" filter="wipe(left)">
                                      <p:cBhvr>
                                        <p:cTn id="90" dur="500"/>
                                        <p:tgtEl>
                                          <p:spTgt spid="542"/>
                                        </p:tgtEl>
                                      </p:cBhvr>
                                    </p:animEffect>
                                  </p:childTnLst>
                                </p:cTn>
                              </p:par>
                            </p:childTnLst>
                          </p:cTn>
                        </p:par>
                        <p:par>
                          <p:cTn id="91" fill="hold">
                            <p:stCondLst>
                              <p:cond delay="1500"/>
                            </p:stCondLst>
                            <p:childTnLst>
                              <p:par>
                                <p:cTn id="92" presetID="22" presetClass="entr" presetSubtype="4" repeatCount="3000" fill="hold" nodeType="afterEffect">
                                  <p:stCondLst>
                                    <p:cond delay="0"/>
                                  </p:stCondLst>
                                  <p:childTnLst>
                                    <p:set>
                                      <p:cBhvr>
                                        <p:cTn id="93" dur="1" fill="hold">
                                          <p:stCondLst>
                                            <p:cond delay="0"/>
                                          </p:stCondLst>
                                        </p:cTn>
                                        <p:tgtEl>
                                          <p:spTgt spid="547"/>
                                        </p:tgtEl>
                                        <p:attrNameLst>
                                          <p:attrName>style.visibility</p:attrName>
                                        </p:attrNameLst>
                                      </p:cBhvr>
                                      <p:to>
                                        <p:strVal val="visible"/>
                                      </p:to>
                                    </p:set>
                                    <p:animEffect transition="in" filter="wipe(down)">
                                      <p:cBhvr>
                                        <p:cTn id="94" dur="500"/>
                                        <p:tgtEl>
                                          <p:spTgt spid="547"/>
                                        </p:tgtEl>
                                      </p:cBhvr>
                                    </p:animEffect>
                                  </p:childTnLst>
                                </p:cTn>
                              </p:par>
                            </p:childTnLst>
                          </p:cTn>
                        </p:par>
                        <p:par>
                          <p:cTn id="95" fill="hold">
                            <p:stCondLst>
                              <p:cond delay="2000"/>
                            </p:stCondLst>
                            <p:childTnLst>
                              <p:par>
                                <p:cTn id="96" presetID="1" presetClass="entr" presetSubtype="0" fill="hold" grpId="0" nodeType="afterEffect">
                                  <p:stCondLst>
                                    <p:cond delay="0"/>
                                  </p:stCondLst>
                                  <p:childTnLst>
                                    <p:set>
                                      <p:cBhvr>
                                        <p:cTn id="97" dur="1" fill="hold">
                                          <p:stCondLst>
                                            <p:cond delay="0"/>
                                          </p:stCondLst>
                                        </p:cTn>
                                        <p:tgtEl>
                                          <p:spTgt spid="572"/>
                                        </p:tgtEl>
                                        <p:attrNameLst>
                                          <p:attrName>style.visibility</p:attrName>
                                        </p:attrNameLst>
                                      </p:cBhvr>
                                      <p:to>
                                        <p:strVal val="visible"/>
                                      </p:to>
                                    </p:set>
                                  </p:childTnLst>
                                </p:cTn>
                              </p:par>
                            </p:childTnLst>
                          </p:cTn>
                        </p:par>
                        <p:par>
                          <p:cTn id="98" fill="hold">
                            <p:stCondLst>
                              <p:cond delay="2000"/>
                            </p:stCondLst>
                            <p:childTnLst>
                              <p:par>
                                <p:cTn id="99" presetID="35" presetClass="emph" presetSubtype="0" repeatCount="3000" fill="hold" grpId="1" nodeType="afterEffect">
                                  <p:stCondLst>
                                    <p:cond delay="0"/>
                                  </p:stCondLst>
                                  <p:childTnLst>
                                    <p:anim calcmode="discrete" valueType="str">
                                      <p:cBhvr>
                                        <p:cTn id="100" dur="1000" fill="hold"/>
                                        <p:tgtEl>
                                          <p:spTgt spid="572"/>
                                        </p:tgtEl>
                                        <p:attrNameLst>
                                          <p:attrName>style.visibility</p:attrName>
                                        </p:attrNameLst>
                                      </p:cBhvr>
                                      <p:tavLst>
                                        <p:tav tm="0">
                                          <p:val>
                                            <p:strVal val="hidden"/>
                                          </p:val>
                                        </p:tav>
                                        <p:tav tm="50000">
                                          <p:val>
                                            <p:strVal val="visible"/>
                                          </p:val>
                                        </p:tav>
                                      </p:tavLst>
                                    </p:anim>
                                  </p:childTnLst>
                                </p:cTn>
                              </p:par>
                            </p:childTnLst>
                          </p:cTn>
                        </p:par>
                        <p:par>
                          <p:cTn id="101" fill="hold">
                            <p:stCondLst>
                              <p:cond delay="3000"/>
                            </p:stCondLst>
                            <p:childTnLst>
                              <p:par>
                                <p:cTn id="102" presetID="22" presetClass="entr" presetSubtype="8" repeatCount="3000" fill="hold" grpId="0" nodeType="afterEffect">
                                  <p:stCondLst>
                                    <p:cond delay="0"/>
                                  </p:stCondLst>
                                  <p:childTnLst>
                                    <p:set>
                                      <p:cBhvr>
                                        <p:cTn id="103" dur="1" fill="hold">
                                          <p:stCondLst>
                                            <p:cond delay="0"/>
                                          </p:stCondLst>
                                        </p:cTn>
                                        <p:tgtEl>
                                          <p:spTgt spid="543"/>
                                        </p:tgtEl>
                                        <p:attrNameLst>
                                          <p:attrName>style.visibility</p:attrName>
                                        </p:attrNameLst>
                                      </p:cBhvr>
                                      <p:to>
                                        <p:strVal val="visible"/>
                                      </p:to>
                                    </p:set>
                                    <p:animEffect transition="in" filter="wipe(left)">
                                      <p:cBhvr>
                                        <p:cTn id="104" dur="500"/>
                                        <p:tgtEl>
                                          <p:spTgt spid="5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568"/>
                                        </p:tgtEl>
                                        <p:attrNameLst>
                                          <p:attrName>style.visibility</p:attrName>
                                        </p:attrNameLst>
                                      </p:cBhvr>
                                      <p:to>
                                        <p:strVal val="visible"/>
                                      </p:to>
                                    </p:set>
                                    <p:animEffect transition="in" filter="wipe(left)">
                                      <p:cBhvr>
                                        <p:cTn id="109" dur="500"/>
                                        <p:tgtEl>
                                          <p:spTgt spid="568"/>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569"/>
                                        </p:tgtEl>
                                        <p:attrNameLst>
                                          <p:attrName>style.visibility</p:attrName>
                                        </p:attrNameLst>
                                      </p:cBhvr>
                                      <p:to>
                                        <p:strVal val="visible"/>
                                      </p:to>
                                    </p:set>
                                    <p:animEffect transition="in" filter="wipe(left)">
                                      <p:cBhvr>
                                        <p:cTn id="112" dur="500"/>
                                        <p:tgtEl>
                                          <p:spTgt spid="5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repeatCount="3000" fill="hold" nodeType="clickEffect">
                                  <p:stCondLst>
                                    <p:cond delay="0"/>
                                  </p:stCondLst>
                                  <p:childTnLst>
                                    <p:set>
                                      <p:cBhvr>
                                        <p:cTn id="116" dur="1" fill="hold">
                                          <p:stCondLst>
                                            <p:cond delay="0"/>
                                          </p:stCondLst>
                                        </p:cTn>
                                        <p:tgtEl>
                                          <p:spTgt spid="560"/>
                                        </p:tgtEl>
                                        <p:attrNameLst>
                                          <p:attrName>style.visibility</p:attrName>
                                        </p:attrNameLst>
                                      </p:cBhvr>
                                      <p:to>
                                        <p:strVal val="visible"/>
                                      </p:to>
                                    </p:set>
                                    <p:animEffect transition="in" filter="wipe(down)">
                                      <p:cBhvr>
                                        <p:cTn id="117" dur="500"/>
                                        <p:tgtEl>
                                          <p:spTgt spid="560"/>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553"/>
                                        </p:tgtEl>
                                        <p:attrNameLst>
                                          <p:attrName>style.visibility</p:attrName>
                                        </p:attrNameLst>
                                      </p:cBhvr>
                                      <p:to>
                                        <p:strVal val="visible"/>
                                      </p:to>
                                    </p:set>
                                    <p:animEffect transition="in" filter="wipe(left)">
                                      <p:cBhvr>
                                        <p:cTn id="121" dur="500"/>
                                        <p:tgtEl>
                                          <p:spTgt spid="553"/>
                                        </p:tgtEl>
                                      </p:cBhvr>
                                    </p:animEffect>
                                  </p:childTnLst>
                                </p:cTn>
                              </p:par>
                            </p:childTnLst>
                          </p:cTn>
                        </p:par>
                        <p:par>
                          <p:cTn id="122" fill="hold">
                            <p:stCondLst>
                              <p:cond delay="1000"/>
                            </p:stCondLst>
                            <p:childTnLst>
                              <p:par>
                                <p:cTn id="123" presetID="22" presetClass="entr" presetSubtype="1" fill="hold" grpId="0" nodeType="afterEffect">
                                  <p:stCondLst>
                                    <p:cond delay="0"/>
                                  </p:stCondLst>
                                  <p:childTnLst>
                                    <p:set>
                                      <p:cBhvr>
                                        <p:cTn id="124" dur="1" fill="hold">
                                          <p:stCondLst>
                                            <p:cond delay="0"/>
                                          </p:stCondLst>
                                        </p:cTn>
                                        <p:tgtEl>
                                          <p:spTgt spid="559"/>
                                        </p:tgtEl>
                                        <p:attrNameLst>
                                          <p:attrName>style.visibility</p:attrName>
                                        </p:attrNameLst>
                                      </p:cBhvr>
                                      <p:to>
                                        <p:strVal val="visible"/>
                                      </p:to>
                                    </p:set>
                                    <p:animEffect transition="in" filter="wipe(up)">
                                      <p:cBhvr>
                                        <p:cTn id="125" dur="500"/>
                                        <p:tgtEl>
                                          <p:spTgt spid="559"/>
                                        </p:tgtEl>
                                      </p:cBhvr>
                                    </p:animEffect>
                                  </p:childTnLst>
                                </p:cTn>
                              </p:par>
                            </p:childTnLst>
                          </p:cTn>
                        </p:par>
                        <p:par>
                          <p:cTn id="126" fill="hold">
                            <p:stCondLst>
                              <p:cond delay="1500"/>
                            </p:stCondLst>
                            <p:childTnLst>
                              <p:par>
                                <p:cTn id="127" presetID="22" presetClass="entr" presetSubtype="8" fill="hold" grpId="0" nodeType="afterEffect">
                                  <p:stCondLst>
                                    <p:cond delay="0"/>
                                  </p:stCondLst>
                                  <p:childTnLst>
                                    <p:set>
                                      <p:cBhvr>
                                        <p:cTn id="128" dur="1" fill="hold">
                                          <p:stCondLst>
                                            <p:cond delay="0"/>
                                          </p:stCondLst>
                                        </p:cTn>
                                        <p:tgtEl>
                                          <p:spTgt spid="552"/>
                                        </p:tgtEl>
                                        <p:attrNameLst>
                                          <p:attrName>style.visibility</p:attrName>
                                        </p:attrNameLst>
                                      </p:cBhvr>
                                      <p:to>
                                        <p:strVal val="visible"/>
                                      </p:to>
                                    </p:set>
                                    <p:animEffect transition="in" filter="wipe(left)">
                                      <p:cBhvr>
                                        <p:cTn id="129" dur="500"/>
                                        <p:tgtEl>
                                          <p:spTgt spid="552"/>
                                        </p:tgtEl>
                                      </p:cBhvr>
                                    </p:animEffect>
                                  </p:childTnLst>
                                </p:cTn>
                              </p:par>
                            </p:childTnLst>
                          </p:cTn>
                        </p:par>
                        <p:par>
                          <p:cTn id="130" fill="hold">
                            <p:stCondLst>
                              <p:cond delay="2000"/>
                            </p:stCondLst>
                            <p:childTnLst>
                              <p:par>
                                <p:cTn id="131" presetID="22" presetClass="entr" presetSubtype="2" repeatCount="3000" fill="hold" nodeType="afterEffect">
                                  <p:stCondLst>
                                    <p:cond delay="0"/>
                                  </p:stCondLst>
                                  <p:childTnLst>
                                    <p:set>
                                      <p:cBhvr>
                                        <p:cTn id="132" dur="1" fill="hold">
                                          <p:stCondLst>
                                            <p:cond delay="0"/>
                                          </p:stCondLst>
                                        </p:cTn>
                                        <p:tgtEl>
                                          <p:spTgt spid="556"/>
                                        </p:tgtEl>
                                        <p:attrNameLst>
                                          <p:attrName>style.visibility</p:attrName>
                                        </p:attrNameLst>
                                      </p:cBhvr>
                                      <p:to>
                                        <p:strVal val="visible"/>
                                      </p:to>
                                    </p:set>
                                    <p:animEffect transition="in" filter="wipe(right)">
                                      <p:cBhvr>
                                        <p:cTn id="133" dur="500"/>
                                        <p:tgtEl>
                                          <p:spTgt spid="556"/>
                                        </p:tgtEl>
                                      </p:cBhvr>
                                    </p:animEffect>
                                  </p:childTnLst>
                                </p:cTn>
                              </p:par>
                            </p:childTnLst>
                          </p:cTn>
                        </p:par>
                        <p:par>
                          <p:cTn id="134" fill="hold">
                            <p:stCondLst>
                              <p:cond delay="2500"/>
                            </p:stCondLst>
                            <p:childTnLst>
                              <p:par>
                                <p:cTn id="135" presetID="1" presetClass="entr" presetSubtype="0" fill="hold" grpId="0" nodeType="afterEffect">
                                  <p:stCondLst>
                                    <p:cond delay="0"/>
                                  </p:stCondLst>
                                  <p:childTnLst>
                                    <p:set>
                                      <p:cBhvr>
                                        <p:cTn id="136" dur="1" fill="hold">
                                          <p:stCondLst>
                                            <p:cond delay="0"/>
                                          </p:stCondLst>
                                        </p:cTn>
                                        <p:tgtEl>
                                          <p:spTgt spid="573"/>
                                        </p:tgtEl>
                                        <p:attrNameLst>
                                          <p:attrName>style.visibility</p:attrName>
                                        </p:attrNameLst>
                                      </p:cBhvr>
                                      <p:to>
                                        <p:strVal val="visible"/>
                                      </p:to>
                                    </p:set>
                                  </p:childTnLst>
                                </p:cTn>
                              </p:par>
                            </p:childTnLst>
                          </p:cTn>
                        </p:par>
                        <p:par>
                          <p:cTn id="137" fill="hold">
                            <p:stCondLst>
                              <p:cond delay="2500"/>
                            </p:stCondLst>
                            <p:childTnLst>
                              <p:par>
                                <p:cTn id="138" presetID="35" presetClass="emph" presetSubtype="0" repeatCount="3000" fill="hold" grpId="1" nodeType="afterEffect">
                                  <p:stCondLst>
                                    <p:cond delay="0"/>
                                  </p:stCondLst>
                                  <p:childTnLst>
                                    <p:anim calcmode="discrete" valueType="str">
                                      <p:cBhvr>
                                        <p:cTn id="139" dur="1000" fill="hold"/>
                                        <p:tgtEl>
                                          <p:spTgt spid="573"/>
                                        </p:tgtEl>
                                        <p:attrNameLst>
                                          <p:attrName>style.visibility</p:attrName>
                                        </p:attrNameLst>
                                      </p:cBhvr>
                                      <p:tavLst>
                                        <p:tav tm="0">
                                          <p:val>
                                            <p:strVal val="hidden"/>
                                          </p:val>
                                        </p:tav>
                                        <p:tav tm="50000">
                                          <p:val>
                                            <p:strVal val="visible"/>
                                          </p:val>
                                        </p:tav>
                                      </p:tavLst>
                                    </p:anim>
                                  </p:childTnLst>
                                </p:cTn>
                              </p:par>
                            </p:childTnLst>
                          </p:cTn>
                        </p:par>
                        <p:par>
                          <p:cTn id="140" fill="hold">
                            <p:stCondLst>
                              <p:cond delay="3500"/>
                            </p:stCondLst>
                            <p:childTnLst>
                              <p:par>
                                <p:cTn id="141" presetID="22" presetClass="entr" presetSubtype="8" repeatCount="3000" fill="hold" grpId="0" nodeType="afterEffect">
                                  <p:stCondLst>
                                    <p:cond delay="0"/>
                                  </p:stCondLst>
                                  <p:childTnLst>
                                    <p:set>
                                      <p:cBhvr>
                                        <p:cTn id="142" dur="1" fill="hold">
                                          <p:stCondLst>
                                            <p:cond delay="0"/>
                                          </p:stCondLst>
                                        </p:cTn>
                                        <p:tgtEl>
                                          <p:spTgt spid="551"/>
                                        </p:tgtEl>
                                        <p:attrNameLst>
                                          <p:attrName>style.visibility</p:attrName>
                                        </p:attrNameLst>
                                      </p:cBhvr>
                                      <p:to>
                                        <p:strVal val="visible"/>
                                      </p:to>
                                    </p:set>
                                    <p:animEffect transition="in" filter="wipe(left)">
                                      <p:cBhvr>
                                        <p:cTn id="143"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animBg="1"/>
      <p:bldP spid="462" grpId="0" animBg="1"/>
      <p:bldP spid="464" grpId="0" animBg="1"/>
      <p:bldP spid="534" grpId="0" animBg="1"/>
      <p:bldP spid="535" grpId="0"/>
      <p:bldP spid="540" grpId="0" animBg="1"/>
      <p:bldP spid="541" grpId="0" animBg="1"/>
      <p:bldP spid="542" grpId="0" animBg="1"/>
      <p:bldP spid="543" grpId="0" animBg="1"/>
      <p:bldP spid="551" grpId="0" animBg="1"/>
      <p:bldP spid="552" grpId="0" animBg="1"/>
      <p:bldP spid="559" grpId="0" animBg="1"/>
      <p:bldP spid="563" grpId="0" animBg="1"/>
      <p:bldP spid="565" grpId="0" animBg="1"/>
      <p:bldP spid="567" grpId="0" animBg="1"/>
      <p:bldP spid="569" grpId="0" animBg="1"/>
      <p:bldP spid="570" grpId="0"/>
      <p:bldP spid="570" grpId="1"/>
      <p:bldP spid="571" grpId="0"/>
      <p:bldP spid="571" grpId="1"/>
      <p:bldP spid="572" grpId="0"/>
      <p:bldP spid="572" grpId="1"/>
      <p:bldP spid="573" grpId="0"/>
      <p:bldP spid="57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p:txBody>
          <a:bodyPr/>
          <a:lstStyle/>
          <a:p>
            <a:pPr eaLnBrk="1" hangingPunct="1"/>
            <a:r>
              <a:rPr lang="zh-CN" altLang="en-US"/>
              <a:t>计算机软件系统</a:t>
            </a:r>
          </a:p>
        </p:txBody>
      </p:sp>
      <p:sp>
        <p:nvSpPr>
          <p:cNvPr id="118788" name="Rectangle 3"/>
          <p:cNvSpPr>
            <a:spLocks noGrp="1" noChangeArrowheads="1"/>
          </p:cNvSpPr>
          <p:nvPr>
            <p:ph idx="1"/>
          </p:nvPr>
        </p:nvSpPr>
        <p:spPr/>
        <p:txBody>
          <a:bodyPr>
            <a:normAutofit/>
          </a:bodyPr>
          <a:lstStyle/>
          <a:p>
            <a:pPr eaLnBrk="1" hangingPunct="1">
              <a:lnSpc>
                <a:spcPct val="130000"/>
              </a:lnSpc>
            </a:pPr>
            <a:r>
              <a:rPr lang="zh-CN" altLang="en-US" dirty="0"/>
              <a:t>计算机硬件是载体，软件是灵魂。</a:t>
            </a:r>
            <a:endParaRPr lang="en-US" altLang="zh-CN" dirty="0"/>
          </a:p>
          <a:p>
            <a:pPr lvl="1">
              <a:lnSpc>
                <a:spcPct val="130000"/>
              </a:lnSpc>
            </a:pPr>
            <a:r>
              <a:rPr lang="zh-CN" altLang="en-US" dirty="0">
                <a:solidFill>
                  <a:schemeClr val="tx1"/>
                </a:solidFill>
                <a:sym typeface="Arial" panose="020B0604020202020204" pitchFamily="34" charset="0"/>
              </a:rPr>
              <a:t>互相依存：计算机系统必须配备完善的软件系统，软件应充分发挥硬件的功能</a:t>
            </a:r>
            <a:endParaRPr lang="en-US" altLang="zh-CN" dirty="0">
              <a:solidFill>
                <a:schemeClr val="tx1"/>
              </a:solidFill>
              <a:sym typeface="Arial" panose="020B0604020202020204" pitchFamily="34" charset="0"/>
            </a:endParaRPr>
          </a:p>
          <a:p>
            <a:pPr lvl="1">
              <a:lnSpc>
                <a:spcPct val="130000"/>
              </a:lnSpc>
            </a:pPr>
            <a:r>
              <a:rPr lang="zh-CN" altLang="en-US" b="1" dirty="0">
                <a:solidFill>
                  <a:srgbClr val="FF0000"/>
                </a:solidFill>
              </a:rPr>
              <a:t>逻辑等效性：某些功能既可由硬件实现，也可由软件来实现</a:t>
            </a:r>
            <a:endParaRPr lang="en-US" altLang="zh-CN" b="1" dirty="0">
              <a:solidFill>
                <a:srgbClr val="FF0000"/>
              </a:solidFill>
            </a:endParaRPr>
          </a:p>
          <a:p>
            <a:pPr lvl="1">
              <a:lnSpc>
                <a:spcPct val="130000"/>
              </a:lnSpc>
            </a:pPr>
            <a:r>
              <a:rPr lang="zh-CN" altLang="en-US" dirty="0">
                <a:solidFill>
                  <a:schemeClr val="tx1"/>
                </a:solidFill>
              </a:rPr>
              <a:t>协同发展：软件随硬件技术的迅速发展而发展，而软件的不断发展善又促进硬件更新</a:t>
            </a:r>
          </a:p>
          <a:p>
            <a:pPr>
              <a:lnSpc>
                <a:spcPct val="130000"/>
              </a:lnSpc>
            </a:pPr>
            <a:r>
              <a:rPr lang="zh-CN" altLang="en-US" dirty="0"/>
              <a:t>软件：一切程序的集合，可运行的思想和内容的数字化</a:t>
            </a:r>
          </a:p>
          <a:p>
            <a:pPr lvl="1">
              <a:lnSpc>
                <a:spcPct val="130000"/>
              </a:lnSpc>
            </a:pPr>
            <a:r>
              <a:rPr lang="zh-CN" altLang="en-US" dirty="0">
                <a:solidFill>
                  <a:schemeClr val="tx1"/>
                </a:solidFill>
              </a:rPr>
              <a:t>变现形式：程序和数据 </a:t>
            </a:r>
            <a:endParaRPr lang="en-US" altLang="zh-CN" dirty="0">
              <a:solidFill>
                <a:schemeClr val="tx1"/>
              </a:solidFill>
            </a:endParaRPr>
          </a:p>
          <a:p>
            <a:pPr lvl="1">
              <a:lnSpc>
                <a:spcPct val="130000"/>
              </a:lnSpc>
            </a:pPr>
            <a:r>
              <a:rPr lang="zh-CN" altLang="en-US" dirty="0">
                <a:solidFill>
                  <a:schemeClr val="tx1"/>
                </a:solidFill>
              </a:rPr>
              <a:t>系统软件、应用软件</a:t>
            </a:r>
            <a:endParaRPr lang="en-US" altLang="zh-CN" dirty="0">
              <a:solidFill>
                <a:schemeClr val="tx1"/>
              </a:solidFill>
            </a:endParaRPr>
          </a:p>
          <a:p>
            <a:pPr>
              <a:lnSpc>
                <a:spcPct val="130000"/>
              </a:lnSpc>
            </a:pPr>
            <a:r>
              <a:rPr lang="zh-CN" altLang="en-US" dirty="0"/>
              <a:t>固件（</a:t>
            </a:r>
            <a:r>
              <a:rPr lang="en-US" altLang="zh-CN" dirty="0"/>
              <a:t>Firmware</a:t>
            </a:r>
            <a:r>
              <a:rPr lang="zh-CN" altLang="en-US" dirty="0"/>
              <a:t>）</a:t>
            </a:r>
            <a:endParaRPr lang="en-US" altLang="zh-CN" dirty="0"/>
          </a:p>
          <a:p>
            <a:pPr lvl="1">
              <a:lnSpc>
                <a:spcPct val="130000"/>
              </a:lnSpc>
            </a:pPr>
            <a:r>
              <a:rPr lang="zh-CN" altLang="en-US" dirty="0">
                <a:solidFill>
                  <a:schemeClr val="tx1"/>
                </a:solidFill>
              </a:rPr>
              <a:t>具有软件功能，具有硬件形态的部件</a:t>
            </a:r>
            <a:endParaRPr lang="en-US" altLang="zh-CN" dirty="0">
              <a:solidFill>
                <a:schemeClr val="tx1"/>
              </a:solidFill>
            </a:endParaRPr>
          </a:p>
          <a:p>
            <a:pPr algn="r">
              <a:lnSpc>
                <a:spcPct val="130000"/>
              </a:lnSpc>
            </a:pPr>
            <a:endParaRPr lang="zh-CN" altLang="en-US" sz="1896" dirty="0">
              <a:solidFill>
                <a:schemeClr val="tx1">
                  <a:lumMod val="75000"/>
                  <a:lumOff val="25000"/>
                </a:schemeClr>
              </a:solidFill>
              <a:latin typeface="微软雅黑" panose="020B0503020204020204" charset="-122"/>
              <a:ea typeface="微软雅黑" panose="020B0503020204020204" charset="-122"/>
            </a:endParaRPr>
          </a:p>
          <a:p>
            <a:pPr lvl="1">
              <a:lnSpc>
                <a:spcPct val="130000"/>
              </a:lnSpc>
            </a:pPr>
            <a:endParaRPr lang="zh-CN" altLang="en-US" dirty="0">
              <a:solidFill>
                <a:schemeClr val="tx1">
                  <a:lumMod val="75000"/>
                  <a:lumOff val="25000"/>
                </a:schemeClr>
              </a:solidFill>
              <a:sym typeface="Arial" panose="020B0604020202020204" pitchFamily="34" charset="0"/>
            </a:endParaRPr>
          </a:p>
          <a:p>
            <a:pPr lvl="1">
              <a:lnSpc>
                <a:spcPct val="130000"/>
              </a:lnSpc>
            </a:pPr>
            <a:endParaRPr lang="en-US" altLang="zh-CN" dirty="0"/>
          </a:p>
          <a:p>
            <a:pPr eaLnBrk="1" hangingPunct="1"/>
            <a:endParaRPr lang="en-US" altLang="zh-CN" dirty="0"/>
          </a:p>
        </p:txBody>
      </p:sp>
    </p:spTree>
    <p:extLst>
      <p:ext uri="{BB962C8B-B14F-4D97-AF65-F5344CB8AC3E}">
        <p14:creationId xmlns:p14="http://schemas.microsoft.com/office/powerpoint/2010/main" val="385566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MOVE</a:t>
            </a:r>
            <a:r>
              <a:rPr lang="zh-CN" altLang="en-US" dirty="0"/>
              <a:t>指令执行数据通路</a:t>
            </a:r>
          </a:p>
        </p:txBody>
      </p:sp>
      <p:sp>
        <p:nvSpPr>
          <p:cNvPr id="812"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3"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814"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8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816"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17"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8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8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8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8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3" name="矩形 822"/>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grpSp>
        <p:nvGrpSpPr>
          <p:cNvPr id="824" name="组合 823"/>
          <p:cNvGrpSpPr/>
          <p:nvPr/>
        </p:nvGrpSpPr>
        <p:grpSpPr>
          <a:xfrm>
            <a:off x="9074688" y="3501776"/>
            <a:ext cx="728683" cy="240131"/>
            <a:chOff x="5939241" y="3396461"/>
            <a:chExt cx="768533" cy="253263"/>
          </a:xfrm>
        </p:grpSpPr>
        <p:sp>
          <p:nvSpPr>
            <p:cNvPr id="825"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26" name="组合 825"/>
            <p:cNvGrpSpPr/>
            <p:nvPr/>
          </p:nvGrpSpPr>
          <p:grpSpPr>
            <a:xfrm rot="16200000">
              <a:off x="6243942" y="3185892"/>
              <a:ext cx="159131" cy="768533"/>
              <a:chOff x="6712622" y="6427719"/>
              <a:chExt cx="159131" cy="768533"/>
            </a:xfrm>
          </p:grpSpPr>
          <p:cxnSp>
            <p:nvCxnSpPr>
              <p:cNvPr id="827" name="直接连接符 82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28" name="等腰三角形 82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829"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30" name="直接连接符 829"/>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1" name="等腰三角形 830"/>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32" name="组合 831"/>
          <p:cNvGrpSpPr/>
          <p:nvPr/>
        </p:nvGrpSpPr>
        <p:grpSpPr>
          <a:xfrm>
            <a:off x="6247589" y="3027360"/>
            <a:ext cx="1064807" cy="232317"/>
            <a:chOff x="660658" y="4143960"/>
            <a:chExt cx="1123039" cy="245022"/>
          </a:xfrm>
        </p:grpSpPr>
        <p:cxnSp>
          <p:nvCxnSpPr>
            <p:cNvPr id="833" name="直接连接符 832"/>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4" name="等腰三角形 833"/>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35"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36" name="组合 835"/>
          <p:cNvGrpSpPr/>
          <p:nvPr/>
        </p:nvGrpSpPr>
        <p:grpSpPr>
          <a:xfrm>
            <a:off x="9074076" y="4942272"/>
            <a:ext cx="728683" cy="231100"/>
            <a:chOff x="5939241" y="3396461"/>
            <a:chExt cx="768533" cy="243738"/>
          </a:xfrm>
        </p:grpSpPr>
        <p:sp>
          <p:nvSpPr>
            <p:cNvPr id="837"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38" name="组合 837"/>
            <p:cNvGrpSpPr/>
            <p:nvPr/>
          </p:nvGrpSpPr>
          <p:grpSpPr>
            <a:xfrm rot="16200000">
              <a:off x="6243942" y="3176367"/>
              <a:ext cx="159131" cy="768533"/>
              <a:chOff x="6722147" y="6427719"/>
              <a:chExt cx="159131" cy="768533"/>
            </a:xfrm>
          </p:grpSpPr>
          <p:cxnSp>
            <p:nvCxnSpPr>
              <p:cNvPr id="839" name="直接连接符 838"/>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40" name="等腰三角形 839"/>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841" name="组合 840"/>
          <p:cNvGrpSpPr/>
          <p:nvPr/>
        </p:nvGrpSpPr>
        <p:grpSpPr>
          <a:xfrm>
            <a:off x="9074076" y="5665402"/>
            <a:ext cx="728683" cy="240131"/>
            <a:chOff x="5939241" y="3396461"/>
            <a:chExt cx="768533" cy="253263"/>
          </a:xfrm>
        </p:grpSpPr>
        <p:sp>
          <p:nvSpPr>
            <p:cNvPr id="842"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43" name="组合 842"/>
            <p:cNvGrpSpPr/>
            <p:nvPr/>
          </p:nvGrpSpPr>
          <p:grpSpPr>
            <a:xfrm rot="16200000">
              <a:off x="6243942" y="3185892"/>
              <a:ext cx="159131" cy="768533"/>
              <a:chOff x="6712622" y="6427719"/>
              <a:chExt cx="159131" cy="768533"/>
            </a:xfrm>
          </p:grpSpPr>
          <p:cxnSp>
            <p:nvCxnSpPr>
              <p:cNvPr id="844" name="直接连接符 843"/>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45" name="等腰三角形 84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846"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847"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848"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849"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0"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1" name="直接连接符 850"/>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52" name="等腰三角形 851"/>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3" name="直接连接符 852"/>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54" name="等腰三角形 853"/>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5" name="直接连接符 854"/>
          <p:cNvCxnSpPr>
            <a:stCxn id="866"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56" name="等腰三角形 855"/>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57" name="直接连接符 856"/>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858"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59"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860"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861"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862" name="直接连接符 861"/>
          <p:cNvCxnSpPr>
            <a:stCxn id="865"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863"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64"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865"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66"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867" name="直接连接符 866"/>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868"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9"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70"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71"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72"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73"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874" name="组合 873"/>
          <p:cNvGrpSpPr/>
          <p:nvPr/>
        </p:nvGrpSpPr>
        <p:grpSpPr>
          <a:xfrm>
            <a:off x="5664148" y="1807015"/>
            <a:ext cx="5745845" cy="4005127"/>
            <a:chOff x="4361520" y="1522026"/>
            <a:chExt cx="6060071" cy="4224157"/>
          </a:xfrm>
        </p:grpSpPr>
        <p:grpSp>
          <p:nvGrpSpPr>
            <p:cNvPr id="875" name="组合 874"/>
            <p:cNvGrpSpPr/>
            <p:nvPr/>
          </p:nvGrpSpPr>
          <p:grpSpPr>
            <a:xfrm>
              <a:off x="9877331" y="3288370"/>
              <a:ext cx="544260" cy="171711"/>
              <a:chOff x="10136647" y="3405134"/>
              <a:chExt cx="544260" cy="171711"/>
            </a:xfrm>
          </p:grpSpPr>
          <p:cxnSp>
            <p:nvCxnSpPr>
              <p:cNvPr id="905" name="直接箭头连接符 904"/>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6" name="直接箭头连接符 905"/>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76" name="直接箭头连接符 875"/>
            <p:cNvCxnSpPr/>
            <p:nvPr/>
          </p:nvCxnSpPr>
          <p:spPr>
            <a:xfrm flipH="1">
              <a:off x="9877331" y="405040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77" name="直接箭头连接符 876"/>
            <p:cNvCxnSpPr/>
            <p:nvPr/>
          </p:nvCxnSpPr>
          <p:spPr>
            <a:xfrm flipH="1">
              <a:off x="9877331" y="422211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78" name="组合 877"/>
            <p:cNvGrpSpPr/>
            <p:nvPr/>
          </p:nvGrpSpPr>
          <p:grpSpPr>
            <a:xfrm>
              <a:off x="9877331" y="4812438"/>
              <a:ext cx="544260" cy="171711"/>
              <a:chOff x="10136647" y="3405134"/>
              <a:chExt cx="544260" cy="171711"/>
            </a:xfrm>
          </p:grpSpPr>
          <p:cxnSp>
            <p:nvCxnSpPr>
              <p:cNvPr id="903" name="直接箭头连接符 902"/>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4" name="直接箭头连接符 903"/>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79" name="组合 878"/>
            <p:cNvGrpSpPr/>
            <p:nvPr/>
          </p:nvGrpSpPr>
          <p:grpSpPr>
            <a:xfrm>
              <a:off x="9877331" y="5574472"/>
              <a:ext cx="544260" cy="171711"/>
              <a:chOff x="10136647" y="3405134"/>
              <a:chExt cx="544260" cy="171711"/>
            </a:xfrm>
          </p:grpSpPr>
          <p:cxnSp>
            <p:nvCxnSpPr>
              <p:cNvPr id="901" name="直接箭头连接符 900"/>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2" name="直接箭头连接符 901"/>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80" name="组合 879"/>
            <p:cNvGrpSpPr/>
            <p:nvPr/>
          </p:nvGrpSpPr>
          <p:grpSpPr>
            <a:xfrm>
              <a:off x="4361520" y="1522026"/>
              <a:ext cx="3506404" cy="3844158"/>
              <a:chOff x="4361520" y="1522026"/>
              <a:chExt cx="3506404" cy="3844158"/>
            </a:xfrm>
          </p:grpSpPr>
          <p:grpSp>
            <p:nvGrpSpPr>
              <p:cNvPr id="881" name="组合 880"/>
              <p:cNvGrpSpPr/>
              <p:nvPr/>
            </p:nvGrpSpPr>
            <p:grpSpPr>
              <a:xfrm>
                <a:off x="4361520" y="1522026"/>
                <a:ext cx="3506404" cy="1996413"/>
                <a:chOff x="4361520" y="1522026"/>
                <a:chExt cx="3506404" cy="1996413"/>
              </a:xfrm>
            </p:grpSpPr>
            <p:cxnSp>
              <p:nvCxnSpPr>
                <p:cNvPr id="888" name="直接箭头连接符 887"/>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89" name="组合 888"/>
                <p:cNvGrpSpPr/>
                <p:nvPr/>
              </p:nvGrpSpPr>
              <p:grpSpPr>
                <a:xfrm>
                  <a:off x="4361520" y="1522026"/>
                  <a:ext cx="3506404" cy="1383693"/>
                  <a:chOff x="4361520" y="1522026"/>
                  <a:chExt cx="3506404" cy="1383693"/>
                </a:xfrm>
              </p:grpSpPr>
              <p:grpSp>
                <p:nvGrpSpPr>
                  <p:cNvPr id="893" name="组合 892"/>
                  <p:cNvGrpSpPr/>
                  <p:nvPr/>
                </p:nvGrpSpPr>
                <p:grpSpPr>
                  <a:xfrm>
                    <a:off x="4361520" y="1522026"/>
                    <a:ext cx="1748222" cy="358192"/>
                    <a:chOff x="4361520" y="1522026"/>
                    <a:chExt cx="1748222" cy="358192"/>
                  </a:xfrm>
                </p:grpSpPr>
                <p:sp>
                  <p:nvSpPr>
                    <p:cNvPr id="897"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98"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99" name="直接箭头连接符 898"/>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00" name="直接箭头连接符 899"/>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894" name="直接箭头连接符 893"/>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895"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96" name="直接箭头连接符 895"/>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890" name="组合 889"/>
                <p:cNvGrpSpPr/>
                <p:nvPr/>
              </p:nvGrpSpPr>
              <p:grpSpPr>
                <a:xfrm>
                  <a:off x="6289419" y="3224836"/>
                  <a:ext cx="533810" cy="293603"/>
                  <a:chOff x="1081011" y="4795829"/>
                  <a:chExt cx="533810" cy="293603"/>
                </a:xfrm>
              </p:grpSpPr>
              <p:cxnSp>
                <p:nvCxnSpPr>
                  <p:cNvPr id="891" name="直接箭头连接符 890"/>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92" name="直接箭头连接符 891"/>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882" name="直接箭头连接符 881"/>
              <p:cNvCxnSpPr/>
              <p:nvPr/>
            </p:nvCxnSpPr>
            <p:spPr>
              <a:xfrm>
                <a:off x="5430048" y="536618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83" name="组合 882"/>
              <p:cNvGrpSpPr/>
              <p:nvPr/>
            </p:nvGrpSpPr>
            <p:grpSpPr>
              <a:xfrm>
                <a:off x="5296743" y="3767069"/>
                <a:ext cx="2018830" cy="942122"/>
                <a:chOff x="5296743" y="3767069"/>
                <a:chExt cx="2018830" cy="942122"/>
              </a:xfrm>
            </p:grpSpPr>
            <p:cxnSp>
              <p:nvCxnSpPr>
                <p:cNvPr id="884" name="直接箭头连接符 883"/>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5" name="直接箭头连接符 884"/>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6" name="直接箭头连接符 885"/>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87" name="直接箭头连接符 886"/>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grpSp>
      <p:sp>
        <p:nvSpPr>
          <p:cNvPr id="907"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08"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09"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0"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1"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2"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3"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4"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7"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8"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19"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0"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31"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2" name="上下箭头 931"/>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937"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93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93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94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94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94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3" name="矩形 942"/>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grpSp>
        <p:nvGrpSpPr>
          <p:cNvPr id="944" name="组合 943"/>
          <p:cNvGrpSpPr/>
          <p:nvPr/>
        </p:nvGrpSpPr>
        <p:grpSpPr>
          <a:xfrm>
            <a:off x="9074688" y="3501776"/>
            <a:ext cx="728683" cy="240131"/>
            <a:chOff x="5939241" y="3396461"/>
            <a:chExt cx="768533" cy="253263"/>
          </a:xfrm>
        </p:grpSpPr>
        <p:sp>
          <p:nvSpPr>
            <p:cNvPr id="945"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46" name="组合 945"/>
            <p:cNvGrpSpPr/>
            <p:nvPr/>
          </p:nvGrpSpPr>
          <p:grpSpPr>
            <a:xfrm rot="16200000">
              <a:off x="6243942" y="3185892"/>
              <a:ext cx="159131" cy="768533"/>
              <a:chOff x="6712622" y="6427719"/>
              <a:chExt cx="159131" cy="768533"/>
            </a:xfrm>
          </p:grpSpPr>
          <p:cxnSp>
            <p:nvCxnSpPr>
              <p:cNvPr id="947" name="直接连接符 94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48" name="等腰三角形 947"/>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949"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50" name="直接连接符 949"/>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1" name="等腰三角形 950"/>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52" name="组合 951"/>
          <p:cNvGrpSpPr/>
          <p:nvPr/>
        </p:nvGrpSpPr>
        <p:grpSpPr>
          <a:xfrm>
            <a:off x="6247589" y="3027360"/>
            <a:ext cx="1064807" cy="232317"/>
            <a:chOff x="660658" y="4143960"/>
            <a:chExt cx="1123039" cy="245022"/>
          </a:xfrm>
        </p:grpSpPr>
        <p:cxnSp>
          <p:nvCxnSpPr>
            <p:cNvPr id="953" name="直接连接符 952"/>
            <p:cNvCxnSpPr/>
            <p:nvPr/>
          </p:nvCxnSpPr>
          <p:spPr>
            <a:xfrm flipH="1">
              <a:off x="660658" y="423305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4" name="等腰三角形 953"/>
            <p:cNvSpPr/>
            <p:nvPr/>
          </p:nvSpPr>
          <p:spPr>
            <a:xfrm rot="16200000">
              <a:off x="1110183" y="414916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55"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956" name="组合 955"/>
          <p:cNvGrpSpPr/>
          <p:nvPr/>
        </p:nvGrpSpPr>
        <p:grpSpPr>
          <a:xfrm>
            <a:off x="9074076" y="4942272"/>
            <a:ext cx="728683" cy="231100"/>
            <a:chOff x="5939241" y="3396461"/>
            <a:chExt cx="768533" cy="243738"/>
          </a:xfrm>
        </p:grpSpPr>
        <p:sp>
          <p:nvSpPr>
            <p:cNvPr id="957"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58" name="组合 957"/>
            <p:cNvGrpSpPr/>
            <p:nvPr/>
          </p:nvGrpSpPr>
          <p:grpSpPr>
            <a:xfrm rot="16200000">
              <a:off x="6243942" y="3176367"/>
              <a:ext cx="159131" cy="768533"/>
              <a:chOff x="6722147" y="6427719"/>
              <a:chExt cx="159131" cy="768533"/>
            </a:xfrm>
          </p:grpSpPr>
          <p:cxnSp>
            <p:nvCxnSpPr>
              <p:cNvPr id="959" name="直接连接符 958"/>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60" name="等腰三角形 959"/>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grpSp>
        <p:nvGrpSpPr>
          <p:cNvPr id="961" name="组合 960"/>
          <p:cNvGrpSpPr/>
          <p:nvPr/>
        </p:nvGrpSpPr>
        <p:grpSpPr>
          <a:xfrm>
            <a:off x="9074076" y="5665402"/>
            <a:ext cx="728683" cy="240131"/>
            <a:chOff x="5939241" y="3396461"/>
            <a:chExt cx="768533" cy="253263"/>
          </a:xfrm>
        </p:grpSpPr>
        <p:sp>
          <p:nvSpPr>
            <p:cNvPr id="962" name="Line 7"/>
            <p:cNvSpPr>
              <a:spLocks noChangeShapeType="1"/>
            </p:cNvSpPr>
            <p:nvPr/>
          </p:nvSpPr>
          <p:spPr bwMode="auto">
            <a:xfrm>
              <a:off x="5939241" y="3396461"/>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963" name="组合 962"/>
            <p:cNvGrpSpPr/>
            <p:nvPr/>
          </p:nvGrpSpPr>
          <p:grpSpPr>
            <a:xfrm rot="16200000">
              <a:off x="6243942" y="3185892"/>
              <a:ext cx="159131" cy="768533"/>
              <a:chOff x="6712622" y="6427719"/>
              <a:chExt cx="159131" cy="768533"/>
            </a:xfrm>
          </p:grpSpPr>
          <p:cxnSp>
            <p:nvCxnSpPr>
              <p:cNvPr id="964" name="直接连接符 963"/>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65" name="等腰三角形 964"/>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966"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67"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68"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69"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1" name="直接连接符 970"/>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72" name="等腰三角形 971"/>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3" name="直接连接符 972"/>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74" name="等腰三角形 973"/>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5" name="直接连接符 974"/>
          <p:cNvCxnSpPr>
            <a:stCxn id="986"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76" name="等腰三角形 975"/>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77" name="直接连接符 976"/>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978"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9"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980"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1"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82" name="直接连接符 981"/>
          <p:cNvCxnSpPr>
            <a:stCxn id="985"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983"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84"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5"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86"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987" name="直接连接符 986"/>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988"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89"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0"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91"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92"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93"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94" name="直接箭头连接符 993"/>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5" name="直接箭头连接符 994"/>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6" name="直接箭头连接符 995"/>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997" name="直接箭头连接符 996"/>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998" name="组合 997"/>
          <p:cNvGrpSpPr/>
          <p:nvPr/>
        </p:nvGrpSpPr>
        <p:grpSpPr>
          <a:xfrm>
            <a:off x="10893954" y="5649334"/>
            <a:ext cx="516039" cy="162807"/>
            <a:chOff x="10136647" y="3405134"/>
            <a:chExt cx="544260" cy="171711"/>
          </a:xfrm>
        </p:grpSpPr>
        <p:cxnSp>
          <p:nvCxnSpPr>
            <p:cNvPr id="999" name="直接箭头连接符 998"/>
            <p:cNvCxnSpPr/>
            <p:nvPr/>
          </p:nvCxnSpPr>
          <p:spPr>
            <a:xfrm flipH="1">
              <a:off x="10136647" y="3405134"/>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0" name="直接箭头连接符 999"/>
            <p:cNvCxnSpPr/>
            <p:nvPr/>
          </p:nvCxnSpPr>
          <p:spPr>
            <a:xfrm flipH="1">
              <a:off x="10136647" y="357684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1001" name="直接箭头连接符 1000"/>
          <p:cNvCxnSpPr/>
          <p:nvPr/>
        </p:nvCxnSpPr>
        <p:spPr>
          <a:xfrm flipH="1">
            <a:off x="8182877" y="2524505"/>
            <a:ext cx="332495"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2" name="Line 127"/>
          <p:cNvSpPr>
            <a:spLocks noChangeShapeType="1"/>
          </p:cNvSpPr>
          <p:nvPr/>
        </p:nvSpPr>
        <p:spPr bwMode="auto">
          <a:xfrm>
            <a:off x="5664148"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03" name="直接箭头连接符 1002"/>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4" name="直接箭头连接符 100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06" name="直接箭头连接符 100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7" name="直接箭头连接符 1006"/>
          <p:cNvCxnSpPr/>
          <p:nvPr/>
        </p:nvCxnSpPr>
        <p:spPr>
          <a:xfrm flipV="1">
            <a:off x="7492082" y="3423248"/>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8" name="直接箭头连接符 1007"/>
          <p:cNvCxnSpPr/>
          <p:nvPr/>
        </p:nvCxnSpPr>
        <p:spPr>
          <a:xfrm flipV="1">
            <a:off x="7998213" y="3421531"/>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09" name="直接箭头连接符 1008"/>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0" name="直接箭头连接符 1009"/>
          <p:cNvCxnSpPr/>
          <p:nvPr/>
        </p:nvCxnSpPr>
        <p:spPr>
          <a:xfrm>
            <a:off x="6550878" y="3935648"/>
            <a:ext cx="373231"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1" name="直接箭头连接符 1010"/>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2" name="直接箭头连接符 1011"/>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013" name="直接箭头连接符 1012"/>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1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17" name="组合 1016"/>
          <p:cNvGrpSpPr/>
          <p:nvPr/>
        </p:nvGrpSpPr>
        <p:grpSpPr>
          <a:xfrm>
            <a:off x="5827118" y="1474284"/>
            <a:ext cx="723760" cy="672350"/>
            <a:chOff x="6145788" y="1554710"/>
            <a:chExt cx="763341" cy="709119"/>
          </a:xfrm>
        </p:grpSpPr>
        <p:sp>
          <p:nvSpPr>
            <p:cNvPr id="1018" name="Line 127"/>
            <p:cNvSpPr>
              <a:spLocks noChangeShapeType="1"/>
            </p:cNvSpPr>
            <p:nvPr/>
          </p:nvSpPr>
          <p:spPr bwMode="auto">
            <a:xfrm>
              <a:off x="6364924" y="1905637"/>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9"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20"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1"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2"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23" name="组合 1022"/>
          <p:cNvGrpSpPr/>
          <p:nvPr/>
        </p:nvGrpSpPr>
        <p:grpSpPr>
          <a:xfrm>
            <a:off x="6757807" y="1964388"/>
            <a:ext cx="732556" cy="376446"/>
            <a:chOff x="7127374" y="2071617"/>
            <a:chExt cx="772618" cy="397033"/>
          </a:xfrm>
        </p:grpSpPr>
        <p:cxnSp>
          <p:nvCxnSpPr>
            <p:cNvPr id="1024" name="直接箭头连接符 1023"/>
            <p:cNvCxnSpPr/>
            <p:nvPr/>
          </p:nvCxnSpPr>
          <p:spPr>
            <a:xfrm>
              <a:off x="7177868" y="2084733"/>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25" name="Text Box 52"/>
            <p:cNvSpPr txBox="1">
              <a:spLocks noChangeArrowheads="1"/>
            </p:cNvSpPr>
            <p:nvPr/>
          </p:nvSpPr>
          <p:spPr bwMode="auto">
            <a:xfrm>
              <a:off x="7127374" y="2071617"/>
              <a:ext cx="772618" cy="39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26"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7"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8" name="Text Box 48"/>
          <p:cNvSpPr txBox="1">
            <a:spLocks noChangeArrowheads="1"/>
          </p:cNvSpPr>
          <p:nvPr/>
        </p:nvSpPr>
        <p:spPr bwMode="auto">
          <a:xfrm>
            <a:off x="7991093" y="3418225"/>
            <a:ext cx="833063" cy="7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9"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1030"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1"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32" name="组合 1031"/>
          <p:cNvGrpSpPr/>
          <p:nvPr/>
        </p:nvGrpSpPr>
        <p:grpSpPr>
          <a:xfrm>
            <a:off x="10893954" y="3615427"/>
            <a:ext cx="804194" cy="383918"/>
            <a:chOff x="11489717" y="3812947"/>
            <a:chExt cx="848173" cy="404913"/>
          </a:xfrm>
        </p:grpSpPr>
        <p:cxnSp>
          <p:nvCxnSpPr>
            <p:cNvPr id="1033" name="直接箭头连接符 1032"/>
            <p:cNvCxnSpPr/>
            <p:nvPr/>
          </p:nvCxnSpPr>
          <p:spPr>
            <a:xfrm flipH="1">
              <a:off x="11489717" y="384369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34" name="Text Box 35"/>
            <p:cNvSpPr txBox="1">
              <a:spLocks noChangeArrowheads="1"/>
            </p:cNvSpPr>
            <p:nvPr/>
          </p:nvSpPr>
          <p:spPr bwMode="auto">
            <a:xfrm>
              <a:off x="11536122" y="381294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35"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6"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7"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8"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9"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40" name="组合 1039"/>
          <p:cNvGrpSpPr/>
          <p:nvPr/>
        </p:nvGrpSpPr>
        <p:grpSpPr>
          <a:xfrm>
            <a:off x="10893954" y="4636961"/>
            <a:ext cx="818281" cy="383918"/>
            <a:chOff x="11489717" y="4890346"/>
            <a:chExt cx="863031" cy="404913"/>
          </a:xfrm>
        </p:grpSpPr>
        <p:cxnSp>
          <p:nvCxnSpPr>
            <p:cNvPr id="1041" name="直接箭头连接符 1040"/>
            <p:cNvCxnSpPr/>
            <p:nvPr/>
          </p:nvCxnSpPr>
          <p:spPr>
            <a:xfrm flipH="1">
              <a:off x="11489717" y="5196049"/>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42" name="Text Box 28"/>
            <p:cNvSpPr txBox="1">
              <a:spLocks noChangeArrowheads="1"/>
            </p:cNvSpPr>
            <p:nvPr/>
          </p:nvSpPr>
          <p:spPr bwMode="auto">
            <a:xfrm>
              <a:off x="11550980"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43"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4"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5"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7"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48" name="上下箭头 1047"/>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049" name="表格 1048"/>
          <p:cNvGraphicFramePr>
            <a:graphicFrameLocks noGrp="1"/>
          </p:cNvGraphicFramePr>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R[1]</a:t>
                      </a: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1050" name="TextBox 24"/>
          <p:cNvSpPr txBox="1"/>
          <p:nvPr/>
        </p:nvSpPr>
        <p:spPr>
          <a:xfrm>
            <a:off x="1180254" y="2673798"/>
            <a:ext cx="3392774" cy="623504"/>
          </a:xfrm>
          <a:prstGeom prst="rect">
            <a:avLst/>
          </a:prstGeom>
          <a:noFill/>
        </p:spPr>
        <p:txBody>
          <a:bodyPr wrap="square" rtlCol="0">
            <a:spAutoFit/>
          </a:bodyPr>
          <a:lstStyle/>
          <a:p>
            <a:pPr algn="ctr">
              <a:lnSpc>
                <a:spcPct val="130000"/>
              </a:lnSpc>
              <a:spcBef>
                <a:spcPts val="570"/>
              </a:spcBef>
              <a:spcAft>
                <a:spcPts val="570"/>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55" b="1" dirty="0" err="1">
                <a:solidFill>
                  <a:srgbClr val="C00000"/>
                </a:solidFill>
                <a:latin typeface="微软雅黑" panose="020B0503020204020204" pitchFamily="34" charset="-122"/>
                <a:ea typeface="微软雅黑" panose="020B0503020204020204" pitchFamily="34" charset="-122"/>
                <a:sym typeface="Wingdings" panose="05000000000000000000" pitchFamily="2" charset="2"/>
              </a:rPr>
              <a:t>Reg</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51" name="Rectangle 104"/>
          <p:cNvSpPr>
            <a:spLocks noChangeArrowheads="1"/>
          </p:cNvSpPr>
          <p:nvPr/>
        </p:nvSpPr>
        <p:spPr bwMode="auto">
          <a:xfrm>
            <a:off x="9810451" y="4808100"/>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52" name="Rectangle 104"/>
          <p:cNvSpPr>
            <a:spLocks noChangeArrowheads="1"/>
          </p:cNvSpPr>
          <p:nvPr/>
        </p:nvSpPr>
        <p:spPr bwMode="auto">
          <a:xfrm>
            <a:off x="9810451" y="3361945"/>
            <a:ext cx="1077271" cy="40459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53" name="组合 1052"/>
          <p:cNvGrpSpPr/>
          <p:nvPr/>
        </p:nvGrpSpPr>
        <p:grpSpPr>
          <a:xfrm>
            <a:off x="9075094" y="3581002"/>
            <a:ext cx="728683" cy="150880"/>
            <a:chOff x="9570960" y="3775304"/>
            <a:chExt cx="768533" cy="159131"/>
          </a:xfrm>
        </p:grpSpPr>
        <p:cxnSp>
          <p:nvCxnSpPr>
            <p:cNvPr id="1054" name="直接连接符 1053"/>
            <p:cNvCxnSpPr/>
            <p:nvPr/>
          </p:nvCxnSpPr>
          <p:spPr>
            <a:xfrm flipH="1">
              <a:off x="9570960" y="3866777"/>
              <a:ext cx="768533"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1055" name="等腰三角形 1054"/>
            <p:cNvSpPr/>
            <p:nvPr/>
          </p:nvSpPr>
          <p:spPr>
            <a:xfrm rot="16200000">
              <a:off x="9846954" y="3780507"/>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56" name="Line 7"/>
          <p:cNvSpPr>
            <a:spLocks noChangeShapeType="1"/>
          </p:cNvSpPr>
          <p:nvPr/>
        </p:nvSpPr>
        <p:spPr bwMode="auto">
          <a:xfrm>
            <a:off x="9027457" y="4942272"/>
            <a:ext cx="79354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057" name="上下箭头 1056"/>
          <p:cNvSpPr/>
          <p:nvPr/>
        </p:nvSpPr>
        <p:spPr>
          <a:xfrm>
            <a:off x="8938983" y="1290193"/>
            <a:ext cx="177326" cy="4934647"/>
          </a:xfrm>
          <a:prstGeom prst="upDownArrow">
            <a:avLst/>
          </a:prstGeom>
          <a:solidFill>
            <a:srgbClr val="FF6600"/>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1058" name="组合 1057"/>
          <p:cNvGrpSpPr/>
          <p:nvPr/>
        </p:nvGrpSpPr>
        <p:grpSpPr>
          <a:xfrm>
            <a:off x="10893592" y="3613881"/>
            <a:ext cx="646475" cy="383918"/>
            <a:chOff x="11489717" y="3812341"/>
            <a:chExt cx="681828" cy="404913"/>
          </a:xfrm>
        </p:grpSpPr>
        <p:cxnSp>
          <p:nvCxnSpPr>
            <p:cNvPr id="1059" name="直接箭头连接符 1058"/>
            <p:cNvCxnSpPr/>
            <p:nvPr/>
          </p:nvCxnSpPr>
          <p:spPr>
            <a:xfrm flipH="1">
              <a:off x="11489717" y="38436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60" name="Text Box 35"/>
            <p:cNvSpPr txBox="1">
              <a:spLocks noChangeArrowheads="1"/>
            </p:cNvSpPr>
            <p:nvPr/>
          </p:nvSpPr>
          <p:spPr bwMode="auto">
            <a:xfrm>
              <a:off x="11538354" y="3812341"/>
              <a:ext cx="63319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61" name="组合 1060"/>
          <p:cNvGrpSpPr/>
          <p:nvPr/>
        </p:nvGrpSpPr>
        <p:grpSpPr>
          <a:xfrm>
            <a:off x="10890398" y="4636217"/>
            <a:ext cx="698792" cy="383917"/>
            <a:chOff x="11489715" y="4891227"/>
            <a:chExt cx="737008" cy="404913"/>
          </a:xfrm>
        </p:grpSpPr>
        <p:cxnSp>
          <p:nvCxnSpPr>
            <p:cNvPr id="1062" name="直接箭头连接符 1061"/>
            <p:cNvCxnSpPr/>
            <p:nvPr/>
          </p:nvCxnSpPr>
          <p:spPr>
            <a:xfrm flipH="1">
              <a:off x="11489715" y="520408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63" name="Text Box 28"/>
            <p:cNvSpPr txBox="1">
              <a:spLocks noChangeArrowheads="1"/>
            </p:cNvSpPr>
            <p:nvPr/>
          </p:nvSpPr>
          <p:spPr bwMode="auto">
            <a:xfrm>
              <a:off x="11555746" y="4891227"/>
              <a:ext cx="670977"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064" name="矩形 1063"/>
          <p:cNvSpPr/>
          <p:nvPr/>
        </p:nvSpPr>
        <p:spPr>
          <a:xfrm>
            <a:off x="1180323" y="1093624"/>
            <a:ext cx="2922595" cy="559256"/>
          </a:xfrm>
          <a:prstGeom prst="rect">
            <a:avLst/>
          </a:prstGeom>
        </p:spPr>
        <p:txBody>
          <a:bodyPr wrap="none">
            <a:spAutoFit/>
          </a:bodyPr>
          <a:lstStyle/>
          <a:p>
            <a:pPr lvl="1">
              <a:spcBef>
                <a:spcPts val="570"/>
              </a:spcBef>
              <a:spcAft>
                <a:spcPts val="570"/>
              </a:spcAft>
            </a:pPr>
            <a:r>
              <a:rPr lang="en-US" altLang="zh-CN" sz="303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MOVE R1,10</a:t>
            </a:r>
          </a:p>
        </p:txBody>
      </p:sp>
      <p:grpSp>
        <p:nvGrpSpPr>
          <p:cNvPr id="255" name="组合 254"/>
          <p:cNvGrpSpPr/>
          <p:nvPr/>
        </p:nvGrpSpPr>
        <p:grpSpPr>
          <a:xfrm>
            <a:off x="1589424" y="5588977"/>
            <a:ext cx="3728739" cy="579957"/>
            <a:chOff x="371537" y="4732301"/>
            <a:chExt cx="2678518" cy="579957"/>
          </a:xfrm>
        </p:grpSpPr>
        <p:sp>
          <p:nvSpPr>
            <p:cNvPr id="256" name="矩形 255"/>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不同寻址方式执行周期不同</a:t>
              </a:r>
              <a:r>
                <a:rPr lang="en-US" altLang="zh-CN"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258" name="矩形 257"/>
          <p:cNvSpPr/>
          <p:nvPr/>
        </p:nvSpPr>
        <p:spPr>
          <a:xfrm>
            <a:off x="9213543" y="4547527"/>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pic>
        <p:nvPicPr>
          <p:cNvPr id="5" name="图片 4"/>
          <p:cNvPicPr>
            <a:picLocks noChangeAspect="1"/>
          </p:cNvPicPr>
          <p:nvPr/>
        </p:nvPicPr>
        <p:blipFill>
          <a:blip r:embed="rId2"/>
          <a:stretch>
            <a:fillRect/>
          </a:stretch>
        </p:blipFill>
        <p:spPr>
          <a:xfrm>
            <a:off x="1070610" y="1885950"/>
            <a:ext cx="3613150" cy="67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0"/>
                                        </p:tgtEl>
                                        <p:attrNameLst>
                                          <p:attrName>style.visibility</p:attrName>
                                        </p:attrNameLst>
                                      </p:cBhvr>
                                      <p:to>
                                        <p:strVal val="visible"/>
                                      </p:to>
                                    </p:set>
                                    <p:animEffect transition="in" filter="wipe(left)">
                                      <p:cBhvr>
                                        <p:cTn id="7" dur="500"/>
                                        <p:tgtEl>
                                          <p:spTgt spid="1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Effect transition="in" filter="wipe(right)">
                                      <p:cBhvr>
                                        <p:cTn id="12" dur="500"/>
                                        <p:tgtEl>
                                          <p:spTgt spid="1058"/>
                                        </p:tgtEl>
                                      </p:cBhvr>
                                    </p:animEffect>
                                  </p:childTnLst>
                                </p:cTn>
                              </p:par>
                            </p:childTnLst>
                          </p:cTn>
                        </p:par>
                        <p:par>
                          <p:cTn id="13" fill="hold">
                            <p:stCondLst>
                              <p:cond delay="500"/>
                            </p:stCondLst>
                            <p:childTnLst>
                              <p:par>
                                <p:cTn id="14" presetID="22" presetClass="entr" presetSubtype="2" repeatCount="2000" fill="hold" grpId="0" nodeType="afterEffect">
                                  <p:stCondLst>
                                    <p:cond delay="0"/>
                                  </p:stCondLst>
                                  <p:childTnLst>
                                    <p:set>
                                      <p:cBhvr>
                                        <p:cTn id="15" dur="1" fill="hold">
                                          <p:stCondLst>
                                            <p:cond delay="0"/>
                                          </p:stCondLst>
                                        </p:cTn>
                                        <p:tgtEl>
                                          <p:spTgt spid="1052"/>
                                        </p:tgtEl>
                                        <p:attrNameLst>
                                          <p:attrName>style.visibility</p:attrName>
                                        </p:attrNameLst>
                                      </p:cBhvr>
                                      <p:to>
                                        <p:strVal val="visible"/>
                                      </p:to>
                                    </p:set>
                                    <p:animEffect transition="in" filter="wipe(right)">
                                      <p:cBhvr>
                                        <p:cTn id="16" dur="500"/>
                                        <p:tgtEl>
                                          <p:spTgt spid="105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053"/>
                                        </p:tgtEl>
                                        <p:attrNameLst>
                                          <p:attrName>style.visibility</p:attrName>
                                        </p:attrNameLst>
                                      </p:cBhvr>
                                      <p:to>
                                        <p:strVal val="visible"/>
                                      </p:to>
                                    </p:set>
                                    <p:animEffect transition="in" filter="wipe(right)">
                                      <p:cBhvr>
                                        <p:cTn id="20" dur="1000"/>
                                        <p:tgtEl>
                                          <p:spTgt spid="1053"/>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1057"/>
                                        </p:tgtEl>
                                        <p:attrNameLst>
                                          <p:attrName>style.visibility</p:attrName>
                                        </p:attrNameLst>
                                      </p:cBhvr>
                                      <p:to>
                                        <p:strVal val="visible"/>
                                      </p:to>
                                    </p:set>
                                    <p:animEffect transition="in" filter="wipe(up)">
                                      <p:cBhvr>
                                        <p:cTn id="24" dur="1000"/>
                                        <p:tgtEl>
                                          <p:spTgt spid="1057"/>
                                        </p:tgtEl>
                                      </p:cBhvr>
                                    </p:animEffect>
                                  </p:childTnLst>
                                </p:cTn>
                              </p:par>
                            </p:childTnLst>
                          </p:cTn>
                        </p:par>
                        <p:par>
                          <p:cTn id="25" fill="hold">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wipe(left)">
                                      <p:cBhvr>
                                        <p:cTn id="28" dur="1000"/>
                                        <p:tgtEl>
                                          <p:spTgt spid="1056"/>
                                        </p:tgtEl>
                                      </p:cBhvr>
                                    </p:animEffect>
                                  </p:childTnLst>
                                </p:cTn>
                              </p:par>
                            </p:childTnLst>
                          </p:cTn>
                        </p:par>
                        <p:par>
                          <p:cTn id="29" fill="hold">
                            <p:stCondLst>
                              <p:cond delay="4000"/>
                            </p:stCondLst>
                            <p:childTnLst>
                              <p:par>
                                <p:cTn id="30" presetID="22" presetClass="entr" presetSubtype="2" repeatCount="2000" fill="hold" nodeType="afterEffect">
                                  <p:stCondLst>
                                    <p:cond delay="0"/>
                                  </p:stCondLst>
                                  <p:childTnLst>
                                    <p:set>
                                      <p:cBhvr>
                                        <p:cTn id="31" dur="1" fill="hold">
                                          <p:stCondLst>
                                            <p:cond delay="0"/>
                                          </p:stCondLst>
                                        </p:cTn>
                                        <p:tgtEl>
                                          <p:spTgt spid="1061"/>
                                        </p:tgtEl>
                                        <p:attrNameLst>
                                          <p:attrName>style.visibility</p:attrName>
                                        </p:attrNameLst>
                                      </p:cBhvr>
                                      <p:to>
                                        <p:strVal val="visible"/>
                                      </p:to>
                                    </p:set>
                                    <p:animEffect transition="in" filter="wipe(right)">
                                      <p:cBhvr>
                                        <p:cTn id="32" dur="500"/>
                                        <p:tgtEl>
                                          <p:spTgt spid="1061"/>
                                        </p:tgtEl>
                                      </p:cBhvr>
                                    </p:animEffect>
                                  </p:childTnLst>
                                </p:cTn>
                              </p:par>
                            </p:childTnLst>
                          </p:cTn>
                        </p:par>
                        <p:par>
                          <p:cTn id="33" fill="hold">
                            <p:stCondLst>
                              <p:cond delay="4500"/>
                            </p:stCondLst>
                            <p:childTnLst>
                              <p:par>
                                <p:cTn id="34" presetID="1" presetClass="entr" presetSubtype="0" fill="hold" grpId="0" nodeType="afterEffect">
                                  <p:stCondLst>
                                    <p:cond delay="0"/>
                                  </p:stCondLst>
                                  <p:childTnLst>
                                    <p:set>
                                      <p:cBhvr>
                                        <p:cTn id="35" dur="1" fill="hold">
                                          <p:stCondLst>
                                            <p:cond delay="0"/>
                                          </p:stCondLst>
                                        </p:cTn>
                                        <p:tgtEl>
                                          <p:spTgt spid="258"/>
                                        </p:tgtEl>
                                        <p:attrNameLst>
                                          <p:attrName>style.visibility</p:attrName>
                                        </p:attrNameLst>
                                      </p:cBhvr>
                                      <p:to>
                                        <p:strVal val="visible"/>
                                      </p:to>
                                    </p:set>
                                  </p:childTnLst>
                                </p:cTn>
                              </p:par>
                            </p:childTnLst>
                          </p:cTn>
                        </p:par>
                        <p:par>
                          <p:cTn id="36" fill="hold">
                            <p:stCondLst>
                              <p:cond delay="4500"/>
                            </p:stCondLst>
                            <p:childTnLst>
                              <p:par>
                                <p:cTn id="37" presetID="35" presetClass="emph" presetSubtype="0" repeatCount="3000" fill="hold" grpId="1" nodeType="afterEffect">
                                  <p:stCondLst>
                                    <p:cond delay="0"/>
                                  </p:stCondLst>
                                  <p:childTnLst>
                                    <p:anim calcmode="discrete" valueType="str">
                                      <p:cBhvr>
                                        <p:cTn id="38" dur="1000" fill="hold"/>
                                        <p:tgtEl>
                                          <p:spTgt spid="258"/>
                                        </p:tgtEl>
                                        <p:attrNameLst>
                                          <p:attrName>style.visibility</p:attrName>
                                        </p:attrNameLst>
                                      </p:cBhvr>
                                      <p:tavLst>
                                        <p:tav tm="0">
                                          <p:val>
                                            <p:strVal val="hidden"/>
                                          </p:val>
                                        </p:tav>
                                        <p:tav tm="50000">
                                          <p:val>
                                            <p:strVal val="visible"/>
                                          </p:val>
                                        </p:tav>
                                      </p:tavLst>
                                    </p:anim>
                                  </p:childTnLst>
                                </p:cTn>
                              </p:par>
                            </p:childTnLst>
                          </p:cTn>
                        </p:par>
                        <p:par>
                          <p:cTn id="39" fill="hold">
                            <p:stCondLst>
                              <p:cond delay="5500"/>
                            </p:stCondLst>
                            <p:childTnLst>
                              <p:par>
                                <p:cTn id="40" presetID="22" presetClass="entr" presetSubtype="8" repeatCount="2000" fill="hold" grpId="0" nodeType="afterEffect">
                                  <p:stCondLst>
                                    <p:cond delay="0"/>
                                  </p:stCondLst>
                                  <p:childTnLst>
                                    <p:set>
                                      <p:cBhvr>
                                        <p:cTn id="41" dur="1" fill="hold">
                                          <p:stCondLst>
                                            <p:cond delay="0"/>
                                          </p:stCondLst>
                                        </p:cTn>
                                        <p:tgtEl>
                                          <p:spTgt spid="1051"/>
                                        </p:tgtEl>
                                        <p:attrNameLst>
                                          <p:attrName>style.visibility</p:attrName>
                                        </p:attrNameLst>
                                      </p:cBhvr>
                                      <p:to>
                                        <p:strVal val="visible"/>
                                      </p:to>
                                    </p:set>
                                    <p:animEffect transition="in" filter="wipe(left)">
                                      <p:cBhvr>
                                        <p:cTn id="42" dur="500"/>
                                        <p:tgtEl>
                                          <p:spTgt spid="10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55"/>
                                        </p:tgtEl>
                                        <p:attrNameLst>
                                          <p:attrName>style.visibility</p:attrName>
                                        </p:attrNameLst>
                                      </p:cBhvr>
                                      <p:to>
                                        <p:strVal val="visible"/>
                                      </p:to>
                                    </p:set>
                                    <p:animEffect transition="in" filter="wipe(left)">
                                      <p:cBhvr>
                                        <p:cTn id="47"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p:bldP spid="1051" grpId="0" animBg="1"/>
      <p:bldP spid="1052" grpId="0" animBg="1"/>
      <p:bldP spid="1056" grpId="0" animBg="1"/>
      <p:bldP spid="1057" grpId="0" animBg="1"/>
      <p:bldP spid="258" grpId="0"/>
      <p:bldP spid="25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ADD</a:t>
            </a:r>
            <a:r>
              <a:rPr lang="zh-CN" altLang="en-US" dirty="0"/>
              <a:t>指令执行数据通路</a:t>
            </a:r>
          </a:p>
        </p:txBody>
      </p:sp>
      <p:sp>
        <p:nvSpPr>
          <p:cNvPr id="256"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7"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258"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259"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260" name="Rectangle 129"/>
          <p:cNvSpPr>
            <a:spLocks noChangeArrowheads="1"/>
          </p:cNvSpPr>
          <p:nvPr/>
        </p:nvSpPr>
        <p:spPr bwMode="auto">
          <a:xfrm>
            <a:off x="5437174" y="2159943"/>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1"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262"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263"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264"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5"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266"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7" name="矩形 266"/>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268"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69" name="直接连接符 268"/>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70" name="等腰三角形 269"/>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71"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2" name="直接连接符 271"/>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73" name="等腰三角形 272"/>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4" name="直接连接符 273"/>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75" name="等腰三角形 274"/>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77"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78" name="直接连接符 277"/>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79" name="等腰三角形 278"/>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80"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82" name="等腰三角形 281"/>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83"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284"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285"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286"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7"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8" name="直接连接符 287"/>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89" name="等腰三角形 288"/>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0" name="直接连接符 289"/>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91" name="等腰三角形 290"/>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2" name="直接连接符 291"/>
          <p:cNvCxnSpPr>
            <a:stCxn id="303"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93" name="等腰三角形 292"/>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94" name="直接连接符 293"/>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95"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96"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97"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298"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299" name="直接连接符 298"/>
          <p:cNvCxnSpPr>
            <a:stCxn id="302"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300"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1"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02"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3"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304" name="直接连接符 303"/>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05"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6"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7"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8"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9"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10"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11" name="直接箭头连接符 310"/>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2" name="直接箭头连接符 311"/>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3" name="直接箭头连接符 312"/>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4" name="直接箭头连接符 313"/>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5" name="直接箭头连接符 314"/>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6" name="直接箭头连接符 315"/>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17" name="直接箭头连接符 316"/>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18" name="组合 317"/>
          <p:cNvGrpSpPr/>
          <p:nvPr/>
        </p:nvGrpSpPr>
        <p:grpSpPr>
          <a:xfrm>
            <a:off x="5664148" y="1807015"/>
            <a:ext cx="3324590" cy="1892895"/>
            <a:chOff x="4361520" y="1522026"/>
            <a:chExt cx="3506404" cy="1996413"/>
          </a:xfrm>
        </p:grpSpPr>
        <p:cxnSp>
          <p:nvCxnSpPr>
            <p:cNvPr id="319" name="直接箭头连接符 318"/>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320" name="组合 319"/>
            <p:cNvGrpSpPr/>
            <p:nvPr/>
          </p:nvGrpSpPr>
          <p:grpSpPr>
            <a:xfrm>
              <a:off x="4361520" y="1522026"/>
              <a:ext cx="3506404" cy="1383693"/>
              <a:chOff x="4361520" y="1522026"/>
              <a:chExt cx="3506404" cy="1383693"/>
            </a:xfrm>
          </p:grpSpPr>
          <p:grpSp>
            <p:nvGrpSpPr>
              <p:cNvPr id="324" name="组合 323"/>
              <p:cNvGrpSpPr/>
              <p:nvPr/>
            </p:nvGrpSpPr>
            <p:grpSpPr>
              <a:xfrm>
                <a:off x="4361520" y="1522026"/>
                <a:ext cx="1748222" cy="358192"/>
                <a:chOff x="4361520" y="1522026"/>
                <a:chExt cx="1748222" cy="358192"/>
              </a:xfrm>
            </p:grpSpPr>
            <p:sp>
              <p:nvSpPr>
                <p:cNvPr id="328"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29"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30" name="直接箭头连接符 329"/>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1" name="直接箭头连接符 330"/>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325" name="直接箭头连接符 324"/>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26"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27" name="直接箭头连接符 326"/>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321" name="组合 320"/>
            <p:cNvGrpSpPr/>
            <p:nvPr/>
          </p:nvGrpSpPr>
          <p:grpSpPr>
            <a:xfrm>
              <a:off x="6289419" y="3224836"/>
              <a:ext cx="533810" cy="293603"/>
              <a:chOff x="1081011" y="4795829"/>
              <a:chExt cx="533810" cy="293603"/>
            </a:xfrm>
          </p:grpSpPr>
          <p:cxnSp>
            <p:nvCxnSpPr>
              <p:cNvPr id="322" name="直接箭头连接符 321"/>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23" name="直接箭头连接符 322"/>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332" name="直接箭头连接符 33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3" name="直接箭头连接符 33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334" name="直接箭头连接符 33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3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3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8"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39"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0"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1"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2"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3"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4"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5"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6" name="组合 345"/>
          <p:cNvGrpSpPr/>
          <p:nvPr/>
        </p:nvGrpSpPr>
        <p:grpSpPr>
          <a:xfrm>
            <a:off x="6514173" y="3914455"/>
            <a:ext cx="475389" cy="286508"/>
            <a:chOff x="6870416" y="4128328"/>
            <a:chExt cx="501387" cy="302176"/>
          </a:xfrm>
        </p:grpSpPr>
        <p:cxnSp>
          <p:nvCxnSpPr>
            <p:cNvPr id="347" name="直接箭头连接符 346"/>
            <p:cNvCxnSpPr/>
            <p:nvPr/>
          </p:nvCxnSpPr>
          <p:spPr>
            <a:xfrm>
              <a:off x="6909129" y="4150680"/>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48" name="Text Box 46"/>
            <p:cNvSpPr txBox="1">
              <a:spLocks noChangeArrowheads="1"/>
            </p:cNvSpPr>
            <p:nvPr/>
          </p:nvSpPr>
          <p:spPr bwMode="auto">
            <a:xfrm>
              <a:off x="6870416" y="4128328"/>
              <a:ext cx="50138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grpSp>
        <p:nvGrpSpPr>
          <p:cNvPr id="349" name="组合 348"/>
          <p:cNvGrpSpPr/>
          <p:nvPr/>
        </p:nvGrpSpPr>
        <p:grpSpPr>
          <a:xfrm>
            <a:off x="6624622" y="5431279"/>
            <a:ext cx="679449" cy="383918"/>
            <a:chOff x="6986906" y="5728103"/>
            <a:chExt cx="716606" cy="404913"/>
          </a:xfrm>
        </p:grpSpPr>
        <p:cxnSp>
          <p:nvCxnSpPr>
            <p:cNvPr id="350" name="直接箭头连接符 349"/>
            <p:cNvCxnSpPr/>
            <p:nvPr/>
          </p:nvCxnSpPr>
          <p:spPr>
            <a:xfrm>
              <a:off x="7042434" y="5749795"/>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351"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2"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3"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4"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7"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8" name="组合 357"/>
          <p:cNvGrpSpPr/>
          <p:nvPr/>
        </p:nvGrpSpPr>
        <p:grpSpPr>
          <a:xfrm>
            <a:off x="10893955" y="4302181"/>
            <a:ext cx="818282" cy="383918"/>
            <a:chOff x="11489717" y="4537258"/>
            <a:chExt cx="863032" cy="404913"/>
          </a:xfrm>
        </p:grpSpPr>
        <p:cxnSp>
          <p:nvCxnSpPr>
            <p:cNvPr id="359" name="直接箭头连接符 358"/>
            <p:cNvCxnSpPr/>
            <p:nvPr/>
          </p:nvCxnSpPr>
          <p:spPr>
            <a:xfrm flipH="1">
              <a:off x="11489717" y="4605726"/>
              <a:ext cx="544260" cy="0"/>
            </a:xfrm>
            <a:prstGeom prst="straightConnector1">
              <a:avLst/>
            </a:prstGeom>
            <a:noFill/>
            <a:ln w="12700">
              <a:solidFill>
                <a:srgbClr val="767171"/>
              </a:solidFill>
              <a:round/>
              <a:headEnd w="lg" len="lg"/>
              <a:tailEnd type="stealth" w="lg" len="lg"/>
            </a:ln>
            <a:extLst>
              <a:ext uri="{909E8E84-426E-40DD-AFC4-6F175D3DCCD1}">
                <a14:hiddenFill xmlns:a14="http://schemas.microsoft.com/office/drawing/2010/main">
                  <a:noFill/>
                </a14:hiddenFill>
              </a:ext>
            </a:extLst>
          </p:spPr>
        </p:cxnSp>
        <p:sp>
          <p:nvSpPr>
            <p:cNvPr id="360" name="Text Box 31"/>
            <p:cNvSpPr txBox="1">
              <a:spLocks noChangeArrowheads="1"/>
            </p:cNvSpPr>
            <p:nvPr/>
          </p:nvSpPr>
          <p:spPr bwMode="auto">
            <a:xfrm>
              <a:off x="11550981" y="4537258"/>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76717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2"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5"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66"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67" name="上下箭头 366"/>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68"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0"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372"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373"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374"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375"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376"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377"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8" name="矩形 377"/>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379"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0" name="直接连接符 379"/>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1" name="等腰三角形 380"/>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2"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3" name="直接连接符 382"/>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4" name="等腰三角形 383"/>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5" name="直接连接符 384"/>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6" name="等腰三角形 385"/>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7"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8"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89" name="直接连接符 388"/>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90" name="等腰三角形 389"/>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2" name="直接连接符 391"/>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93" name="等腰三角形 392"/>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4"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95"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96"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97"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9" name="直接连接符 398"/>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0" name="等腰三角形 399"/>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1" name="直接连接符 400"/>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2" name="等腰三角形 401"/>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3" name="直接连接符 402"/>
          <p:cNvCxnSpPr>
            <a:stCxn id="414"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4" name="等腰三角形 403"/>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05" name="直接连接符 404"/>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06"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07"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8"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9"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0" name="直接连接符 409"/>
          <p:cNvCxnSpPr>
            <a:stCxn id="413"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411"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12"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13"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14"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15" name="直接连接符 414"/>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16"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7"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19"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20"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21"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22" name="Line 127"/>
          <p:cNvSpPr>
            <a:spLocks noChangeShapeType="1"/>
          </p:cNvSpPr>
          <p:nvPr/>
        </p:nvSpPr>
        <p:spPr bwMode="auto">
          <a:xfrm>
            <a:off x="5665133" y="1813381"/>
            <a:ext cx="0" cy="33325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23" name="直接箭头连接符 422"/>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4" name="直接箭头连接符 423"/>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25"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26" name="直接箭头连接符 425"/>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7" name="直接箭头连接符 426"/>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8" name="直接箭头连接符 427"/>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429" name="直接箭头连接符 428"/>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30"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1"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2"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Line 127"/>
          <p:cNvSpPr>
            <a:spLocks noChangeShapeType="1"/>
          </p:cNvSpPr>
          <p:nvPr/>
        </p:nvSpPr>
        <p:spPr bwMode="auto">
          <a:xfrm>
            <a:off x="6035876" y="1867373"/>
            <a:ext cx="0" cy="279260"/>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4"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35" name="直接箭头连接符 434"/>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436"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8"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9" name="上下箭头 438"/>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440" name="表格 439"/>
          <p:cNvGraphicFramePr>
            <a:graphicFrameLocks noGrp="1"/>
          </p:cNvGraphicFramePr>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控制信号</a:t>
                      </a: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X</a:t>
                      </a: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(X)+(R1)</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Z</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R0</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441" name="TextBox 24"/>
          <p:cNvSpPr txBox="1"/>
          <p:nvPr/>
        </p:nvSpPr>
        <p:spPr>
          <a:xfrm>
            <a:off x="906050" y="2678325"/>
            <a:ext cx="3392774" cy="623504"/>
          </a:xfrm>
          <a:prstGeom prst="rect">
            <a:avLst/>
          </a:prstGeom>
          <a:noFill/>
        </p:spPr>
        <p:txBody>
          <a:bodyPr wrap="square" rtlCol="0">
            <a:spAutoFit/>
          </a:bodyPr>
          <a:lstStyle/>
          <a:p>
            <a:pPr algn="ctr">
              <a:lnSpc>
                <a:spcPct val="130000"/>
              </a:lnSpc>
              <a:spcBef>
                <a:spcPts val="570"/>
              </a:spcBef>
              <a:spcAft>
                <a:spcPts val="570"/>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(R0)+(R1)</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R0</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2" name="Rectangle 104"/>
          <p:cNvSpPr>
            <a:spLocks noChangeArrowheads="1"/>
          </p:cNvSpPr>
          <p:nvPr/>
        </p:nvSpPr>
        <p:spPr bwMode="auto">
          <a:xfrm>
            <a:off x="9810262" y="4083398"/>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R0</a:t>
            </a:r>
          </a:p>
        </p:txBody>
      </p:sp>
      <p:grpSp>
        <p:nvGrpSpPr>
          <p:cNvPr id="443" name="组合 442"/>
          <p:cNvGrpSpPr/>
          <p:nvPr/>
        </p:nvGrpSpPr>
        <p:grpSpPr>
          <a:xfrm>
            <a:off x="9074078" y="4308394"/>
            <a:ext cx="728683" cy="150880"/>
            <a:chOff x="9570316" y="4543811"/>
            <a:chExt cx="768533" cy="159131"/>
          </a:xfrm>
        </p:grpSpPr>
        <p:cxnSp>
          <p:nvCxnSpPr>
            <p:cNvPr id="444" name="直接连接符 443"/>
            <p:cNvCxnSpPr/>
            <p:nvPr/>
          </p:nvCxnSpPr>
          <p:spPr>
            <a:xfrm flipH="1">
              <a:off x="9570316" y="4623376"/>
              <a:ext cx="768533"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445" name="等腰三角形 444"/>
            <p:cNvSpPr/>
            <p:nvPr/>
          </p:nvSpPr>
          <p:spPr>
            <a:xfrm rot="16200000">
              <a:off x="9846310" y="4549014"/>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446" name="Line 7"/>
          <p:cNvSpPr>
            <a:spLocks noChangeShapeType="1"/>
          </p:cNvSpPr>
          <p:nvPr/>
        </p:nvSpPr>
        <p:spPr bwMode="auto">
          <a:xfrm flipH="1">
            <a:off x="7328230" y="3922409"/>
            <a:ext cx="1649259"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7" name="上下箭头 446"/>
          <p:cNvSpPr/>
          <p:nvPr/>
        </p:nvSpPr>
        <p:spPr>
          <a:xfrm>
            <a:off x="8938794" y="1288568"/>
            <a:ext cx="177326" cy="4934647"/>
          </a:xfrm>
          <a:prstGeom prst="upDownArrow">
            <a:avLst/>
          </a:prstGeom>
          <a:solidFill>
            <a:srgbClr val="FF6600"/>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448" name="组合 447"/>
          <p:cNvGrpSpPr/>
          <p:nvPr/>
        </p:nvGrpSpPr>
        <p:grpSpPr>
          <a:xfrm>
            <a:off x="6514887" y="3912182"/>
            <a:ext cx="480746" cy="286508"/>
            <a:chOff x="6866889" y="4125931"/>
            <a:chExt cx="507037" cy="302176"/>
          </a:xfrm>
        </p:grpSpPr>
        <p:cxnSp>
          <p:nvCxnSpPr>
            <p:cNvPr id="449" name="直接箭头连接符 448"/>
            <p:cNvCxnSpPr/>
            <p:nvPr/>
          </p:nvCxnSpPr>
          <p:spPr>
            <a:xfrm>
              <a:off x="6909129" y="4150680"/>
              <a:ext cx="393642"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0" name="Text Box 46"/>
            <p:cNvSpPr txBox="1">
              <a:spLocks noChangeArrowheads="1"/>
            </p:cNvSpPr>
            <p:nvPr/>
          </p:nvSpPr>
          <p:spPr bwMode="auto">
            <a:xfrm>
              <a:off x="6866889" y="4125931"/>
              <a:ext cx="507037"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451" name="Rectangle 104"/>
          <p:cNvSpPr>
            <a:spLocks noChangeArrowheads="1"/>
          </p:cNvSpPr>
          <p:nvPr/>
        </p:nvSpPr>
        <p:spPr bwMode="auto">
          <a:xfrm>
            <a:off x="9810262" y="4801380"/>
            <a:ext cx="1077271"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grpSp>
        <p:nvGrpSpPr>
          <p:cNvPr id="452" name="组合 451"/>
          <p:cNvGrpSpPr/>
          <p:nvPr/>
        </p:nvGrpSpPr>
        <p:grpSpPr>
          <a:xfrm>
            <a:off x="9074076" y="5020030"/>
            <a:ext cx="728683" cy="150880"/>
            <a:chOff x="9570315" y="5286914"/>
            <a:chExt cx="768533" cy="159131"/>
          </a:xfrm>
        </p:grpSpPr>
        <p:cxnSp>
          <p:nvCxnSpPr>
            <p:cNvPr id="453" name="直接连接符 452"/>
            <p:cNvCxnSpPr/>
            <p:nvPr/>
          </p:nvCxnSpPr>
          <p:spPr>
            <a:xfrm flipH="1">
              <a:off x="9570315" y="5386051"/>
              <a:ext cx="768533" cy="0"/>
            </a:xfrm>
            <a:prstGeom prst="line">
              <a:avLst/>
            </a:prstGeom>
            <a:noFill/>
            <a:ln w="57150">
              <a:solidFill>
                <a:srgbClr val="3FA6FF"/>
              </a:solidFill>
              <a:round/>
              <a:tailEnd type="none" w="lg" len="lg"/>
            </a:ln>
            <a:extLst>
              <a:ext uri="{909E8E84-426E-40DD-AFC4-6F175D3DCCD1}">
                <a14:hiddenFill xmlns:a14="http://schemas.microsoft.com/office/drawing/2010/main">
                  <a:noFill/>
                </a14:hiddenFill>
              </a:ext>
            </a:extLst>
          </p:spPr>
        </p:cxnSp>
        <p:sp>
          <p:nvSpPr>
            <p:cNvPr id="454" name="等腰三角形 453"/>
            <p:cNvSpPr/>
            <p:nvPr/>
          </p:nvSpPr>
          <p:spPr>
            <a:xfrm rot="16200000">
              <a:off x="9846309" y="5292117"/>
              <a:ext cx="159131" cy="148725"/>
            </a:xfrm>
            <a:prstGeom prst="triangle">
              <a:avLst/>
            </a:prstGeom>
            <a:solidFill>
              <a:schemeClr val="bg1"/>
            </a:solidFill>
            <a:ln w="28575">
              <a:solidFill>
                <a:srgbClr val="3FA6FF"/>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cxnSp>
        <p:nvCxnSpPr>
          <p:cNvPr id="455" name="直接连接符 454"/>
          <p:cNvCxnSpPr/>
          <p:nvPr/>
        </p:nvCxnSpPr>
        <p:spPr>
          <a:xfrm>
            <a:off x="7075797" y="4112996"/>
            <a:ext cx="0" cy="342803"/>
          </a:xfrm>
          <a:prstGeom prst="line">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cxnSp>
      <p:cxnSp>
        <p:nvCxnSpPr>
          <p:cNvPr id="456" name="直接连接符 455"/>
          <p:cNvCxnSpPr/>
          <p:nvPr/>
        </p:nvCxnSpPr>
        <p:spPr>
          <a:xfrm>
            <a:off x="7773426" y="4223572"/>
            <a:ext cx="0" cy="239244"/>
          </a:xfrm>
          <a:prstGeom prst="line">
            <a:avLst/>
          </a:prstGeom>
          <a:noFill/>
          <a:ln w="57150" cap="sq">
            <a:solidFill>
              <a:srgbClr val="3FA6FF"/>
            </a:solidFill>
            <a:round/>
            <a:tailEnd type="triangle" w="med" len="med"/>
          </a:ln>
          <a:extLst>
            <a:ext uri="{909E8E84-426E-40DD-AFC4-6F175D3DCCD1}">
              <a14:hiddenFill xmlns:a14="http://schemas.microsoft.com/office/drawing/2010/main">
                <a:noFill/>
              </a14:hiddenFill>
            </a:ext>
          </a:extLst>
        </p:spPr>
      </p:cxnSp>
      <p:sp>
        <p:nvSpPr>
          <p:cNvPr id="457" name="Line 7"/>
          <p:cNvSpPr>
            <a:spLocks noChangeShapeType="1"/>
          </p:cNvSpPr>
          <p:nvPr/>
        </p:nvSpPr>
        <p:spPr bwMode="auto">
          <a:xfrm flipH="1">
            <a:off x="7773426" y="4195985"/>
            <a:ext cx="1204064" cy="0"/>
          </a:xfrm>
          <a:prstGeom prst="line">
            <a:avLst/>
          </a:prstGeom>
          <a:noFill/>
          <a:ln w="57150" cap="sq">
            <a:solidFill>
              <a:srgbClr val="3FA6FF"/>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58" name="Rectangle 104"/>
          <p:cNvSpPr>
            <a:spLocks noChangeArrowheads="1"/>
          </p:cNvSpPr>
          <p:nvPr/>
        </p:nvSpPr>
        <p:spPr bwMode="auto">
          <a:xfrm>
            <a:off x="7199003" y="5244455"/>
            <a:ext cx="399191" cy="404590"/>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Z</a:t>
            </a:r>
          </a:p>
        </p:txBody>
      </p:sp>
      <p:cxnSp>
        <p:nvCxnSpPr>
          <p:cNvPr id="459" name="直接连接符 458"/>
          <p:cNvCxnSpPr/>
          <p:nvPr/>
        </p:nvCxnSpPr>
        <p:spPr>
          <a:xfrm>
            <a:off x="7405944" y="4921159"/>
            <a:ext cx="0" cy="322590"/>
          </a:xfrm>
          <a:prstGeom prst="line">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cxnSp>
      <p:grpSp>
        <p:nvGrpSpPr>
          <p:cNvPr id="460" name="组合 459"/>
          <p:cNvGrpSpPr/>
          <p:nvPr/>
        </p:nvGrpSpPr>
        <p:grpSpPr>
          <a:xfrm>
            <a:off x="6774908" y="4420578"/>
            <a:ext cx="1265333" cy="491056"/>
            <a:chOff x="7145410" y="4667503"/>
            <a:chExt cx="1334531" cy="517911"/>
          </a:xfrm>
        </p:grpSpPr>
        <p:sp>
          <p:nvSpPr>
            <p:cNvPr id="461"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b="1" dirty="0">
                <a:solidFill>
                  <a:schemeClr val="tx1"/>
                </a:solidFill>
                <a:latin typeface="Segoe UI" panose="020B0502040204020203" pitchFamily="34" charset="0"/>
                <a:cs typeface="Segoe UI" panose="020B0502040204020203" pitchFamily="34" charset="0"/>
              </a:endParaRPr>
            </a:p>
          </p:txBody>
        </p:sp>
        <p:sp>
          <p:nvSpPr>
            <p:cNvPr id="462" name="矩形 461"/>
            <p:cNvSpPr/>
            <p:nvPr/>
          </p:nvSpPr>
          <p:spPr>
            <a:xfrm>
              <a:off x="7488880" y="4754061"/>
              <a:ext cx="683368" cy="374450"/>
            </a:xfrm>
            <a:prstGeom prst="rect">
              <a:avLst/>
            </a:prstGeom>
          </p:spPr>
          <p:txBody>
            <a:bodyPr wrap="none">
              <a:spAutoFit/>
            </a:bodyPr>
            <a:lstStyle/>
            <a:p>
              <a:r>
                <a:rPr lang="en-US" altLang="zh-CN" sz="1705" b="1" dirty="0">
                  <a:latin typeface="Times New Roman" panose="02020603050405020304" pitchFamily="18" charset="0"/>
                  <a:ea typeface="微软雅黑" panose="020B0503020204020204" pitchFamily="34" charset="-122"/>
                  <a:cs typeface="Times New Roman" panose="02020603050405020304" pitchFamily="18" charset="0"/>
                </a:rPr>
                <a:t>ALU</a:t>
              </a:r>
              <a:endParaRPr lang="zh-CN" altLang="en-US" sz="1705" b="1" dirty="0"/>
            </a:p>
          </p:txBody>
        </p:sp>
        <p:sp>
          <p:nvSpPr>
            <p:cNvPr id="463"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Times New Roman" panose="02020603050405020304" pitchFamily="18" charset="0"/>
                  <a:cs typeface="Times New Roman" panose="02020603050405020304" pitchFamily="18" charset="0"/>
                </a:rPr>
                <a:t>A</a:t>
              </a:r>
              <a:endParaRPr lang="en-US" altLang="zh-CN" sz="3790" dirty="0">
                <a:latin typeface="Arial" panose="020B0604020202020204" pitchFamily="34" charset="0"/>
              </a:endParaRPr>
            </a:p>
          </p:txBody>
        </p:sp>
        <p:sp>
          <p:nvSpPr>
            <p:cNvPr id="464"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Times New Roman" panose="02020603050405020304" pitchFamily="18" charset="0"/>
                  <a:cs typeface="Times New Roman" panose="02020603050405020304" pitchFamily="18" charset="0"/>
                </a:rPr>
                <a:t>B</a:t>
              </a:r>
              <a:endParaRPr lang="en-US" altLang="zh-CN" sz="3790" dirty="0">
                <a:latin typeface="Arial" panose="020B0604020202020204" pitchFamily="34" charset="0"/>
              </a:endParaRPr>
            </a:p>
          </p:txBody>
        </p:sp>
      </p:grpSp>
      <p:sp>
        <p:nvSpPr>
          <p:cNvPr id="465" name="上下箭头 464"/>
          <p:cNvSpPr/>
          <p:nvPr/>
        </p:nvSpPr>
        <p:spPr>
          <a:xfrm>
            <a:off x="8938794" y="1283472"/>
            <a:ext cx="177326" cy="4934647"/>
          </a:xfrm>
          <a:prstGeom prst="upDownArrow">
            <a:avLst/>
          </a:prstGeom>
          <a:solidFill>
            <a:srgbClr val="3FA6FF"/>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466" name="组合 465"/>
          <p:cNvGrpSpPr/>
          <p:nvPr/>
        </p:nvGrpSpPr>
        <p:grpSpPr>
          <a:xfrm>
            <a:off x="10887534" y="5043237"/>
            <a:ext cx="818281" cy="383918"/>
            <a:chOff x="12788654" y="5489252"/>
            <a:chExt cx="863031" cy="404913"/>
          </a:xfrm>
        </p:grpSpPr>
        <p:cxnSp>
          <p:nvCxnSpPr>
            <p:cNvPr id="467" name="直接箭头连接符 466"/>
            <p:cNvCxnSpPr/>
            <p:nvPr/>
          </p:nvCxnSpPr>
          <p:spPr>
            <a:xfrm flipH="1">
              <a:off x="12788654" y="5533822"/>
              <a:ext cx="544260" cy="0"/>
            </a:xfrm>
            <a:prstGeom prst="straightConnector1">
              <a:avLst/>
            </a:prstGeom>
            <a:noFill/>
            <a:ln w="28575">
              <a:solidFill>
                <a:schemeClr val="accent5"/>
              </a:solidFill>
              <a:round/>
              <a:headEnd w="lg" len="lg"/>
              <a:tailEnd type="stealth" w="lg" len="lg"/>
            </a:ln>
            <a:extLst>
              <a:ext uri="{909E8E84-426E-40DD-AFC4-6F175D3DCCD1}">
                <a14:hiddenFill xmlns:a14="http://schemas.microsoft.com/office/drawing/2010/main">
                  <a:noFill/>
                </a14:hiddenFill>
              </a:ext>
            </a:extLst>
          </p:spPr>
        </p:cxnSp>
        <p:sp>
          <p:nvSpPr>
            <p:cNvPr id="468" name="Text Box 27"/>
            <p:cNvSpPr txBox="1">
              <a:spLocks noChangeArrowheads="1"/>
            </p:cNvSpPr>
            <p:nvPr/>
          </p:nvSpPr>
          <p:spPr bwMode="auto">
            <a:xfrm>
              <a:off x="12849917" y="5489252"/>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69" name="组合 468"/>
          <p:cNvGrpSpPr/>
          <p:nvPr/>
        </p:nvGrpSpPr>
        <p:grpSpPr>
          <a:xfrm>
            <a:off x="7816533" y="4588546"/>
            <a:ext cx="1171175" cy="442981"/>
            <a:chOff x="8391290" y="4986732"/>
            <a:chExt cx="1235224" cy="467207"/>
          </a:xfrm>
        </p:grpSpPr>
        <p:sp>
          <p:nvSpPr>
            <p:cNvPr id="470" name="Text Box 105"/>
            <p:cNvSpPr txBox="1">
              <a:spLocks noChangeArrowheads="1"/>
            </p:cNvSpPr>
            <p:nvPr/>
          </p:nvSpPr>
          <p:spPr bwMode="auto">
            <a:xfrm>
              <a:off x="8895368" y="49867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flipH="1">
              <a:off x="8391290" y="5116321"/>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472" name="Rectangle 104"/>
          <p:cNvSpPr>
            <a:spLocks noChangeArrowheads="1"/>
          </p:cNvSpPr>
          <p:nvPr/>
        </p:nvSpPr>
        <p:spPr bwMode="auto">
          <a:xfrm>
            <a:off x="6929040" y="3740595"/>
            <a:ext cx="39919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X</a:t>
            </a:r>
          </a:p>
        </p:txBody>
      </p:sp>
      <p:sp>
        <p:nvSpPr>
          <p:cNvPr id="473" name="Rectangle 104"/>
          <p:cNvSpPr>
            <a:spLocks noChangeArrowheads="1"/>
          </p:cNvSpPr>
          <p:nvPr/>
        </p:nvSpPr>
        <p:spPr bwMode="auto">
          <a:xfrm>
            <a:off x="9808453" y="4082034"/>
            <a:ext cx="1077271" cy="404590"/>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474" name="Line 7"/>
          <p:cNvSpPr>
            <a:spLocks noChangeShapeType="1"/>
          </p:cNvSpPr>
          <p:nvPr/>
        </p:nvSpPr>
        <p:spPr bwMode="auto">
          <a:xfrm>
            <a:off x="9072267" y="4217779"/>
            <a:ext cx="728681" cy="0"/>
          </a:xfrm>
          <a:prstGeom prst="line">
            <a:avLst/>
          </a:prstGeom>
          <a:noFill/>
          <a:ln w="57150">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475" name="组合 474"/>
          <p:cNvGrpSpPr/>
          <p:nvPr/>
        </p:nvGrpSpPr>
        <p:grpSpPr>
          <a:xfrm>
            <a:off x="7596385" y="5377685"/>
            <a:ext cx="1379295" cy="150880"/>
            <a:chOff x="8013720" y="5673016"/>
            <a:chExt cx="1454725" cy="159131"/>
          </a:xfrm>
        </p:grpSpPr>
        <p:cxnSp>
          <p:nvCxnSpPr>
            <p:cNvPr id="476" name="直接连接符 475"/>
            <p:cNvCxnSpPr/>
            <p:nvPr/>
          </p:nvCxnSpPr>
          <p:spPr>
            <a:xfrm>
              <a:off x="8013720" y="5749795"/>
              <a:ext cx="1454725"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77" name="等腰三角形 476"/>
            <p:cNvSpPr/>
            <p:nvPr/>
          </p:nvSpPr>
          <p:spPr>
            <a:xfrm rot="5400000" flipH="1">
              <a:off x="8648842" y="5678219"/>
              <a:ext cx="159131" cy="148725"/>
            </a:xfrm>
            <a:prstGeom prst="triangle">
              <a:avLst/>
            </a:prstGeom>
            <a:solidFill>
              <a:schemeClr val="bg1"/>
            </a:solidFill>
            <a:ln w="28575">
              <a:solidFill>
                <a:srgbClr val="00B05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478" name="上下箭头 477"/>
          <p:cNvSpPr/>
          <p:nvPr/>
        </p:nvSpPr>
        <p:spPr>
          <a:xfrm>
            <a:off x="8936985" y="1287204"/>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479" name="组合 478"/>
          <p:cNvGrpSpPr/>
          <p:nvPr/>
        </p:nvGrpSpPr>
        <p:grpSpPr>
          <a:xfrm>
            <a:off x="6627514" y="5430959"/>
            <a:ext cx="716338" cy="383918"/>
            <a:chOff x="6988101" y="5735413"/>
            <a:chExt cx="755513" cy="404913"/>
          </a:xfrm>
        </p:grpSpPr>
        <p:cxnSp>
          <p:nvCxnSpPr>
            <p:cNvPr id="480" name="直接箭头连接符 479"/>
            <p:cNvCxnSpPr/>
            <p:nvPr/>
          </p:nvCxnSpPr>
          <p:spPr>
            <a:xfrm>
              <a:off x="7042434" y="574979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81" name="Text Box 38"/>
            <p:cNvSpPr txBox="1">
              <a:spLocks noChangeArrowheads="1"/>
            </p:cNvSpPr>
            <p:nvPr/>
          </p:nvSpPr>
          <p:spPr bwMode="auto">
            <a:xfrm>
              <a:off x="6988101" y="5735413"/>
              <a:ext cx="755513"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85" name="矩形 484"/>
          <p:cNvSpPr/>
          <p:nvPr/>
        </p:nvSpPr>
        <p:spPr>
          <a:xfrm>
            <a:off x="6423506" y="3554345"/>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486" name="矩形 485"/>
          <p:cNvSpPr/>
          <p:nvPr/>
        </p:nvSpPr>
        <p:spPr>
          <a:xfrm>
            <a:off x="6699501" y="5074221"/>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487" name="矩形 486"/>
          <p:cNvSpPr/>
          <p:nvPr/>
        </p:nvSpPr>
        <p:spPr>
          <a:xfrm>
            <a:off x="9182410" y="3859808"/>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488" name="矩形 487"/>
          <p:cNvSpPr/>
          <p:nvPr/>
        </p:nvSpPr>
        <p:spPr>
          <a:xfrm>
            <a:off x="1066013" y="1112890"/>
            <a:ext cx="2712602" cy="559256"/>
          </a:xfrm>
          <a:prstGeom prst="rect">
            <a:avLst/>
          </a:prstGeom>
        </p:spPr>
        <p:txBody>
          <a:bodyPr wrap="none">
            <a:spAutoFit/>
          </a:bodyPr>
          <a:lstStyle/>
          <a:p>
            <a:pPr lvl="1">
              <a:spcBef>
                <a:spcPts val="570"/>
              </a:spcBef>
              <a:spcAft>
                <a:spcPts val="570"/>
              </a:spcAft>
            </a:pPr>
            <a:r>
              <a:rPr lang="en-US" altLang="zh-CN" sz="303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ADD R0,R1</a:t>
            </a:r>
          </a:p>
        </p:txBody>
      </p:sp>
      <p:grpSp>
        <p:nvGrpSpPr>
          <p:cNvPr id="236" name="组合 235"/>
          <p:cNvGrpSpPr/>
          <p:nvPr/>
        </p:nvGrpSpPr>
        <p:grpSpPr>
          <a:xfrm>
            <a:off x="10887670" y="4298115"/>
            <a:ext cx="824492" cy="383918"/>
            <a:chOff x="11476323" y="4532970"/>
            <a:chExt cx="869582" cy="404913"/>
          </a:xfrm>
        </p:grpSpPr>
        <p:cxnSp>
          <p:nvCxnSpPr>
            <p:cNvPr id="237" name="直接箭头连接符 236"/>
            <p:cNvCxnSpPr/>
            <p:nvPr/>
          </p:nvCxnSpPr>
          <p:spPr>
            <a:xfrm flipH="1">
              <a:off x="11476323" y="4605726"/>
              <a:ext cx="544259"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38" name="Text Box 31"/>
            <p:cNvSpPr txBox="1">
              <a:spLocks noChangeArrowheads="1"/>
            </p:cNvSpPr>
            <p:nvPr/>
          </p:nvSpPr>
          <p:spPr bwMode="auto">
            <a:xfrm>
              <a:off x="11544137" y="453297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82" name="组合 481"/>
          <p:cNvGrpSpPr/>
          <p:nvPr/>
        </p:nvGrpSpPr>
        <p:grpSpPr>
          <a:xfrm>
            <a:off x="10893964" y="3917398"/>
            <a:ext cx="818276" cy="383918"/>
            <a:chOff x="12872925" y="4298731"/>
            <a:chExt cx="863025" cy="404913"/>
          </a:xfrm>
        </p:grpSpPr>
        <p:cxnSp>
          <p:nvCxnSpPr>
            <p:cNvPr id="483" name="直接箭头连接符 482"/>
            <p:cNvCxnSpPr/>
            <p:nvPr/>
          </p:nvCxnSpPr>
          <p:spPr>
            <a:xfrm flipH="1">
              <a:off x="12872925" y="45986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84" name="Text Box 32"/>
            <p:cNvSpPr txBox="1">
              <a:spLocks noChangeArrowheads="1"/>
            </p:cNvSpPr>
            <p:nvPr/>
          </p:nvSpPr>
          <p:spPr bwMode="auto">
            <a:xfrm>
              <a:off x="12934182" y="429873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9" name="圆角矩形 238"/>
          <p:cNvSpPr/>
          <p:nvPr/>
        </p:nvSpPr>
        <p:spPr bwMode="auto">
          <a:xfrm>
            <a:off x="303926" y="4317165"/>
            <a:ext cx="5866915" cy="428876"/>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rgbClr val="C00000"/>
              </a:solidFill>
            </a:endParaRPr>
          </a:p>
        </p:txBody>
      </p:sp>
      <p:pic>
        <p:nvPicPr>
          <p:cNvPr id="3" name="图片 2"/>
          <p:cNvPicPr>
            <a:picLocks noChangeAspect="1"/>
          </p:cNvPicPr>
          <p:nvPr/>
        </p:nvPicPr>
        <p:blipFill>
          <a:blip r:embed="rId2"/>
          <a:stretch>
            <a:fillRect/>
          </a:stretch>
        </p:blipFill>
        <p:spPr>
          <a:xfrm>
            <a:off x="1066165" y="1915160"/>
            <a:ext cx="3606800" cy="660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wipe(left)">
                                      <p:cBhvr>
                                        <p:cTn id="7" dur="500"/>
                                        <p:tgtEl>
                                          <p:spTgt spid="4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236"/>
                                        </p:tgtEl>
                                        <p:attrNameLst>
                                          <p:attrName>style.visibility</p:attrName>
                                        </p:attrNameLst>
                                      </p:cBhvr>
                                      <p:to>
                                        <p:strVal val="visible"/>
                                      </p:to>
                                    </p:set>
                                    <p:animEffect transition="in" filter="wipe(right)">
                                      <p:cBhvr>
                                        <p:cTn id="12" dur="500"/>
                                        <p:tgtEl>
                                          <p:spTgt spid="236"/>
                                        </p:tgtEl>
                                      </p:cBhvr>
                                    </p:animEffect>
                                  </p:childTnLst>
                                </p:cTn>
                              </p:par>
                            </p:childTnLst>
                          </p:cTn>
                        </p:par>
                        <p:par>
                          <p:cTn id="13" fill="hold">
                            <p:stCondLst>
                              <p:cond delay="500"/>
                            </p:stCondLst>
                            <p:childTnLst>
                              <p:par>
                                <p:cTn id="14" presetID="22" presetClass="entr" presetSubtype="2" repeatCount="2000" fill="hold" grpId="0" nodeType="afterEffect">
                                  <p:stCondLst>
                                    <p:cond delay="0"/>
                                  </p:stCondLst>
                                  <p:childTnLst>
                                    <p:set>
                                      <p:cBhvr>
                                        <p:cTn id="15" dur="1" fill="hold">
                                          <p:stCondLst>
                                            <p:cond delay="0"/>
                                          </p:stCondLst>
                                        </p:cTn>
                                        <p:tgtEl>
                                          <p:spTgt spid="442"/>
                                        </p:tgtEl>
                                        <p:attrNameLst>
                                          <p:attrName>style.visibility</p:attrName>
                                        </p:attrNameLst>
                                      </p:cBhvr>
                                      <p:to>
                                        <p:strVal val="visible"/>
                                      </p:to>
                                    </p:set>
                                    <p:animEffect transition="in" filter="wipe(right)">
                                      <p:cBhvr>
                                        <p:cTn id="16" dur="500"/>
                                        <p:tgtEl>
                                          <p:spTgt spid="442"/>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443"/>
                                        </p:tgtEl>
                                        <p:attrNameLst>
                                          <p:attrName>style.visibility</p:attrName>
                                        </p:attrNameLst>
                                      </p:cBhvr>
                                      <p:to>
                                        <p:strVal val="visible"/>
                                      </p:to>
                                    </p:set>
                                    <p:animEffect transition="in" filter="wipe(right)">
                                      <p:cBhvr>
                                        <p:cTn id="20" dur="1000"/>
                                        <p:tgtEl>
                                          <p:spTgt spid="443"/>
                                        </p:tgtEl>
                                      </p:cBhvr>
                                    </p:animEffect>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447"/>
                                        </p:tgtEl>
                                        <p:attrNameLst>
                                          <p:attrName>style.visibility</p:attrName>
                                        </p:attrNameLst>
                                      </p:cBhvr>
                                      <p:to>
                                        <p:strVal val="visible"/>
                                      </p:to>
                                    </p:set>
                                    <p:animEffect transition="in" filter="wipe(up)">
                                      <p:cBhvr>
                                        <p:cTn id="24" dur="1000"/>
                                        <p:tgtEl>
                                          <p:spTgt spid="447"/>
                                        </p:tgtEl>
                                      </p:cBhvr>
                                    </p:animEffect>
                                  </p:childTnLst>
                                </p:cTn>
                              </p:par>
                            </p:childTnLst>
                          </p:cTn>
                        </p:par>
                        <p:par>
                          <p:cTn id="25" fill="hold">
                            <p:stCondLst>
                              <p:cond delay="3000"/>
                            </p:stCondLst>
                            <p:childTnLst>
                              <p:par>
                                <p:cTn id="26" presetID="22" presetClass="entr" presetSubtype="2" fill="hold" grpId="0" nodeType="afterEffect">
                                  <p:stCondLst>
                                    <p:cond delay="0"/>
                                  </p:stCondLst>
                                  <p:childTnLst>
                                    <p:set>
                                      <p:cBhvr>
                                        <p:cTn id="27" dur="1" fill="hold">
                                          <p:stCondLst>
                                            <p:cond delay="0"/>
                                          </p:stCondLst>
                                        </p:cTn>
                                        <p:tgtEl>
                                          <p:spTgt spid="446"/>
                                        </p:tgtEl>
                                        <p:attrNameLst>
                                          <p:attrName>style.visibility</p:attrName>
                                        </p:attrNameLst>
                                      </p:cBhvr>
                                      <p:to>
                                        <p:strVal val="visible"/>
                                      </p:to>
                                    </p:set>
                                    <p:animEffect transition="in" filter="wipe(right)">
                                      <p:cBhvr>
                                        <p:cTn id="28" dur="1000"/>
                                        <p:tgtEl>
                                          <p:spTgt spid="446"/>
                                        </p:tgtEl>
                                      </p:cBhvr>
                                    </p:animEffect>
                                  </p:childTnLst>
                                </p:cTn>
                              </p:par>
                            </p:childTnLst>
                          </p:cTn>
                        </p:par>
                        <p:par>
                          <p:cTn id="29" fill="hold">
                            <p:stCondLst>
                              <p:cond delay="4000"/>
                            </p:stCondLst>
                            <p:childTnLst>
                              <p:par>
                                <p:cTn id="30" presetID="22" presetClass="entr" presetSubtype="8" repeatCount="2000" fill="hold" nodeType="afterEffect">
                                  <p:stCondLst>
                                    <p:cond delay="0"/>
                                  </p:stCondLst>
                                  <p:childTnLst>
                                    <p:set>
                                      <p:cBhvr>
                                        <p:cTn id="31" dur="1" fill="hold">
                                          <p:stCondLst>
                                            <p:cond delay="0"/>
                                          </p:stCondLst>
                                        </p:cTn>
                                        <p:tgtEl>
                                          <p:spTgt spid="448"/>
                                        </p:tgtEl>
                                        <p:attrNameLst>
                                          <p:attrName>style.visibility</p:attrName>
                                        </p:attrNameLst>
                                      </p:cBhvr>
                                      <p:to>
                                        <p:strVal val="visible"/>
                                      </p:to>
                                    </p:set>
                                    <p:animEffect transition="in" filter="wipe(left)">
                                      <p:cBhvr>
                                        <p:cTn id="32" dur="500"/>
                                        <p:tgtEl>
                                          <p:spTgt spid="448"/>
                                        </p:tgtEl>
                                      </p:cBhvr>
                                    </p:animEffect>
                                  </p:childTnLst>
                                </p:cTn>
                              </p:par>
                            </p:childTnLst>
                          </p:cTn>
                        </p:par>
                        <p:par>
                          <p:cTn id="33" fill="hold">
                            <p:stCondLst>
                              <p:cond delay="4500"/>
                            </p:stCondLst>
                            <p:childTnLst>
                              <p:par>
                                <p:cTn id="34" presetID="1" presetClass="entr" presetSubtype="0" fill="hold" grpId="0" nodeType="afterEffect">
                                  <p:stCondLst>
                                    <p:cond delay="0"/>
                                  </p:stCondLst>
                                  <p:childTnLst>
                                    <p:set>
                                      <p:cBhvr>
                                        <p:cTn id="35" dur="1" fill="hold">
                                          <p:stCondLst>
                                            <p:cond delay="0"/>
                                          </p:stCondLst>
                                        </p:cTn>
                                        <p:tgtEl>
                                          <p:spTgt spid="485"/>
                                        </p:tgtEl>
                                        <p:attrNameLst>
                                          <p:attrName>style.visibility</p:attrName>
                                        </p:attrNameLst>
                                      </p:cBhvr>
                                      <p:to>
                                        <p:strVal val="visible"/>
                                      </p:to>
                                    </p:set>
                                  </p:childTnLst>
                                </p:cTn>
                              </p:par>
                            </p:childTnLst>
                          </p:cTn>
                        </p:par>
                        <p:par>
                          <p:cTn id="36" fill="hold">
                            <p:stCondLst>
                              <p:cond delay="4500"/>
                            </p:stCondLst>
                            <p:childTnLst>
                              <p:par>
                                <p:cTn id="37" presetID="35" presetClass="emph" presetSubtype="0" repeatCount="3000" fill="hold" grpId="1" nodeType="afterEffect">
                                  <p:stCondLst>
                                    <p:cond delay="0"/>
                                  </p:stCondLst>
                                  <p:childTnLst>
                                    <p:anim calcmode="discrete" valueType="str">
                                      <p:cBhvr>
                                        <p:cTn id="38" dur="1000" fill="hold"/>
                                        <p:tgtEl>
                                          <p:spTgt spid="485"/>
                                        </p:tgtEl>
                                        <p:attrNameLst>
                                          <p:attrName>style.visibility</p:attrName>
                                        </p:attrNameLst>
                                      </p:cBhvr>
                                      <p:tavLst>
                                        <p:tav tm="0">
                                          <p:val>
                                            <p:strVal val="hidden"/>
                                          </p:val>
                                        </p:tav>
                                        <p:tav tm="50000">
                                          <p:val>
                                            <p:strVal val="visible"/>
                                          </p:val>
                                        </p:tav>
                                      </p:tavLst>
                                    </p:anim>
                                  </p:childTnLst>
                                </p:cTn>
                              </p:par>
                            </p:childTnLst>
                          </p:cTn>
                        </p:par>
                        <p:par>
                          <p:cTn id="39" fill="hold">
                            <p:stCondLst>
                              <p:cond delay="5500"/>
                            </p:stCondLst>
                            <p:childTnLst>
                              <p:par>
                                <p:cTn id="40" presetID="22" presetClass="entr" presetSubtype="2" repeatCount="2000" fill="hold" grpId="0" nodeType="afterEffect">
                                  <p:stCondLst>
                                    <p:cond delay="0"/>
                                  </p:stCondLst>
                                  <p:childTnLst>
                                    <p:set>
                                      <p:cBhvr>
                                        <p:cTn id="41" dur="1" fill="hold">
                                          <p:stCondLst>
                                            <p:cond delay="0"/>
                                          </p:stCondLst>
                                        </p:cTn>
                                        <p:tgtEl>
                                          <p:spTgt spid="472"/>
                                        </p:tgtEl>
                                        <p:attrNameLst>
                                          <p:attrName>style.visibility</p:attrName>
                                        </p:attrNameLst>
                                      </p:cBhvr>
                                      <p:to>
                                        <p:strVal val="visible"/>
                                      </p:to>
                                    </p:set>
                                    <p:animEffect transition="in" filter="wipe(right)">
                                      <p:cBhvr>
                                        <p:cTn id="42" dur="500"/>
                                        <p:tgtEl>
                                          <p:spTgt spid="472"/>
                                        </p:tgtEl>
                                      </p:cBhvr>
                                    </p:animEffect>
                                  </p:childTnLst>
                                </p:cTn>
                              </p:par>
                            </p:childTnLst>
                          </p:cTn>
                        </p:par>
                        <p:par>
                          <p:cTn id="43" fill="hold">
                            <p:stCondLst>
                              <p:cond delay="6000"/>
                            </p:stCondLst>
                            <p:childTnLst>
                              <p:par>
                                <p:cTn id="44" presetID="22" presetClass="entr" presetSubtype="1" fill="hold" nodeType="afterEffect">
                                  <p:stCondLst>
                                    <p:cond delay="0"/>
                                  </p:stCondLst>
                                  <p:childTnLst>
                                    <p:set>
                                      <p:cBhvr>
                                        <p:cTn id="45" dur="1" fill="hold">
                                          <p:stCondLst>
                                            <p:cond delay="0"/>
                                          </p:stCondLst>
                                        </p:cTn>
                                        <p:tgtEl>
                                          <p:spTgt spid="455"/>
                                        </p:tgtEl>
                                        <p:attrNameLst>
                                          <p:attrName>style.visibility</p:attrName>
                                        </p:attrNameLst>
                                      </p:cBhvr>
                                      <p:to>
                                        <p:strVal val="visible"/>
                                      </p:to>
                                    </p:set>
                                    <p:animEffect transition="in" filter="wipe(up)">
                                      <p:cBhvr>
                                        <p:cTn id="46" dur="1000"/>
                                        <p:tgtEl>
                                          <p:spTgt spid="45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fill="hold" grpId="1" nodeType="clickEffect">
                                  <p:stCondLst>
                                    <p:cond delay="0"/>
                                  </p:stCondLst>
                                  <p:childTnLst>
                                    <p:animMotion origin="layout" path="M -4.79167E-6 1.85185E-6 L -4.79167E-6 0.06991 " pathEditMode="relative" rAng="0" ptsTypes="AA">
                                      <p:cBhvr>
                                        <p:cTn id="50" dur="1000" fill="hold"/>
                                        <p:tgtEl>
                                          <p:spTgt spid="239"/>
                                        </p:tgtEl>
                                        <p:attrNameLst>
                                          <p:attrName>ppt_x</p:attrName>
                                          <p:attrName>ppt_y</p:attrName>
                                        </p:attrNameLst>
                                      </p:cBhvr>
                                      <p:rCtr x="0" y="349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2" repeatCount="2000" fill="hold" nodeType="clickEffect">
                                  <p:stCondLst>
                                    <p:cond delay="0"/>
                                  </p:stCondLst>
                                  <p:childTnLst>
                                    <p:set>
                                      <p:cBhvr>
                                        <p:cTn id="54" dur="1" fill="hold">
                                          <p:stCondLst>
                                            <p:cond delay="0"/>
                                          </p:stCondLst>
                                        </p:cTn>
                                        <p:tgtEl>
                                          <p:spTgt spid="466"/>
                                        </p:tgtEl>
                                        <p:attrNameLst>
                                          <p:attrName>style.visibility</p:attrName>
                                        </p:attrNameLst>
                                      </p:cBhvr>
                                      <p:to>
                                        <p:strVal val="visible"/>
                                      </p:to>
                                    </p:set>
                                    <p:animEffect transition="in" filter="wipe(right)">
                                      <p:cBhvr>
                                        <p:cTn id="55" dur="500"/>
                                        <p:tgtEl>
                                          <p:spTgt spid="466"/>
                                        </p:tgtEl>
                                      </p:cBhvr>
                                    </p:animEffect>
                                  </p:childTnLst>
                                </p:cTn>
                              </p:par>
                            </p:childTnLst>
                          </p:cTn>
                        </p:par>
                        <p:par>
                          <p:cTn id="56" fill="hold">
                            <p:stCondLst>
                              <p:cond delay="500"/>
                            </p:stCondLst>
                            <p:childTnLst>
                              <p:par>
                                <p:cTn id="57" presetID="22" presetClass="entr" presetSubtype="2" repeatCount="2000" fill="hold" grpId="0" nodeType="afterEffect">
                                  <p:stCondLst>
                                    <p:cond delay="0"/>
                                  </p:stCondLst>
                                  <p:childTnLst>
                                    <p:set>
                                      <p:cBhvr>
                                        <p:cTn id="58" dur="1" fill="hold">
                                          <p:stCondLst>
                                            <p:cond delay="0"/>
                                          </p:stCondLst>
                                        </p:cTn>
                                        <p:tgtEl>
                                          <p:spTgt spid="451"/>
                                        </p:tgtEl>
                                        <p:attrNameLst>
                                          <p:attrName>style.visibility</p:attrName>
                                        </p:attrNameLst>
                                      </p:cBhvr>
                                      <p:to>
                                        <p:strVal val="visible"/>
                                      </p:to>
                                    </p:set>
                                    <p:animEffect transition="in" filter="wipe(right)">
                                      <p:cBhvr>
                                        <p:cTn id="59" dur="500"/>
                                        <p:tgtEl>
                                          <p:spTgt spid="451"/>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452"/>
                                        </p:tgtEl>
                                        <p:attrNameLst>
                                          <p:attrName>style.visibility</p:attrName>
                                        </p:attrNameLst>
                                      </p:cBhvr>
                                      <p:to>
                                        <p:strVal val="visible"/>
                                      </p:to>
                                    </p:set>
                                    <p:animEffect transition="in" filter="wipe(right)">
                                      <p:cBhvr>
                                        <p:cTn id="63" dur="1000"/>
                                        <p:tgtEl>
                                          <p:spTgt spid="452"/>
                                        </p:tgtEl>
                                      </p:cBhvr>
                                    </p:animEffect>
                                  </p:childTnLst>
                                </p:cTn>
                              </p:par>
                            </p:childTnLst>
                          </p:cTn>
                        </p:par>
                        <p:par>
                          <p:cTn id="64" fill="hold">
                            <p:stCondLst>
                              <p:cond delay="2000"/>
                            </p:stCondLst>
                            <p:childTnLst>
                              <p:par>
                                <p:cTn id="65" presetID="22" presetClass="entr" presetSubtype="4" fill="hold" grpId="0" nodeType="afterEffect">
                                  <p:stCondLst>
                                    <p:cond delay="0"/>
                                  </p:stCondLst>
                                  <p:childTnLst>
                                    <p:set>
                                      <p:cBhvr>
                                        <p:cTn id="66" dur="1" fill="hold">
                                          <p:stCondLst>
                                            <p:cond delay="0"/>
                                          </p:stCondLst>
                                        </p:cTn>
                                        <p:tgtEl>
                                          <p:spTgt spid="465"/>
                                        </p:tgtEl>
                                        <p:attrNameLst>
                                          <p:attrName>style.visibility</p:attrName>
                                        </p:attrNameLst>
                                      </p:cBhvr>
                                      <p:to>
                                        <p:strVal val="visible"/>
                                      </p:to>
                                    </p:set>
                                    <p:animEffect transition="in" filter="wipe(down)">
                                      <p:cBhvr>
                                        <p:cTn id="67" dur="1000"/>
                                        <p:tgtEl>
                                          <p:spTgt spid="465"/>
                                        </p:tgtEl>
                                      </p:cBhvr>
                                    </p:animEffect>
                                  </p:childTnLst>
                                </p:cTn>
                              </p:par>
                            </p:childTnLst>
                          </p:cTn>
                        </p:par>
                        <p:par>
                          <p:cTn id="68" fill="hold">
                            <p:stCondLst>
                              <p:cond delay="3000"/>
                            </p:stCondLst>
                            <p:childTnLst>
                              <p:par>
                                <p:cTn id="69" presetID="22" presetClass="entr" presetSubtype="2" fill="hold" grpId="0" nodeType="afterEffect">
                                  <p:stCondLst>
                                    <p:cond delay="0"/>
                                  </p:stCondLst>
                                  <p:childTnLst>
                                    <p:set>
                                      <p:cBhvr>
                                        <p:cTn id="70" dur="1" fill="hold">
                                          <p:stCondLst>
                                            <p:cond delay="0"/>
                                          </p:stCondLst>
                                        </p:cTn>
                                        <p:tgtEl>
                                          <p:spTgt spid="457"/>
                                        </p:tgtEl>
                                        <p:attrNameLst>
                                          <p:attrName>style.visibility</p:attrName>
                                        </p:attrNameLst>
                                      </p:cBhvr>
                                      <p:to>
                                        <p:strVal val="visible"/>
                                      </p:to>
                                    </p:set>
                                    <p:animEffect transition="in" filter="wipe(right)">
                                      <p:cBhvr>
                                        <p:cTn id="71" dur="1000"/>
                                        <p:tgtEl>
                                          <p:spTgt spid="457"/>
                                        </p:tgtEl>
                                      </p:cBhvr>
                                    </p:animEffect>
                                  </p:childTnLst>
                                </p:cTn>
                              </p:par>
                            </p:childTnLst>
                          </p:cTn>
                        </p:par>
                        <p:par>
                          <p:cTn id="72" fill="hold">
                            <p:stCondLst>
                              <p:cond delay="4000"/>
                            </p:stCondLst>
                            <p:childTnLst>
                              <p:par>
                                <p:cTn id="73" presetID="22" presetClass="entr" presetSubtype="1" fill="hold" nodeType="afterEffect">
                                  <p:stCondLst>
                                    <p:cond delay="0"/>
                                  </p:stCondLst>
                                  <p:childTnLst>
                                    <p:set>
                                      <p:cBhvr>
                                        <p:cTn id="74" dur="1" fill="hold">
                                          <p:stCondLst>
                                            <p:cond delay="0"/>
                                          </p:stCondLst>
                                        </p:cTn>
                                        <p:tgtEl>
                                          <p:spTgt spid="456"/>
                                        </p:tgtEl>
                                        <p:attrNameLst>
                                          <p:attrName>style.visibility</p:attrName>
                                        </p:attrNameLst>
                                      </p:cBhvr>
                                      <p:to>
                                        <p:strVal val="visible"/>
                                      </p:to>
                                    </p:set>
                                    <p:animEffect transition="in" filter="wipe(up)">
                                      <p:cBhvr>
                                        <p:cTn id="75" dur="1000"/>
                                        <p:tgtEl>
                                          <p:spTgt spid="456"/>
                                        </p:tgtEl>
                                      </p:cBhvr>
                                    </p:animEffect>
                                  </p:childTnLst>
                                </p:cTn>
                              </p:par>
                            </p:childTnLst>
                          </p:cTn>
                        </p:par>
                        <p:par>
                          <p:cTn id="76" fill="hold">
                            <p:stCondLst>
                              <p:cond delay="5000"/>
                            </p:stCondLst>
                            <p:childTnLst>
                              <p:par>
                                <p:cTn id="77" presetID="22" presetClass="entr" presetSubtype="2" fill="hold" nodeType="afterEffect">
                                  <p:stCondLst>
                                    <p:cond delay="0"/>
                                  </p:stCondLst>
                                  <p:childTnLst>
                                    <p:set>
                                      <p:cBhvr>
                                        <p:cTn id="78" dur="1" fill="hold">
                                          <p:stCondLst>
                                            <p:cond delay="0"/>
                                          </p:stCondLst>
                                        </p:cTn>
                                        <p:tgtEl>
                                          <p:spTgt spid="469"/>
                                        </p:tgtEl>
                                        <p:attrNameLst>
                                          <p:attrName>style.visibility</p:attrName>
                                        </p:attrNameLst>
                                      </p:cBhvr>
                                      <p:to>
                                        <p:strVal val="visible"/>
                                      </p:to>
                                    </p:set>
                                    <p:animEffect transition="in" filter="wipe(right)">
                                      <p:cBhvr>
                                        <p:cTn id="79" dur="500"/>
                                        <p:tgtEl>
                                          <p:spTgt spid="469"/>
                                        </p:tgtEl>
                                      </p:cBhvr>
                                    </p:animEffect>
                                  </p:childTnLst>
                                </p:cTn>
                              </p:par>
                            </p:childTnLst>
                          </p:cTn>
                        </p:par>
                        <p:par>
                          <p:cTn id="80" fill="hold">
                            <p:stCondLst>
                              <p:cond delay="5500"/>
                            </p:stCondLst>
                            <p:childTnLst>
                              <p:par>
                                <p:cTn id="81" presetID="22" presetClass="entr" presetSubtype="1" repeatCount="2000" fill="hold" nodeType="afterEffect">
                                  <p:stCondLst>
                                    <p:cond delay="0"/>
                                  </p:stCondLst>
                                  <p:childTnLst>
                                    <p:set>
                                      <p:cBhvr>
                                        <p:cTn id="82" dur="1" fill="hold">
                                          <p:stCondLst>
                                            <p:cond delay="0"/>
                                          </p:stCondLst>
                                        </p:cTn>
                                        <p:tgtEl>
                                          <p:spTgt spid="460"/>
                                        </p:tgtEl>
                                        <p:attrNameLst>
                                          <p:attrName>style.visibility</p:attrName>
                                        </p:attrNameLst>
                                      </p:cBhvr>
                                      <p:to>
                                        <p:strVal val="visible"/>
                                      </p:to>
                                    </p:set>
                                    <p:animEffect transition="in" filter="wipe(up)">
                                      <p:cBhvr>
                                        <p:cTn id="83" dur="500"/>
                                        <p:tgtEl>
                                          <p:spTgt spid="460"/>
                                        </p:tgtEl>
                                      </p:cBhvr>
                                    </p:animEffect>
                                  </p:childTnLst>
                                </p:cTn>
                              </p:par>
                            </p:childTnLst>
                          </p:cTn>
                        </p:par>
                        <p:par>
                          <p:cTn id="84" fill="hold">
                            <p:stCondLst>
                              <p:cond delay="6000"/>
                            </p:stCondLst>
                            <p:childTnLst>
                              <p:par>
                                <p:cTn id="85" presetID="22" presetClass="entr" presetSubtype="1" repeatCount="2000" fill="hold" nodeType="afterEffect">
                                  <p:stCondLst>
                                    <p:cond delay="0"/>
                                  </p:stCondLst>
                                  <p:childTnLst>
                                    <p:set>
                                      <p:cBhvr>
                                        <p:cTn id="86" dur="1" fill="hold">
                                          <p:stCondLst>
                                            <p:cond delay="0"/>
                                          </p:stCondLst>
                                        </p:cTn>
                                        <p:tgtEl>
                                          <p:spTgt spid="459"/>
                                        </p:tgtEl>
                                        <p:attrNameLst>
                                          <p:attrName>style.visibility</p:attrName>
                                        </p:attrNameLst>
                                      </p:cBhvr>
                                      <p:to>
                                        <p:strVal val="visible"/>
                                      </p:to>
                                    </p:set>
                                    <p:animEffect transition="in" filter="wipe(up)">
                                      <p:cBhvr>
                                        <p:cTn id="87" dur="500"/>
                                        <p:tgtEl>
                                          <p:spTgt spid="459"/>
                                        </p:tgtEl>
                                      </p:cBhvr>
                                    </p:animEffect>
                                  </p:childTnLst>
                                </p:cTn>
                              </p:par>
                            </p:childTnLst>
                          </p:cTn>
                        </p:par>
                        <p:par>
                          <p:cTn id="88" fill="hold">
                            <p:stCondLst>
                              <p:cond delay="6500"/>
                            </p:stCondLst>
                            <p:childTnLst>
                              <p:par>
                                <p:cTn id="89" presetID="1" presetClass="entr" presetSubtype="0" fill="hold" grpId="0" nodeType="afterEffect">
                                  <p:stCondLst>
                                    <p:cond delay="0"/>
                                  </p:stCondLst>
                                  <p:childTnLst>
                                    <p:set>
                                      <p:cBhvr>
                                        <p:cTn id="90" dur="1" fill="hold">
                                          <p:stCondLst>
                                            <p:cond delay="0"/>
                                          </p:stCondLst>
                                        </p:cTn>
                                        <p:tgtEl>
                                          <p:spTgt spid="486"/>
                                        </p:tgtEl>
                                        <p:attrNameLst>
                                          <p:attrName>style.visibility</p:attrName>
                                        </p:attrNameLst>
                                      </p:cBhvr>
                                      <p:to>
                                        <p:strVal val="visible"/>
                                      </p:to>
                                    </p:set>
                                  </p:childTnLst>
                                </p:cTn>
                              </p:par>
                            </p:childTnLst>
                          </p:cTn>
                        </p:par>
                        <p:par>
                          <p:cTn id="91" fill="hold">
                            <p:stCondLst>
                              <p:cond delay="6500"/>
                            </p:stCondLst>
                            <p:childTnLst>
                              <p:par>
                                <p:cTn id="92" presetID="35" presetClass="emph" presetSubtype="0" repeatCount="3000" fill="hold" grpId="1" nodeType="afterEffect">
                                  <p:stCondLst>
                                    <p:cond delay="0"/>
                                  </p:stCondLst>
                                  <p:childTnLst>
                                    <p:anim calcmode="discrete" valueType="str">
                                      <p:cBhvr>
                                        <p:cTn id="93" dur="1000" fill="hold"/>
                                        <p:tgtEl>
                                          <p:spTgt spid="486"/>
                                        </p:tgtEl>
                                        <p:attrNameLst>
                                          <p:attrName>style.visibility</p:attrName>
                                        </p:attrNameLst>
                                      </p:cBhvr>
                                      <p:tavLst>
                                        <p:tav tm="0">
                                          <p:val>
                                            <p:strVal val="hidden"/>
                                          </p:val>
                                        </p:tav>
                                        <p:tav tm="50000">
                                          <p:val>
                                            <p:strVal val="visible"/>
                                          </p:val>
                                        </p:tav>
                                      </p:tavLst>
                                    </p:anim>
                                  </p:childTnLst>
                                </p:cTn>
                              </p:par>
                            </p:childTnLst>
                          </p:cTn>
                        </p:par>
                        <p:par>
                          <p:cTn id="94" fill="hold">
                            <p:stCondLst>
                              <p:cond delay="7500"/>
                            </p:stCondLst>
                            <p:childTnLst>
                              <p:par>
                                <p:cTn id="95" presetID="22" presetClass="entr" presetSubtype="1" repeatCount="2000" fill="hold" grpId="0" nodeType="afterEffect">
                                  <p:stCondLst>
                                    <p:cond delay="0"/>
                                  </p:stCondLst>
                                  <p:childTnLst>
                                    <p:set>
                                      <p:cBhvr>
                                        <p:cTn id="96" dur="1" fill="hold">
                                          <p:stCondLst>
                                            <p:cond delay="0"/>
                                          </p:stCondLst>
                                        </p:cTn>
                                        <p:tgtEl>
                                          <p:spTgt spid="458"/>
                                        </p:tgtEl>
                                        <p:attrNameLst>
                                          <p:attrName>style.visibility</p:attrName>
                                        </p:attrNameLst>
                                      </p:cBhvr>
                                      <p:to>
                                        <p:strVal val="visible"/>
                                      </p:to>
                                    </p:set>
                                    <p:animEffect transition="in" filter="wipe(up)">
                                      <p:cBhvr>
                                        <p:cTn id="97" dur="500"/>
                                        <p:tgtEl>
                                          <p:spTgt spid="45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path" presetSubtype="0" fill="hold" grpId="2" nodeType="clickEffect">
                                  <p:stCondLst>
                                    <p:cond delay="0"/>
                                  </p:stCondLst>
                                  <p:childTnLst>
                                    <p:animMotion origin="layout" path="M -4.79167E-6 0.06991 L -4.79167E-6 0.1368 " pathEditMode="relative" rAng="0" ptsTypes="AA">
                                      <p:cBhvr>
                                        <p:cTn id="101" dur="1000" fill="hold"/>
                                        <p:tgtEl>
                                          <p:spTgt spid="239"/>
                                        </p:tgtEl>
                                        <p:attrNameLst>
                                          <p:attrName>ppt_x</p:attrName>
                                          <p:attrName>ppt_y</p:attrName>
                                        </p:attrNameLst>
                                      </p:cBhvr>
                                      <p:rCtr x="0" y="3333"/>
                                    </p:animMotion>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79"/>
                                        </p:tgtEl>
                                        <p:attrNameLst>
                                          <p:attrName>style.visibility</p:attrName>
                                        </p:attrNameLst>
                                      </p:cBhvr>
                                      <p:to>
                                        <p:strVal val="visible"/>
                                      </p:to>
                                    </p:set>
                                    <p:animEffect transition="in" filter="wipe(left)">
                                      <p:cBhvr>
                                        <p:cTn id="106" dur="500"/>
                                        <p:tgtEl>
                                          <p:spTgt spid="479"/>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475"/>
                                        </p:tgtEl>
                                        <p:attrNameLst>
                                          <p:attrName>style.visibility</p:attrName>
                                        </p:attrNameLst>
                                      </p:cBhvr>
                                      <p:to>
                                        <p:strVal val="visible"/>
                                      </p:to>
                                    </p:set>
                                    <p:animEffect transition="in" filter="wipe(left)">
                                      <p:cBhvr>
                                        <p:cTn id="110" dur="1000"/>
                                        <p:tgtEl>
                                          <p:spTgt spid="475"/>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78"/>
                                        </p:tgtEl>
                                        <p:attrNameLst>
                                          <p:attrName>style.visibility</p:attrName>
                                        </p:attrNameLst>
                                      </p:cBhvr>
                                      <p:to>
                                        <p:strVal val="visible"/>
                                      </p:to>
                                    </p:set>
                                    <p:animEffect transition="in" filter="wipe(down)">
                                      <p:cBhvr>
                                        <p:cTn id="114" dur="1000"/>
                                        <p:tgtEl>
                                          <p:spTgt spid="478"/>
                                        </p:tgtEl>
                                      </p:cBhvr>
                                    </p:animEffect>
                                  </p:childTnLst>
                                </p:cTn>
                              </p:par>
                            </p:childTnLst>
                          </p:cTn>
                        </p:par>
                        <p:par>
                          <p:cTn id="115" fill="hold">
                            <p:stCondLst>
                              <p:cond delay="2500"/>
                            </p:stCondLst>
                            <p:childTnLst>
                              <p:par>
                                <p:cTn id="116" presetID="22" presetClass="entr" presetSubtype="8" fill="hold" grpId="0" nodeType="afterEffect">
                                  <p:stCondLst>
                                    <p:cond delay="0"/>
                                  </p:stCondLst>
                                  <p:childTnLst>
                                    <p:set>
                                      <p:cBhvr>
                                        <p:cTn id="117" dur="1" fill="hold">
                                          <p:stCondLst>
                                            <p:cond delay="0"/>
                                          </p:stCondLst>
                                        </p:cTn>
                                        <p:tgtEl>
                                          <p:spTgt spid="474"/>
                                        </p:tgtEl>
                                        <p:attrNameLst>
                                          <p:attrName>style.visibility</p:attrName>
                                        </p:attrNameLst>
                                      </p:cBhvr>
                                      <p:to>
                                        <p:strVal val="visible"/>
                                      </p:to>
                                    </p:set>
                                    <p:animEffect transition="in" filter="wipe(left)">
                                      <p:cBhvr>
                                        <p:cTn id="118" dur="1000"/>
                                        <p:tgtEl>
                                          <p:spTgt spid="474"/>
                                        </p:tgtEl>
                                      </p:cBhvr>
                                    </p:animEffect>
                                  </p:childTnLst>
                                </p:cTn>
                              </p:par>
                            </p:childTnLst>
                          </p:cTn>
                        </p:par>
                        <p:par>
                          <p:cTn id="119" fill="hold">
                            <p:stCondLst>
                              <p:cond delay="3500"/>
                            </p:stCondLst>
                            <p:childTnLst>
                              <p:par>
                                <p:cTn id="120" presetID="22" presetClass="entr" presetSubtype="2" fill="hold" nodeType="afterEffect">
                                  <p:stCondLst>
                                    <p:cond delay="0"/>
                                  </p:stCondLst>
                                  <p:childTnLst>
                                    <p:set>
                                      <p:cBhvr>
                                        <p:cTn id="121" dur="1" fill="hold">
                                          <p:stCondLst>
                                            <p:cond delay="0"/>
                                          </p:stCondLst>
                                        </p:cTn>
                                        <p:tgtEl>
                                          <p:spTgt spid="482"/>
                                        </p:tgtEl>
                                        <p:attrNameLst>
                                          <p:attrName>style.visibility</p:attrName>
                                        </p:attrNameLst>
                                      </p:cBhvr>
                                      <p:to>
                                        <p:strVal val="visible"/>
                                      </p:to>
                                    </p:set>
                                    <p:animEffect transition="in" filter="wipe(right)">
                                      <p:cBhvr>
                                        <p:cTn id="122" dur="500"/>
                                        <p:tgtEl>
                                          <p:spTgt spid="482"/>
                                        </p:tgtEl>
                                      </p:cBhvr>
                                    </p:animEffect>
                                  </p:childTnLst>
                                </p:cTn>
                              </p:par>
                            </p:childTnLst>
                          </p:cTn>
                        </p:par>
                        <p:par>
                          <p:cTn id="123" fill="hold">
                            <p:stCondLst>
                              <p:cond delay="4000"/>
                            </p:stCondLst>
                            <p:childTnLst>
                              <p:par>
                                <p:cTn id="124" presetID="1" presetClass="entr" presetSubtype="0" fill="hold" grpId="0" nodeType="afterEffect">
                                  <p:stCondLst>
                                    <p:cond delay="0"/>
                                  </p:stCondLst>
                                  <p:childTnLst>
                                    <p:set>
                                      <p:cBhvr>
                                        <p:cTn id="125" dur="1" fill="hold">
                                          <p:stCondLst>
                                            <p:cond delay="0"/>
                                          </p:stCondLst>
                                        </p:cTn>
                                        <p:tgtEl>
                                          <p:spTgt spid="487"/>
                                        </p:tgtEl>
                                        <p:attrNameLst>
                                          <p:attrName>style.visibility</p:attrName>
                                        </p:attrNameLst>
                                      </p:cBhvr>
                                      <p:to>
                                        <p:strVal val="visible"/>
                                      </p:to>
                                    </p:set>
                                  </p:childTnLst>
                                </p:cTn>
                              </p:par>
                            </p:childTnLst>
                          </p:cTn>
                        </p:par>
                        <p:par>
                          <p:cTn id="126" fill="hold">
                            <p:stCondLst>
                              <p:cond delay="4000"/>
                            </p:stCondLst>
                            <p:childTnLst>
                              <p:par>
                                <p:cTn id="127" presetID="35" presetClass="emph" presetSubtype="0" repeatCount="3000" fill="hold" grpId="1" nodeType="afterEffect">
                                  <p:stCondLst>
                                    <p:cond delay="0"/>
                                  </p:stCondLst>
                                  <p:childTnLst>
                                    <p:anim calcmode="discrete" valueType="str">
                                      <p:cBhvr>
                                        <p:cTn id="128" dur="1000" fill="hold"/>
                                        <p:tgtEl>
                                          <p:spTgt spid="487"/>
                                        </p:tgtEl>
                                        <p:attrNameLst>
                                          <p:attrName>style.visibility</p:attrName>
                                        </p:attrNameLst>
                                      </p:cBhvr>
                                      <p:tavLst>
                                        <p:tav tm="0">
                                          <p:val>
                                            <p:strVal val="hidden"/>
                                          </p:val>
                                        </p:tav>
                                        <p:tav tm="50000">
                                          <p:val>
                                            <p:strVal val="visible"/>
                                          </p:val>
                                        </p:tav>
                                      </p:tavLst>
                                    </p:anim>
                                  </p:childTnLst>
                                </p:cTn>
                              </p:par>
                            </p:childTnLst>
                          </p:cTn>
                        </p:par>
                        <p:par>
                          <p:cTn id="129" fill="hold">
                            <p:stCondLst>
                              <p:cond delay="5000"/>
                            </p:stCondLst>
                            <p:childTnLst>
                              <p:par>
                                <p:cTn id="130" presetID="22" presetClass="entr" presetSubtype="8" fill="hold" grpId="0" nodeType="afterEffect">
                                  <p:stCondLst>
                                    <p:cond delay="0"/>
                                  </p:stCondLst>
                                  <p:childTnLst>
                                    <p:set>
                                      <p:cBhvr>
                                        <p:cTn id="131" dur="1" fill="hold">
                                          <p:stCondLst>
                                            <p:cond delay="0"/>
                                          </p:stCondLst>
                                        </p:cTn>
                                        <p:tgtEl>
                                          <p:spTgt spid="473"/>
                                        </p:tgtEl>
                                        <p:attrNameLst>
                                          <p:attrName>style.visibility</p:attrName>
                                        </p:attrNameLst>
                                      </p:cBhvr>
                                      <p:to>
                                        <p:strVal val="visible"/>
                                      </p:to>
                                    </p:set>
                                    <p:animEffect transition="in" filter="wipe(left)">
                                      <p:cBhvr>
                                        <p:cTn id="132" dur="500"/>
                                        <p:tgtEl>
                                          <p:spTgt spid="473"/>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239"/>
                                        </p:tgtEl>
                                        <p:attrNameLst>
                                          <p:attrName>style.visibility</p:attrName>
                                        </p:attrNameLst>
                                      </p:cBhvr>
                                      <p:to>
                                        <p:strVal val="visible"/>
                                      </p:to>
                                    </p:set>
                                    <p:animEffect transition="in" filter="wipe(left)">
                                      <p:cBhvr>
                                        <p:cTn id="135"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0"/>
      <p:bldP spid="442" grpId="0" animBg="1"/>
      <p:bldP spid="446" grpId="0" animBg="1"/>
      <p:bldP spid="447" grpId="0" animBg="1"/>
      <p:bldP spid="451" grpId="0" animBg="1"/>
      <p:bldP spid="457" grpId="0" animBg="1"/>
      <p:bldP spid="458" grpId="0" animBg="1"/>
      <p:bldP spid="465" grpId="0" animBg="1"/>
      <p:bldP spid="472" grpId="0" animBg="1"/>
      <p:bldP spid="473" grpId="0" animBg="1"/>
      <p:bldP spid="474" grpId="0" animBg="1"/>
      <p:bldP spid="478" grpId="0" animBg="1"/>
      <p:bldP spid="485" grpId="0"/>
      <p:bldP spid="485" grpId="1"/>
      <p:bldP spid="486" grpId="0"/>
      <p:bldP spid="486" grpId="1"/>
      <p:bldP spid="487" grpId="0"/>
      <p:bldP spid="487" grpId="1"/>
      <p:bldP spid="239" grpId="0" animBg="1"/>
      <p:bldP spid="239" grpId="1" animBg="1"/>
      <p:bldP spid="239" grpId="2"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MOVE</a:t>
            </a:r>
            <a:r>
              <a:rPr lang="zh-CN" altLang="en-US" dirty="0"/>
              <a:t>指令执行数据通路</a:t>
            </a:r>
          </a:p>
        </p:txBody>
      </p:sp>
      <p:sp>
        <p:nvSpPr>
          <p:cNvPr id="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5"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6"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7"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9"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1"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15"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 name="直接连接符 15"/>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 name="等腰三角形 16"/>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1" name="直接连接符 20"/>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2" name="等腰三角形 21"/>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3"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4"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7"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 name="直接连接符 27"/>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1"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2"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5" name="直接连接符 34"/>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6" name="等腰三角形 35"/>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7" name="直接连接符 36"/>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 name="等腰三角形 37"/>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 name="直接连接符 38"/>
          <p:cNvCxnSpPr>
            <a:stCxn id="50"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2"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4"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 name="直接连接符 45"/>
          <p:cNvCxnSpPr>
            <a:stCxn id="49"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47"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9"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1" name="直接连接符 50"/>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8" name="直接箭头连接符 5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1" name="直接箭头连接符 60"/>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2" name="直接箭头连接符 61"/>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3" name="直接箭头连接符 62"/>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4" name="直接箭头连接符 63"/>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5" name="直接箭头连接符 64"/>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6" name="组合 65"/>
          <p:cNvGrpSpPr/>
          <p:nvPr/>
        </p:nvGrpSpPr>
        <p:grpSpPr>
          <a:xfrm>
            <a:off x="5664148" y="1807015"/>
            <a:ext cx="3324590" cy="1311946"/>
            <a:chOff x="4361520" y="1522026"/>
            <a:chExt cx="3506404" cy="1383693"/>
          </a:xfrm>
        </p:grpSpPr>
        <p:grpSp>
          <p:nvGrpSpPr>
            <p:cNvPr id="67" name="组合 66"/>
            <p:cNvGrpSpPr/>
            <p:nvPr/>
          </p:nvGrpSpPr>
          <p:grpSpPr>
            <a:xfrm>
              <a:off x="4361520" y="1522026"/>
              <a:ext cx="1748222" cy="358192"/>
              <a:chOff x="4361520" y="1522026"/>
              <a:chExt cx="1748222" cy="358192"/>
            </a:xfrm>
          </p:grpSpPr>
          <p:sp>
            <p:nvSpPr>
              <p:cNvPr id="71" name="Line 127"/>
              <p:cNvSpPr>
                <a:spLocks noChangeShapeType="1"/>
              </p:cNvSpPr>
              <p:nvPr/>
            </p:nvSpPr>
            <p:spPr bwMode="auto">
              <a:xfrm>
                <a:off x="4753577" y="1534237"/>
                <a:ext cx="0" cy="345981"/>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2"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3" name="直接箭头连接符 72"/>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4" name="直接箭头连接符 73"/>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68" name="直接箭头连接符 67"/>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69"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0" name="直接箭头连接符 69"/>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75" name="组合 74"/>
          <p:cNvGrpSpPr/>
          <p:nvPr/>
        </p:nvGrpSpPr>
        <p:grpSpPr>
          <a:xfrm>
            <a:off x="7492082" y="3421531"/>
            <a:ext cx="506131" cy="278379"/>
            <a:chOff x="1081011" y="4795829"/>
            <a:chExt cx="533810" cy="293603"/>
          </a:xfrm>
        </p:grpSpPr>
        <p:cxnSp>
          <p:nvCxnSpPr>
            <p:cNvPr id="76" name="直接箭头连接符 75"/>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8" name="直接箭头连接符 77"/>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79" name="组合 78"/>
          <p:cNvGrpSpPr/>
          <p:nvPr/>
        </p:nvGrpSpPr>
        <p:grpSpPr>
          <a:xfrm>
            <a:off x="6550878" y="3935648"/>
            <a:ext cx="1914150" cy="893271"/>
            <a:chOff x="5296743" y="3767069"/>
            <a:chExt cx="2018830" cy="942122"/>
          </a:xfrm>
        </p:grpSpPr>
        <p:cxnSp>
          <p:nvCxnSpPr>
            <p:cNvPr id="80" name="直接箭头连接符 79"/>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1" name="直接箭头连接符 80"/>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2" name="直接箭头连接符 81"/>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3" name="直接箭头连接符 82"/>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84"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5"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6"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7"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8"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2" name="组合 91"/>
          <p:cNvGrpSpPr/>
          <p:nvPr/>
        </p:nvGrpSpPr>
        <p:grpSpPr>
          <a:xfrm>
            <a:off x="8182877" y="2354874"/>
            <a:ext cx="937079" cy="383918"/>
            <a:chOff x="8630378" y="2483457"/>
            <a:chExt cx="988325" cy="404913"/>
          </a:xfrm>
        </p:grpSpPr>
        <p:cxnSp>
          <p:nvCxnSpPr>
            <p:cNvPr id="93" name="直接箭头连接符 92"/>
            <p:cNvCxnSpPr/>
            <p:nvPr/>
          </p:nvCxnSpPr>
          <p:spPr>
            <a:xfrm flipH="1">
              <a:off x="8630378" y="2662365"/>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4"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5"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8"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1"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12" name="上下箭头 111"/>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1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7"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矩形 122"/>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124"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5" name="直接连接符 124"/>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8" name="直接连接符 127"/>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9" name="等腰三角形 128"/>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0" name="直接连接符 129"/>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1" name="等腰三角形 130"/>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3"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4" name="直接连接符 133"/>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5" name="等腰三角形 134"/>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6"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8" name="等腰三角形 137"/>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9"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0"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1"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2"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4" name="直接连接符 143"/>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5" name="等腰三角形 144"/>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8" name="直接连接符 147"/>
          <p:cNvCxnSpPr>
            <a:stCxn id="159"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9" name="等腰三角形 148"/>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50" name="直接连接符 149"/>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51"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2"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3"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54"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55" name="直接连接符 154"/>
          <p:cNvCxnSpPr>
            <a:stCxn id="158"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156"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7"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58"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9"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60" name="直接连接符 159"/>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61"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4"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5"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6"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7" name="Line 127"/>
          <p:cNvSpPr>
            <a:spLocks noChangeShapeType="1"/>
          </p:cNvSpPr>
          <p:nvPr/>
        </p:nvSpPr>
        <p:spPr bwMode="auto">
          <a:xfrm>
            <a:off x="5665133" y="1818593"/>
            <a:ext cx="0" cy="328040"/>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8" name="直接箭头连接符 16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69" name="直接箭头连接符 16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1" name="直接箭头连接符 17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2" name="直接箭头连接符 17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3" name="直接箭头连接符 17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4" name="直接箭头连接符 17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1" name="直接箭头连接符 180"/>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83"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4" name="上下箭头 183"/>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aphicFrame>
        <p:nvGraphicFramePr>
          <p:cNvPr id="185" name="表格 184"/>
          <p:cNvGraphicFramePr>
            <a:graphicFrameLocks noGrp="1"/>
          </p:cNvGraphicFramePr>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AR</a:t>
                      </a:r>
                    </a:p>
                  </a:txBody>
                  <a:tcPr marL="86699" marR="86699" marT="43349" marB="43349" anchor="ctr" anchorCtr="1"/>
                </a:tc>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DR</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DR</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Mem[AR]</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Write</a:t>
                      </a:r>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186" name="TextBox 24"/>
          <p:cNvSpPr txBox="1"/>
          <p:nvPr/>
        </p:nvSpPr>
        <p:spPr>
          <a:xfrm>
            <a:off x="1104184" y="2656382"/>
            <a:ext cx="3392774" cy="623504"/>
          </a:xfrm>
          <a:prstGeom prst="rect">
            <a:avLst/>
          </a:prstGeom>
          <a:noFill/>
        </p:spPr>
        <p:txBody>
          <a:bodyPr wrap="square" rtlCol="0">
            <a:spAutoFit/>
          </a:bodyPr>
          <a:lstStyle/>
          <a:p>
            <a:pPr algn="ctr">
              <a:lnSpc>
                <a:spcPct val="130000"/>
              </a:lnSpc>
              <a:spcBef>
                <a:spcPts val="570"/>
              </a:spcBef>
              <a:spcAft>
                <a:spcPts val="570"/>
              </a:spcAft>
            </a:pP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(R0)</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Mem[R2]</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7" name="Rectangle 104"/>
          <p:cNvSpPr>
            <a:spLocks noChangeArrowheads="1"/>
          </p:cNvSpPr>
          <p:nvPr/>
        </p:nvSpPr>
        <p:spPr bwMode="auto">
          <a:xfrm>
            <a:off x="9810202" y="5529553"/>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grpSp>
        <p:nvGrpSpPr>
          <p:cNvPr id="188" name="组合 187"/>
          <p:cNvGrpSpPr/>
          <p:nvPr/>
        </p:nvGrpSpPr>
        <p:grpSpPr>
          <a:xfrm>
            <a:off x="9074017" y="5754653"/>
            <a:ext cx="728683" cy="150880"/>
            <a:chOff x="9570315" y="6069162"/>
            <a:chExt cx="768533" cy="159131"/>
          </a:xfrm>
        </p:grpSpPr>
        <p:cxnSp>
          <p:nvCxnSpPr>
            <p:cNvPr id="189" name="直接连接符 188"/>
            <p:cNvCxnSpPr/>
            <p:nvPr/>
          </p:nvCxnSpPr>
          <p:spPr>
            <a:xfrm flipH="1">
              <a:off x="9570315" y="6148727"/>
              <a:ext cx="768533"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190" name="等腰三角形 189"/>
            <p:cNvSpPr/>
            <p:nvPr/>
          </p:nvSpPr>
          <p:spPr>
            <a:xfrm rot="16200000">
              <a:off x="9846309" y="6074365"/>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91" name="Line 7"/>
          <p:cNvSpPr>
            <a:spLocks noChangeShapeType="1"/>
          </p:cNvSpPr>
          <p:nvPr/>
        </p:nvSpPr>
        <p:spPr bwMode="auto">
          <a:xfrm flipH="1">
            <a:off x="8164755" y="2311979"/>
            <a:ext cx="812675"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92" name="Rectangle 104"/>
          <p:cNvSpPr>
            <a:spLocks noChangeArrowheads="1"/>
          </p:cNvSpPr>
          <p:nvPr/>
        </p:nvSpPr>
        <p:spPr bwMode="auto">
          <a:xfrm>
            <a:off x="7319384" y="2222870"/>
            <a:ext cx="847833"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AR</a:t>
            </a:r>
          </a:p>
        </p:txBody>
      </p:sp>
      <p:sp>
        <p:nvSpPr>
          <p:cNvPr id="193" name="上下箭头 192"/>
          <p:cNvSpPr/>
          <p:nvPr/>
        </p:nvSpPr>
        <p:spPr>
          <a:xfrm>
            <a:off x="8938734" y="1288568"/>
            <a:ext cx="177326" cy="4934647"/>
          </a:xfrm>
          <a:prstGeom prst="upDownArrow">
            <a:avLst/>
          </a:prstGeom>
          <a:solidFill>
            <a:srgbClr val="FF6600"/>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194" name="组合 193"/>
          <p:cNvGrpSpPr/>
          <p:nvPr/>
        </p:nvGrpSpPr>
        <p:grpSpPr>
          <a:xfrm>
            <a:off x="10889915" y="5770928"/>
            <a:ext cx="820060" cy="383918"/>
            <a:chOff x="5931869" y="6273649"/>
            <a:chExt cx="864907" cy="404913"/>
          </a:xfrm>
        </p:grpSpPr>
        <p:cxnSp>
          <p:nvCxnSpPr>
            <p:cNvPr id="195" name="直接箭头连接符 194"/>
            <p:cNvCxnSpPr/>
            <p:nvPr/>
          </p:nvCxnSpPr>
          <p:spPr>
            <a:xfrm flipH="1">
              <a:off x="5931869" y="6317135"/>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6" name="Text Box 23"/>
            <p:cNvSpPr txBox="1">
              <a:spLocks noChangeArrowheads="1"/>
            </p:cNvSpPr>
            <p:nvPr/>
          </p:nvSpPr>
          <p:spPr bwMode="auto">
            <a:xfrm>
              <a:off x="5995008" y="6273649"/>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8181186" y="2353000"/>
            <a:ext cx="937079" cy="383918"/>
            <a:chOff x="8630378" y="2483457"/>
            <a:chExt cx="988325" cy="404913"/>
          </a:xfrm>
        </p:grpSpPr>
        <p:cxnSp>
          <p:nvCxnSpPr>
            <p:cNvPr id="198" name="直接箭头连接符 197"/>
            <p:cNvCxnSpPr/>
            <p:nvPr/>
          </p:nvCxnSpPr>
          <p:spPr>
            <a:xfrm flipH="1">
              <a:off x="8630378" y="2662365"/>
              <a:ext cx="350678"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9"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00" name="Rectangle 104"/>
          <p:cNvSpPr>
            <a:spLocks noChangeArrowheads="1"/>
          </p:cNvSpPr>
          <p:nvPr/>
        </p:nvSpPr>
        <p:spPr bwMode="auto">
          <a:xfrm>
            <a:off x="9807994" y="4083398"/>
            <a:ext cx="1077271"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201" name="组合 200"/>
          <p:cNvGrpSpPr/>
          <p:nvPr/>
        </p:nvGrpSpPr>
        <p:grpSpPr>
          <a:xfrm>
            <a:off x="9071810" y="4308394"/>
            <a:ext cx="728683" cy="150880"/>
            <a:chOff x="9570316" y="4543811"/>
            <a:chExt cx="768533" cy="159131"/>
          </a:xfrm>
        </p:grpSpPr>
        <p:cxnSp>
          <p:nvCxnSpPr>
            <p:cNvPr id="202" name="直接连接符 201"/>
            <p:cNvCxnSpPr/>
            <p:nvPr/>
          </p:nvCxnSpPr>
          <p:spPr>
            <a:xfrm flipH="1">
              <a:off x="9570316" y="4623376"/>
              <a:ext cx="768533" cy="0"/>
            </a:xfrm>
            <a:prstGeom prst="line">
              <a:avLst/>
            </a:prstGeom>
            <a:noFill/>
            <a:ln w="57150">
              <a:solidFill>
                <a:srgbClr val="3FA6FF"/>
              </a:solidFill>
              <a:round/>
              <a:tailEnd type="none" w="lg" len="lg"/>
            </a:ln>
            <a:extLst>
              <a:ext uri="{909E8E84-426E-40DD-AFC4-6F175D3DCCD1}">
                <a14:hiddenFill xmlns:a14="http://schemas.microsoft.com/office/drawing/2010/main">
                  <a:noFill/>
                </a14:hiddenFill>
              </a:ext>
            </a:extLst>
          </p:spPr>
        </p:cxnSp>
        <p:sp>
          <p:nvSpPr>
            <p:cNvPr id="203" name="等腰三角形 202"/>
            <p:cNvSpPr/>
            <p:nvPr/>
          </p:nvSpPr>
          <p:spPr>
            <a:xfrm rot="16200000">
              <a:off x="9846310" y="4549014"/>
              <a:ext cx="159131" cy="148725"/>
            </a:xfrm>
            <a:prstGeom prst="triangle">
              <a:avLst/>
            </a:prstGeom>
            <a:solidFill>
              <a:schemeClr val="bg1"/>
            </a:solidFill>
            <a:ln w="28575">
              <a:solidFill>
                <a:srgbClr val="3FA6FF"/>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endParaRPr>
            </a:p>
          </p:txBody>
        </p:sp>
      </p:grpSp>
      <p:sp>
        <p:nvSpPr>
          <p:cNvPr id="204" name="Rectangle 104"/>
          <p:cNvSpPr>
            <a:spLocks noChangeArrowheads="1"/>
          </p:cNvSpPr>
          <p:nvPr/>
        </p:nvSpPr>
        <p:spPr bwMode="auto">
          <a:xfrm>
            <a:off x="7317176" y="2999108"/>
            <a:ext cx="847833" cy="404590"/>
          </a:xfrm>
          <a:prstGeom prst="rect">
            <a:avLst/>
          </a:prstGeom>
          <a:solidFill>
            <a:srgbClr val="3FA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DR</a:t>
            </a:r>
          </a:p>
        </p:txBody>
      </p:sp>
      <p:sp>
        <p:nvSpPr>
          <p:cNvPr id="205" name="Line 7"/>
          <p:cNvSpPr>
            <a:spLocks noChangeShapeType="1"/>
          </p:cNvSpPr>
          <p:nvPr/>
        </p:nvSpPr>
        <p:spPr bwMode="auto">
          <a:xfrm flipH="1">
            <a:off x="8157775" y="3113080"/>
            <a:ext cx="812675" cy="0"/>
          </a:xfrm>
          <a:prstGeom prst="line">
            <a:avLst/>
          </a:prstGeom>
          <a:noFill/>
          <a:ln w="57150">
            <a:solidFill>
              <a:srgbClr val="3FA6FF"/>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06" name="Line 7"/>
          <p:cNvSpPr>
            <a:spLocks noChangeShapeType="1"/>
          </p:cNvSpPr>
          <p:nvPr/>
        </p:nvSpPr>
        <p:spPr bwMode="auto">
          <a:xfrm flipH="1">
            <a:off x="6265651" y="2407284"/>
            <a:ext cx="104674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208" name="组合 207"/>
          <p:cNvGrpSpPr/>
          <p:nvPr/>
        </p:nvGrpSpPr>
        <p:grpSpPr>
          <a:xfrm>
            <a:off x="10893964" y="4310071"/>
            <a:ext cx="816009" cy="383918"/>
            <a:chOff x="11489717" y="4545579"/>
            <a:chExt cx="860634" cy="404913"/>
          </a:xfrm>
        </p:grpSpPr>
        <p:cxnSp>
          <p:nvCxnSpPr>
            <p:cNvPr id="209" name="直接箭头连接符 208"/>
            <p:cNvCxnSpPr/>
            <p:nvPr/>
          </p:nvCxnSpPr>
          <p:spPr>
            <a:xfrm flipH="1">
              <a:off x="11489717" y="460572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10" name="Text Box 31"/>
            <p:cNvSpPr txBox="1">
              <a:spLocks noChangeArrowheads="1"/>
            </p:cNvSpPr>
            <p:nvPr/>
          </p:nvSpPr>
          <p:spPr bwMode="auto">
            <a:xfrm>
              <a:off x="11548583" y="4545579"/>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983031" y="2686006"/>
            <a:ext cx="742918" cy="383918"/>
            <a:chOff x="3476253" y="3184726"/>
            <a:chExt cx="783546" cy="404913"/>
          </a:xfrm>
        </p:grpSpPr>
        <p:sp>
          <p:nvSpPr>
            <p:cNvPr id="212" name="Text Box 49"/>
            <p:cNvSpPr txBox="1">
              <a:spLocks noChangeArrowheads="1"/>
            </p:cNvSpPr>
            <p:nvPr/>
          </p:nvSpPr>
          <p:spPr bwMode="auto">
            <a:xfrm>
              <a:off x="3480879" y="3184726"/>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13" name="直接箭头连接符 212"/>
            <p:cNvCxnSpPr/>
            <p:nvPr/>
          </p:nvCxnSpPr>
          <p:spPr>
            <a:xfrm>
              <a:off x="3476253" y="3220508"/>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14" name="Rectangle 129"/>
          <p:cNvSpPr>
            <a:spLocks noChangeArrowheads="1"/>
          </p:cNvSpPr>
          <p:nvPr/>
        </p:nvSpPr>
        <p:spPr bwMode="auto">
          <a:xfrm>
            <a:off x="5432028" y="2161975"/>
            <a:ext cx="810414" cy="1491370"/>
          </a:xfrm>
          <a:prstGeom prst="rect">
            <a:avLst/>
          </a:prstGeom>
          <a:solidFill>
            <a:srgbClr val="FFC000"/>
          </a:solidFill>
          <a:ln w="28575">
            <a:solidFill>
              <a:srgbClr val="000000"/>
            </a:solidFill>
            <a:miter lim="800000"/>
          </a:ln>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15" name="组合 214"/>
          <p:cNvGrpSpPr/>
          <p:nvPr/>
        </p:nvGrpSpPr>
        <p:grpSpPr>
          <a:xfrm>
            <a:off x="6251962" y="3030264"/>
            <a:ext cx="1064807" cy="224498"/>
            <a:chOff x="660658" y="4152207"/>
            <a:chExt cx="1123039" cy="236775"/>
          </a:xfrm>
        </p:grpSpPr>
        <p:cxnSp>
          <p:nvCxnSpPr>
            <p:cNvPr id="216" name="直接连接符 215"/>
            <p:cNvCxnSpPr/>
            <p:nvPr/>
          </p:nvCxnSpPr>
          <p:spPr>
            <a:xfrm flipH="1">
              <a:off x="660658" y="4233051"/>
              <a:ext cx="1103989" cy="0"/>
            </a:xfrm>
            <a:prstGeom prst="line">
              <a:avLst/>
            </a:prstGeom>
            <a:noFill/>
            <a:ln w="57150">
              <a:solidFill>
                <a:srgbClr val="FFC000"/>
              </a:solidFill>
              <a:round/>
              <a:tailEnd type="none" w="lg" len="lg"/>
            </a:ln>
            <a:extLst>
              <a:ext uri="{909E8E84-426E-40DD-AFC4-6F175D3DCCD1}">
                <a14:hiddenFill xmlns:a14="http://schemas.microsoft.com/office/drawing/2010/main">
                  <a:noFill/>
                </a14:hiddenFill>
              </a:ext>
            </a:extLst>
          </p:spPr>
        </p:cxnSp>
        <p:sp>
          <p:nvSpPr>
            <p:cNvPr id="217" name="等腰三角形 216"/>
            <p:cNvSpPr/>
            <p:nvPr/>
          </p:nvSpPr>
          <p:spPr>
            <a:xfrm rot="16200000">
              <a:off x="1111269" y="4157410"/>
              <a:ext cx="159131" cy="148725"/>
            </a:xfrm>
            <a:prstGeom prst="triangle">
              <a:avLst/>
            </a:prstGeom>
            <a:solidFill>
              <a:schemeClr val="bg1"/>
            </a:solidFill>
            <a:ln w="28575">
              <a:solidFill>
                <a:srgbClr val="FFC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endParaRPr>
            </a:p>
          </p:txBody>
        </p:sp>
        <p:sp>
          <p:nvSpPr>
            <p:cNvPr id="218" name="Line 7"/>
            <p:cNvSpPr>
              <a:spLocks noChangeShapeType="1"/>
            </p:cNvSpPr>
            <p:nvPr/>
          </p:nvSpPr>
          <p:spPr bwMode="auto">
            <a:xfrm>
              <a:off x="679709" y="438898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grpSp>
      <p:grpSp>
        <p:nvGrpSpPr>
          <p:cNvPr id="219" name="组合 218"/>
          <p:cNvGrpSpPr/>
          <p:nvPr/>
        </p:nvGrpSpPr>
        <p:grpSpPr>
          <a:xfrm>
            <a:off x="6655669" y="2694537"/>
            <a:ext cx="851967" cy="383918"/>
            <a:chOff x="3371808" y="3172353"/>
            <a:chExt cx="898559" cy="404913"/>
          </a:xfrm>
        </p:grpSpPr>
        <p:sp>
          <p:nvSpPr>
            <p:cNvPr id="220" name="Text Box 9"/>
            <p:cNvSpPr txBox="1">
              <a:spLocks noChangeArrowheads="1"/>
            </p:cNvSpPr>
            <p:nvPr/>
          </p:nvSpPr>
          <p:spPr bwMode="auto">
            <a:xfrm>
              <a:off x="3371808" y="3172353"/>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1" name="直接箭头连接符 220"/>
            <p:cNvCxnSpPr/>
            <p:nvPr/>
          </p:nvCxnSpPr>
          <p:spPr>
            <a:xfrm>
              <a:off x="4234191" y="3190818"/>
              <a:ext cx="0" cy="291792"/>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nvGrpSpPr>
          <p:cNvPr id="222" name="组合 221"/>
          <p:cNvGrpSpPr/>
          <p:nvPr/>
        </p:nvGrpSpPr>
        <p:grpSpPr>
          <a:xfrm>
            <a:off x="5260670" y="1476394"/>
            <a:ext cx="726141" cy="670238"/>
            <a:chOff x="4583301" y="2086913"/>
            <a:chExt cx="765852" cy="706892"/>
          </a:xfrm>
        </p:grpSpPr>
        <p:sp>
          <p:nvSpPr>
            <p:cNvPr id="223" name="Text Box 125"/>
            <p:cNvSpPr txBox="1">
              <a:spLocks noChangeArrowheads="1"/>
            </p:cNvSpPr>
            <p:nvPr/>
          </p:nvSpPr>
          <p:spPr bwMode="auto">
            <a:xfrm>
              <a:off x="4585812" y="2094448"/>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4" name="Line 127"/>
            <p:cNvSpPr>
              <a:spLocks noChangeShapeType="1"/>
            </p:cNvSpPr>
            <p:nvPr/>
          </p:nvSpPr>
          <p:spPr bwMode="auto">
            <a:xfrm>
              <a:off x="5008844" y="2445565"/>
              <a:ext cx="0" cy="348240"/>
            </a:xfrm>
            <a:prstGeom prst="line">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accent5"/>
                </a:solidFill>
                <a:latin typeface="Segoe UI Black" panose="020B0A02040204020203" pitchFamily="34" charset="0"/>
                <a:cs typeface="Segoe UI Black" panose="020B0A02040204020203" pitchFamily="34" charset="0"/>
              </a:endParaRPr>
            </a:p>
          </p:txBody>
        </p:sp>
        <p:sp>
          <p:nvSpPr>
            <p:cNvPr id="225" name="Text Box 125"/>
            <p:cNvSpPr txBox="1">
              <a:spLocks noChangeArrowheads="1"/>
            </p:cNvSpPr>
            <p:nvPr/>
          </p:nvSpPr>
          <p:spPr bwMode="auto">
            <a:xfrm>
              <a:off x="4583301" y="208691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26" name="矩形 225"/>
          <p:cNvSpPr/>
          <p:nvPr/>
        </p:nvSpPr>
        <p:spPr>
          <a:xfrm>
            <a:off x="6807348" y="2451332"/>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27" name="矩形 226"/>
          <p:cNvSpPr/>
          <p:nvPr/>
        </p:nvSpPr>
        <p:spPr>
          <a:xfrm>
            <a:off x="8405171" y="2762243"/>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228" name="矩形 227"/>
          <p:cNvSpPr/>
          <p:nvPr/>
        </p:nvSpPr>
        <p:spPr>
          <a:xfrm>
            <a:off x="5064156" y="1802799"/>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229" name="矩形 228"/>
          <p:cNvSpPr/>
          <p:nvPr/>
        </p:nvSpPr>
        <p:spPr>
          <a:xfrm>
            <a:off x="898060" y="1257283"/>
            <a:ext cx="3451586" cy="559256"/>
          </a:xfrm>
          <a:prstGeom prst="rect">
            <a:avLst/>
          </a:prstGeom>
        </p:spPr>
        <p:txBody>
          <a:bodyPr wrap="none">
            <a:spAutoFit/>
          </a:bodyPr>
          <a:lstStyle/>
          <a:p>
            <a:pPr lvl="1">
              <a:spcBef>
                <a:spcPts val="570"/>
              </a:spcBef>
              <a:spcAft>
                <a:spcPts val="570"/>
              </a:spcAft>
            </a:pPr>
            <a:r>
              <a:rPr lang="en-US" altLang="zh-CN" sz="303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STORE R0,(R2)</a:t>
            </a:r>
          </a:p>
        </p:txBody>
      </p:sp>
      <p:sp>
        <p:nvSpPr>
          <p:cNvPr id="230" name="圆角矩形 229"/>
          <p:cNvSpPr/>
          <p:nvPr/>
        </p:nvSpPr>
        <p:spPr bwMode="auto">
          <a:xfrm>
            <a:off x="303926" y="4317165"/>
            <a:ext cx="5866915" cy="428876"/>
          </a:xfrm>
          <a:prstGeom prst="roundRect">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rgbClr val="C00000"/>
              </a:solidFill>
            </a:endParaRPr>
          </a:p>
        </p:txBody>
      </p:sp>
      <p:sp>
        <p:nvSpPr>
          <p:cNvPr id="207" name="上下箭头 206"/>
          <p:cNvSpPr/>
          <p:nvPr/>
        </p:nvSpPr>
        <p:spPr>
          <a:xfrm>
            <a:off x="8936526" y="1288568"/>
            <a:ext cx="177326" cy="4934647"/>
          </a:xfrm>
          <a:prstGeom prst="upDownArrow">
            <a:avLst/>
          </a:prstGeom>
          <a:solidFill>
            <a:srgbClr val="3FA6FF"/>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pic>
        <p:nvPicPr>
          <p:cNvPr id="114" name="图片 113"/>
          <p:cNvPicPr>
            <a:picLocks noChangeAspect="1"/>
          </p:cNvPicPr>
          <p:nvPr/>
        </p:nvPicPr>
        <p:blipFill>
          <a:blip r:embed="rId3"/>
          <a:stretch>
            <a:fillRect/>
          </a:stretch>
        </p:blipFill>
        <p:spPr>
          <a:xfrm>
            <a:off x="1104265" y="1964690"/>
            <a:ext cx="3562350" cy="615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wipe(left)">
                                      <p:cBhvr>
                                        <p:cTn id="7" dur="500"/>
                                        <p:tgtEl>
                                          <p:spTgt spid="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repeatCount="2000"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wipe(right)">
                                      <p:cBhvr>
                                        <p:cTn id="12" dur="500"/>
                                        <p:tgtEl>
                                          <p:spTgt spid="194"/>
                                        </p:tgtEl>
                                      </p:cBhvr>
                                    </p:animEffect>
                                  </p:childTnLst>
                                </p:cTn>
                              </p:par>
                            </p:childTnLst>
                          </p:cTn>
                        </p:par>
                        <p:par>
                          <p:cTn id="13" fill="hold">
                            <p:stCondLst>
                              <p:cond delay="500"/>
                            </p:stCondLst>
                            <p:childTnLst>
                              <p:par>
                                <p:cTn id="14" presetID="22" presetClass="entr" presetSubtype="2" repeatCount="2000"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right)">
                                      <p:cBhvr>
                                        <p:cTn id="16" dur="500"/>
                                        <p:tgtEl>
                                          <p:spTgt spid="18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88"/>
                                        </p:tgtEl>
                                        <p:attrNameLst>
                                          <p:attrName>style.visibility</p:attrName>
                                        </p:attrNameLst>
                                      </p:cBhvr>
                                      <p:to>
                                        <p:strVal val="visible"/>
                                      </p:to>
                                    </p:set>
                                    <p:animEffect transition="in" filter="wipe(right)">
                                      <p:cBhvr>
                                        <p:cTn id="20" dur="1000"/>
                                        <p:tgtEl>
                                          <p:spTgt spid="188"/>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down)">
                                      <p:cBhvr>
                                        <p:cTn id="24" dur="500"/>
                                        <p:tgtEl>
                                          <p:spTgt spid="193"/>
                                        </p:tgtEl>
                                      </p:cBhvr>
                                    </p:animEffect>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right)">
                                      <p:cBhvr>
                                        <p:cTn id="28" dur="1000"/>
                                        <p:tgtEl>
                                          <p:spTgt spid="191"/>
                                        </p:tgtEl>
                                      </p:cBhvr>
                                    </p:animEffect>
                                  </p:childTnLst>
                                </p:cTn>
                              </p:par>
                            </p:childTnLst>
                          </p:cTn>
                        </p:par>
                        <p:par>
                          <p:cTn id="29" fill="hold">
                            <p:stCondLst>
                              <p:cond delay="3500"/>
                            </p:stCondLst>
                            <p:childTnLst>
                              <p:par>
                                <p:cTn id="30" presetID="22" presetClass="entr" presetSubtype="2"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right)">
                                      <p:cBhvr>
                                        <p:cTn id="32" dur="1000"/>
                                        <p:tgtEl>
                                          <p:spTgt spid="197"/>
                                        </p:tgtEl>
                                      </p:cBhvr>
                                    </p:animEffect>
                                  </p:childTnLst>
                                </p:cTn>
                              </p:par>
                            </p:childTnLst>
                          </p:cTn>
                        </p:par>
                        <p:par>
                          <p:cTn id="33" fill="hold">
                            <p:stCondLst>
                              <p:cond delay="4500"/>
                            </p:stCondLst>
                            <p:childTnLst>
                              <p:par>
                                <p:cTn id="34" presetID="1" presetClass="entr" presetSubtype="0" fill="hold" grpId="0" nodeType="afterEffect">
                                  <p:stCondLst>
                                    <p:cond delay="0"/>
                                  </p:stCondLst>
                                  <p:childTnLst>
                                    <p:set>
                                      <p:cBhvr>
                                        <p:cTn id="35" dur="1" fill="hold">
                                          <p:stCondLst>
                                            <p:cond delay="0"/>
                                          </p:stCondLst>
                                        </p:cTn>
                                        <p:tgtEl>
                                          <p:spTgt spid="226"/>
                                        </p:tgtEl>
                                        <p:attrNameLst>
                                          <p:attrName>style.visibility</p:attrName>
                                        </p:attrNameLst>
                                      </p:cBhvr>
                                      <p:to>
                                        <p:strVal val="visible"/>
                                      </p:to>
                                    </p:set>
                                  </p:childTnLst>
                                </p:cTn>
                              </p:par>
                            </p:childTnLst>
                          </p:cTn>
                        </p:par>
                        <p:par>
                          <p:cTn id="36" fill="hold">
                            <p:stCondLst>
                              <p:cond delay="4500"/>
                            </p:stCondLst>
                            <p:childTnLst>
                              <p:par>
                                <p:cTn id="37" presetID="35" presetClass="emph" presetSubtype="0" repeatCount="3000" fill="hold" grpId="1" nodeType="afterEffect">
                                  <p:stCondLst>
                                    <p:cond delay="0"/>
                                  </p:stCondLst>
                                  <p:childTnLst>
                                    <p:anim calcmode="discrete" valueType="str">
                                      <p:cBhvr>
                                        <p:cTn id="38" dur="1000" fill="hold"/>
                                        <p:tgtEl>
                                          <p:spTgt spid="226"/>
                                        </p:tgtEl>
                                        <p:attrNameLst>
                                          <p:attrName>style.visibility</p:attrName>
                                        </p:attrNameLst>
                                      </p:cBhvr>
                                      <p:tavLst>
                                        <p:tav tm="0">
                                          <p:val>
                                            <p:strVal val="hidden"/>
                                          </p:val>
                                        </p:tav>
                                        <p:tav tm="50000">
                                          <p:val>
                                            <p:strVal val="visible"/>
                                          </p:val>
                                        </p:tav>
                                      </p:tavLst>
                                    </p:anim>
                                  </p:childTnLst>
                                </p:cTn>
                              </p:par>
                            </p:childTnLst>
                          </p:cTn>
                        </p:par>
                        <p:par>
                          <p:cTn id="39" fill="hold">
                            <p:stCondLst>
                              <p:cond delay="5500"/>
                            </p:stCondLst>
                            <p:childTnLst>
                              <p:par>
                                <p:cTn id="40" presetID="22" presetClass="entr" presetSubtype="2" repeatCount="2000" fill="hold" grpId="0" nodeType="after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wipe(right)">
                                      <p:cBhvr>
                                        <p:cTn id="42" dur="500"/>
                                        <p:tgtEl>
                                          <p:spTgt spid="192"/>
                                        </p:tgtEl>
                                      </p:cBhvr>
                                    </p:animEffect>
                                  </p:childTnLst>
                                </p:cTn>
                              </p:par>
                            </p:childTnLst>
                          </p:cTn>
                        </p:par>
                        <p:par>
                          <p:cTn id="43" fill="hold">
                            <p:stCondLst>
                              <p:cond delay="6000"/>
                            </p:stCondLst>
                            <p:childTnLst>
                              <p:par>
                                <p:cTn id="44" presetID="22" presetClass="entr" presetSubtype="2" fill="hold" grpId="0" nodeType="afterEffect">
                                  <p:stCondLst>
                                    <p:cond delay="0"/>
                                  </p:stCondLst>
                                  <p:childTnLst>
                                    <p:set>
                                      <p:cBhvr>
                                        <p:cTn id="45" dur="1" fill="hold">
                                          <p:stCondLst>
                                            <p:cond delay="0"/>
                                          </p:stCondLst>
                                        </p:cTn>
                                        <p:tgtEl>
                                          <p:spTgt spid="206"/>
                                        </p:tgtEl>
                                        <p:attrNameLst>
                                          <p:attrName>style.visibility</p:attrName>
                                        </p:attrNameLst>
                                      </p:cBhvr>
                                      <p:to>
                                        <p:strVal val="visible"/>
                                      </p:to>
                                    </p:set>
                                    <p:animEffect transition="in" filter="wipe(right)">
                                      <p:cBhvr>
                                        <p:cTn id="46" dur="1000"/>
                                        <p:tgtEl>
                                          <p:spTgt spid="20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path" presetSubtype="0" fill="hold" grpId="0" nodeType="clickEffect">
                                  <p:stCondLst>
                                    <p:cond delay="0"/>
                                  </p:stCondLst>
                                  <p:childTnLst>
                                    <p:animMotion origin="layout" path="M -4.79167E-6 1.85185E-6 L -4.79167E-6 0.06991 " pathEditMode="relative" rAng="0" ptsTypes="AA">
                                      <p:cBhvr>
                                        <p:cTn id="50" dur="1000" fill="hold"/>
                                        <p:tgtEl>
                                          <p:spTgt spid="230"/>
                                        </p:tgtEl>
                                        <p:attrNameLst>
                                          <p:attrName>ppt_x</p:attrName>
                                          <p:attrName>ppt_y</p:attrName>
                                        </p:attrNameLst>
                                      </p:cBhvr>
                                      <p:rCtr x="0" y="3495"/>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wipe(right)">
                                      <p:cBhvr>
                                        <p:cTn id="55" dur="500"/>
                                        <p:tgtEl>
                                          <p:spTgt spid="208"/>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right)">
                                      <p:cBhvr>
                                        <p:cTn id="59" dur="500"/>
                                        <p:tgtEl>
                                          <p:spTgt spid="200"/>
                                        </p:tgtEl>
                                      </p:cBhvr>
                                    </p:animEffect>
                                  </p:childTnLst>
                                </p:cTn>
                              </p:par>
                            </p:childTnLst>
                          </p:cTn>
                        </p:par>
                        <p:par>
                          <p:cTn id="60" fill="hold">
                            <p:stCondLst>
                              <p:cond delay="1000"/>
                            </p:stCondLst>
                            <p:childTnLst>
                              <p:par>
                                <p:cTn id="61" presetID="22" presetClass="entr" presetSubtype="2" fill="hold" nodeType="afterEffect">
                                  <p:stCondLst>
                                    <p:cond delay="0"/>
                                  </p:stCondLst>
                                  <p:childTnLst>
                                    <p:set>
                                      <p:cBhvr>
                                        <p:cTn id="62" dur="1" fill="hold">
                                          <p:stCondLst>
                                            <p:cond delay="0"/>
                                          </p:stCondLst>
                                        </p:cTn>
                                        <p:tgtEl>
                                          <p:spTgt spid="201"/>
                                        </p:tgtEl>
                                        <p:attrNameLst>
                                          <p:attrName>style.visibility</p:attrName>
                                        </p:attrNameLst>
                                      </p:cBhvr>
                                      <p:to>
                                        <p:strVal val="visible"/>
                                      </p:to>
                                    </p:set>
                                    <p:animEffect transition="in" filter="wipe(right)">
                                      <p:cBhvr>
                                        <p:cTn id="63" dur="500"/>
                                        <p:tgtEl>
                                          <p:spTgt spid="201"/>
                                        </p:tgtEl>
                                      </p:cBhvr>
                                    </p:animEffect>
                                  </p:childTnLst>
                                </p:cTn>
                              </p:par>
                            </p:childTnLst>
                          </p:cTn>
                        </p:par>
                        <p:par>
                          <p:cTn id="64" fill="hold">
                            <p:stCondLst>
                              <p:cond delay="1500"/>
                            </p:stCondLst>
                            <p:childTnLst>
                              <p:par>
                                <p:cTn id="65" presetID="22" presetClass="entr" presetSubtype="4" fill="hold" grpId="0" nodeType="after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wipe(down)">
                                      <p:cBhvr>
                                        <p:cTn id="67" dur="500"/>
                                        <p:tgtEl>
                                          <p:spTgt spid="207"/>
                                        </p:tgtEl>
                                      </p:cBhvr>
                                    </p:animEffect>
                                  </p:childTnLst>
                                </p:cTn>
                              </p:par>
                            </p:childTnLst>
                          </p:cTn>
                        </p:par>
                        <p:par>
                          <p:cTn id="68" fill="hold">
                            <p:stCondLst>
                              <p:cond delay="2000"/>
                            </p:stCondLst>
                            <p:childTnLst>
                              <p:par>
                                <p:cTn id="69" presetID="22" presetClass="entr" presetSubtype="2" fill="hold" grpId="0" nodeType="afterEffect">
                                  <p:stCondLst>
                                    <p:cond delay="0"/>
                                  </p:stCondLst>
                                  <p:childTnLst>
                                    <p:set>
                                      <p:cBhvr>
                                        <p:cTn id="70" dur="1" fill="hold">
                                          <p:stCondLst>
                                            <p:cond delay="0"/>
                                          </p:stCondLst>
                                        </p:cTn>
                                        <p:tgtEl>
                                          <p:spTgt spid="205"/>
                                        </p:tgtEl>
                                        <p:attrNameLst>
                                          <p:attrName>style.visibility</p:attrName>
                                        </p:attrNameLst>
                                      </p:cBhvr>
                                      <p:to>
                                        <p:strVal val="visible"/>
                                      </p:to>
                                    </p:set>
                                    <p:animEffect transition="in" filter="wipe(right)">
                                      <p:cBhvr>
                                        <p:cTn id="71" dur="500"/>
                                        <p:tgtEl>
                                          <p:spTgt spid="205"/>
                                        </p:tgtEl>
                                      </p:cBhvr>
                                    </p:animEffect>
                                  </p:childTnLst>
                                </p:cTn>
                              </p:par>
                            </p:childTnLst>
                          </p:cTn>
                        </p:par>
                        <p:par>
                          <p:cTn id="72" fill="hold">
                            <p:stCondLst>
                              <p:cond delay="2500"/>
                            </p:stCondLst>
                            <p:childTnLst>
                              <p:par>
                                <p:cTn id="73" presetID="22" presetClass="entr" presetSubtype="1" fill="hold" nodeType="afterEffect">
                                  <p:stCondLst>
                                    <p:cond delay="0"/>
                                  </p:stCondLst>
                                  <p:childTnLst>
                                    <p:set>
                                      <p:cBhvr>
                                        <p:cTn id="74" dur="1" fill="hold">
                                          <p:stCondLst>
                                            <p:cond delay="0"/>
                                          </p:stCondLst>
                                        </p:cTn>
                                        <p:tgtEl>
                                          <p:spTgt spid="211"/>
                                        </p:tgtEl>
                                        <p:attrNameLst>
                                          <p:attrName>style.visibility</p:attrName>
                                        </p:attrNameLst>
                                      </p:cBhvr>
                                      <p:to>
                                        <p:strVal val="visible"/>
                                      </p:to>
                                    </p:set>
                                    <p:animEffect transition="in" filter="wipe(up)">
                                      <p:cBhvr>
                                        <p:cTn id="75" dur="500"/>
                                        <p:tgtEl>
                                          <p:spTgt spid="211"/>
                                        </p:tgtEl>
                                      </p:cBhvr>
                                    </p:animEffect>
                                  </p:childTnLst>
                                </p:cTn>
                              </p:par>
                            </p:childTnLst>
                          </p:cTn>
                        </p:par>
                        <p:par>
                          <p:cTn id="76" fill="hold">
                            <p:stCondLst>
                              <p:cond delay="3000"/>
                            </p:stCondLst>
                            <p:childTnLst>
                              <p:par>
                                <p:cTn id="77" presetID="1" presetClass="entr" presetSubtype="0" fill="hold" grpId="0" nodeType="afterEffect">
                                  <p:stCondLst>
                                    <p:cond delay="0"/>
                                  </p:stCondLst>
                                  <p:childTnLst>
                                    <p:set>
                                      <p:cBhvr>
                                        <p:cTn id="78" dur="1" fill="hold">
                                          <p:stCondLst>
                                            <p:cond delay="0"/>
                                          </p:stCondLst>
                                        </p:cTn>
                                        <p:tgtEl>
                                          <p:spTgt spid="227"/>
                                        </p:tgtEl>
                                        <p:attrNameLst>
                                          <p:attrName>style.visibility</p:attrName>
                                        </p:attrNameLst>
                                      </p:cBhvr>
                                      <p:to>
                                        <p:strVal val="visible"/>
                                      </p:to>
                                    </p:set>
                                  </p:childTnLst>
                                </p:cTn>
                              </p:par>
                            </p:childTnLst>
                          </p:cTn>
                        </p:par>
                        <p:par>
                          <p:cTn id="79" fill="hold">
                            <p:stCondLst>
                              <p:cond delay="3000"/>
                            </p:stCondLst>
                            <p:childTnLst>
                              <p:par>
                                <p:cTn id="80" presetID="35" presetClass="emph" presetSubtype="0" repeatCount="3000" fill="hold" grpId="1" nodeType="afterEffect">
                                  <p:stCondLst>
                                    <p:cond delay="0"/>
                                  </p:stCondLst>
                                  <p:childTnLst>
                                    <p:anim calcmode="discrete" valueType="str">
                                      <p:cBhvr>
                                        <p:cTn id="81" dur="1000" fill="hold"/>
                                        <p:tgtEl>
                                          <p:spTgt spid="227"/>
                                        </p:tgtEl>
                                        <p:attrNameLst>
                                          <p:attrName>style.visibility</p:attrName>
                                        </p:attrNameLst>
                                      </p:cBhvr>
                                      <p:tavLst>
                                        <p:tav tm="0">
                                          <p:val>
                                            <p:strVal val="hidden"/>
                                          </p:val>
                                        </p:tav>
                                        <p:tav tm="50000">
                                          <p:val>
                                            <p:strVal val="visible"/>
                                          </p:val>
                                        </p:tav>
                                      </p:tavLst>
                                    </p:anim>
                                  </p:childTnLst>
                                </p:cTn>
                              </p:par>
                            </p:childTnLst>
                          </p:cTn>
                        </p:par>
                        <p:par>
                          <p:cTn id="82" fill="hold">
                            <p:stCondLst>
                              <p:cond delay="4000"/>
                            </p:stCondLst>
                            <p:childTnLst>
                              <p:par>
                                <p:cTn id="83" presetID="22" presetClass="entr" presetSubtype="2" fill="hold" grpId="0" nodeType="afterEffect">
                                  <p:stCondLst>
                                    <p:cond delay="0"/>
                                  </p:stCondLst>
                                  <p:childTnLst>
                                    <p:set>
                                      <p:cBhvr>
                                        <p:cTn id="84" dur="1" fill="hold">
                                          <p:stCondLst>
                                            <p:cond delay="0"/>
                                          </p:stCondLst>
                                        </p:cTn>
                                        <p:tgtEl>
                                          <p:spTgt spid="204"/>
                                        </p:tgtEl>
                                        <p:attrNameLst>
                                          <p:attrName>style.visibility</p:attrName>
                                        </p:attrNameLst>
                                      </p:cBhvr>
                                      <p:to>
                                        <p:strVal val="visible"/>
                                      </p:to>
                                    </p:set>
                                    <p:animEffect transition="in" filter="wipe(right)">
                                      <p:cBhvr>
                                        <p:cTn id="85" dur="500"/>
                                        <p:tgtEl>
                                          <p:spTgt spid="204"/>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fill="hold" grpId="1" nodeType="clickEffect">
                                  <p:stCondLst>
                                    <p:cond delay="0"/>
                                  </p:stCondLst>
                                  <p:childTnLst>
                                    <p:animMotion origin="layout" path="M -4.79167E-6 0.06991 L -4.79167E-6 0.1368 " pathEditMode="relative" rAng="0" ptsTypes="AA">
                                      <p:cBhvr>
                                        <p:cTn id="89" dur="1000" fill="hold"/>
                                        <p:tgtEl>
                                          <p:spTgt spid="230"/>
                                        </p:tgtEl>
                                        <p:attrNameLst>
                                          <p:attrName>ppt_x</p:attrName>
                                          <p:attrName>ppt_y</p:attrName>
                                        </p:attrNameLst>
                                      </p:cBhvr>
                                      <p:rCtr x="0" y="3333"/>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1" repeatCount="3000" fill="hold" nodeType="clickEffect">
                                  <p:stCondLst>
                                    <p:cond delay="0"/>
                                  </p:stCondLst>
                                  <p:childTnLst>
                                    <p:set>
                                      <p:cBhvr>
                                        <p:cTn id="93" dur="1" fill="hold">
                                          <p:stCondLst>
                                            <p:cond delay="0"/>
                                          </p:stCondLst>
                                        </p:cTn>
                                        <p:tgtEl>
                                          <p:spTgt spid="219"/>
                                        </p:tgtEl>
                                        <p:attrNameLst>
                                          <p:attrName>style.visibility</p:attrName>
                                        </p:attrNameLst>
                                      </p:cBhvr>
                                      <p:to>
                                        <p:strVal val="visible"/>
                                      </p:to>
                                    </p:set>
                                    <p:animEffect transition="in" filter="wipe(up)">
                                      <p:cBhvr>
                                        <p:cTn id="94" dur="500"/>
                                        <p:tgtEl>
                                          <p:spTgt spid="219"/>
                                        </p:tgtEl>
                                      </p:cBhvr>
                                    </p:animEffect>
                                  </p:childTnLst>
                                </p:cTn>
                              </p:par>
                            </p:childTnLst>
                          </p:cTn>
                        </p:par>
                        <p:par>
                          <p:cTn id="95" fill="hold">
                            <p:stCondLst>
                              <p:cond delay="500"/>
                            </p:stCondLst>
                            <p:childTnLst>
                              <p:par>
                                <p:cTn id="96" presetID="22" presetClass="entr" presetSubtype="2" fill="hold" nodeType="afterEffect">
                                  <p:stCondLst>
                                    <p:cond delay="0"/>
                                  </p:stCondLst>
                                  <p:childTnLst>
                                    <p:set>
                                      <p:cBhvr>
                                        <p:cTn id="97" dur="1" fill="hold">
                                          <p:stCondLst>
                                            <p:cond delay="0"/>
                                          </p:stCondLst>
                                        </p:cTn>
                                        <p:tgtEl>
                                          <p:spTgt spid="215"/>
                                        </p:tgtEl>
                                        <p:attrNameLst>
                                          <p:attrName>style.visibility</p:attrName>
                                        </p:attrNameLst>
                                      </p:cBhvr>
                                      <p:to>
                                        <p:strVal val="visible"/>
                                      </p:to>
                                    </p:set>
                                    <p:animEffect transition="in" filter="wipe(right)">
                                      <p:cBhvr>
                                        <p:cTn id="98" dur="1000"/>
                                        <p:tgtEl>
                                          <p:spTgt spid="215"/>
                                        </p:tgtEl>
                                      </p:cBhvr>
                                    </p:animEffect>
                                  </p:childTnLst>
                                </p:cTn>
                              </p:par>
                            </p:childTnLst>
                          </p:cTn>
                        </p:par>
                        <p:par>
                          <p:cTn id="99" fill="hold">
                            <p:stCondLst>
                              <p:cond delay="1500"/>
                            </p:stCondLst>
                            <p:childTnLst>
                              <p:par>
                                <p:cTn id="100" presetID="22" presetClass="entr" presetSubtype="1" repeatCount="3000" fill="hold" nodeType="afterEffect">
                                  <p:stCondLst>
                                    <p:cond delay="0"/>
                                  </p:stCondLst>
                                  <p:childTnLst>
                                    <p:set>
                                      <p:cBhvr>
                                        <p:cTn id="101" dur="1" fill="hold">
                                          <p:stCondLst>
                                            <p:cond delay="0"/>
                                          </p:stCondLst>
                                        </p:cTn>
                                        <p:tgtEl>
                                          <p:spTgt spid="222"/>
                                        </p:tgtEl>
                                        <p:attrNameLst>
                                          <p:attrName>style.visibility</p:attrName>
                                        </p:attrNameLst>
                                      </p:cBhvr>
                                      <p:to>
                                        <p:strVal val="visible"/>
                                      </p:to>
                                    </p:set>
                                    <p:animEffect transition="in" filter="wipe(up)">
                                      <p:cBhvr>
                                        <p:cTn id="102" dur="500"/>
                                        <p:tgtEl>
                                          <p:spTgt spid="222"/>
                                        </p:tgtEl>
                                      </p:cBhvr>
                                    </p:animEffec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228"/>
                                        </p:tgtEl>
                                        <p:attrNameLst>
                                          <p:attrName>style.visibility</p:attrName>
                                        </p:attrNameLst>
                                      </p:cBhvr>
                                      <p:to>
                                        <p:strVal val="visible"/>
                                      </p:to>
                                    </p:set>
                                  </p:childTnLst>
                                </p:cTn>
                              </p:par>
                            </p:childTnLst>
                          </p:cTn>
                        </p:par>
                        <p:par>
                          <p:cTn id="106" fill="hold">
                            <p:stCondLst>
                              <p:cond delay="2000"/>
                            </p:stCondLst>
                            <p:childTnLst>
                              <p:par>
                                <p:cTn id="107" presetID="35" presetClass="emph" presetSubtype="0" repeatCount="3000" fill="hold" grpId="1" nodeType="afterEffect">
                                  <p:stCondLst>
                                    <p:cond delay="0"/>
                                  </p:stCondLst>
                                  <p:childTnLst>
                                    <p:anim calcmode="discrete" valueType="str">
                                      <p:cBhvr>
                                        <p:cTn id="108" dur="1000" fill="hold"/>
                                        <p:tgtEl>
                                          <p:spTgt spid="228"/>
                                        </p:tgtEl>
                                        <p:attrNameLst>
                                          <p:attrName>style.visibility</p:attrName>
                                        </p:attrNameLst>
                                      </p:cBhvr>
                                      <p:tavLst>
                                        <p:tav tm="0">
                                          <p:val>
                                            <p:strVal val="hidden"/>
                                          </p:val>
                                        </p:tav>
                                        <p:tav tm="50000">
                                          <p:val>
                                            <p:strVal val="visible"/>
                                          </p:val>
                                        </p:tav>
                                      </p:tavLst>
                                    </p:anim>
                                  </p:childTnLst>
                                </p:cTn>
                              </p:par>
                            </p:childTnLst>
                          </p:cTn>
                        </p:par>
                        <p:par>
                          <p:cTn id="109" fill="hold">
                            <p:stCondLst>
                              <p:cond delay="3000"/>
                            </p:stCondLst>
                            <p:childTnLst>
                              <p:par>
                                <p:cTn id="110" presetID="22" presetClass="entr" presetSubtype="2" fill="hold" grpId="0" nodeType="afterEffect">
                                  <p:stCondLst>
                                    <p:cond delay="0"/>
                                  </p:stCondLst>
                                  <p:childTnLst>
                                    <p:set>
                                      <p:cBhvr>
                                        <p:cTn id="111" dur="1" fill="hold">
                                          <p:stCondLst>
                                            <p:cond delay="0"/>
                                          </p:stCondLst>
                                        </p:cTn>
                                        <p:tgtEl>
                                          <p:spTgt spid="214"/>
                                        </p:tgtEl>
                                        <p:attrNameLst>
                                          <p:attrName>style.visibility</p:attrName>
                                        </p:attrNameLst>
                                      </p:cBhvr>
                                      <p:to>
                                        <p:strVal val="visible"/>
                                      </p:to>
                                    </p:set>
                                    <p:animEffect transition="in" filter="wipe(right)">
                                      <p:cBhvr>
                                        <p:cTn id="112"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87" grpId="0" animBg="1"/>
      <p:bldP spid="191" grpId="0" animBg="1"/>
      <p:bldP spid="192" grpId="0" animBg="1"/>
      <p:bldP spid="193" grpId="0" animBg="1"/>
      <p:bldP spid="200" grpId="0" animBg="1"/>
      <p:bldP spid="204" grpId="0" animBg="1"/>
      <p:bldP spid="205" grpId="0" animBg="1"/>
      <p:bldP spid="206" grpId="0" animBg="1"/>
      <p:bldP spid="214" grpId="0" animBg="1"/>
      <p:bldP spid="226" grpId="0"/>
      <p:bldP spid="226" grpId="1"/>
      <p:bldP spid="227" grpId="0"/>
      <p:bldP spid="227" grpId="1"/>
      <p:bldP spid="228" grpId="0"/>
      <p:bldP spid="228" grpId="1"/>
      <p:bldP spid="230" grpId="0" animBg="1"/>
      <p:bldP spid="230" grpId="1" animBg="1"/>
      <p:bldP spid="20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CPU  </a:t>
            </a:r>
            <a:r>
              <a:rPr lang="zh-CN" altLang="en-US" dirty="0"/>
              <a:t>  </a:t>
            </a:r>
            <a:r>
              <a:rPr lang="en-US" altLang="zh-CN" dirty="0"/>
              <a:t>JMP</a:t>
            </a:r>
            <a:r>
              <a:rPr lang="zh-CN" altLang="en-US" dirty="0"/>
              <a:t>指令执行数据通路</a:t>
            </a:r>
          </a:p>
        </p:txBody>
      </p:sp>
      <p:sp>
        <p:nvSpPr>
          <p:cNvPr id="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Rectangle 110"/>
          <p:cNvSpPr>
            <a:spLocks noChangeArrowheads="1"/>
          </p:cNvSpPr>
          <p:nvPr/>
        </p:nvSpPr>
        <p:spPr bwMode="auto">
          <a:xfrm>
            <a:off x="6425821" y="1259215"/>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p>
        </p:txBody>
      </p:sp>
      <p:sp>
        <p:nvSpPr>
          <p:cNvPr id="5" name="Text Box 109"/>
          <p:cNvSpPr txBox="1">
            <a:spLocks noChangeArrowheads="1"/>
          </p:cNvSpPr>
          <p:nvPr/>
        </p:nvSpPr>
        <p:spPr bwMode="auto">
          <a:xfrm>
            <a:off x="8370910" y="1211447"/>
            <a:ext cx="758321"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总线</a:t>
            </a:r>
            <a:endParaRPr lang="zh-CN" altLang="en-US" sz="3790" b="1" dirty="0">
              <a:latin typeface="微软雅黑" panose="020B0503020204020204" pitchFamily="34" charset="-122"/>
              <a:ea typeface="微软雅黑" panose="020B0503020204020204" pitchFamily="34" charset="-122"/>
            </a:endParaRPr>
          </a:p>
        </p:txBody>
      </p:sp>
      <p:sp>
        <p:nvSpPr>
          <p:cNvPr id="6"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7" name="Rectangle 129"/>
          <p:cNvSpPr>
            <a:spLocks noChangeArrowheads="1"/>
          </p:cNvSpPr>
          <p:nvPr/>
        </p:nvSpPr>
        <p:spPr bwMode="auto">
          <a:xfrm>
            <a:off x="5437174" y="2159943"/>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9"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0"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1"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3"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矩形 13"/>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15"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 name="直接连接符 15"/>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 name="等腰三角形 16"/>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1" name="直接连接符 20"/>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2" name="等腰三角形 21"/>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3"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4"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5" name="直接连接符 24"/>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6" name="等腰三角形 25"/>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7"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28" name="直接连接符 27"/>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9" name="等腰三角形 28"/>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0"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1"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2"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33"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5" name="直接连接符 34"/>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6" name="等腰三角形 35"/>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7" name="直接连接符 36"/>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8" name="等腰三角形 37"/>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9" name="直接连接符 38"/>
          <p:cNvCxnSpPr>
            <a:stCxn id="50"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2"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4"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5"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 name="直接连接符 45"/>
          <p:cNvCxnSpPr>
            <a:stCxn id="49"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47"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8"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49"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0"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1" name="直接连接符 50"/>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2"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5"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6"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7"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58" name="直接箭头连接符 57"/>
          <p:cNvCxnSpPr/>
          <p:nvPr/>
        </p:nvCxnSpPr>
        <p:spPr>
          <a:xfrm flipH="1">
            <a:off x="10893954" y="348177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10893954" y="3644578"/>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10893954" y="420429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1" name="直接箭头连接符 60"/>
          <p:cNvCxnSpPr/>
          <p:nvPr/>
        </p:nvCxnSpPr>
        <p:spPr>
          <a:xfrm flipH="1">
            <a:off x="10893954" y="436709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2" name="直接箭头连接符 61"/>
          <p:cNvCxnSpPr/>
          <p:nvPr/>
        </p:nvCxnSpPr>
        <p:spPr>
          <a:xfrm flipH="1">
            <a:off x="10893954" y="4926812"/>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3" name="直接箭头连接符 62"/>
          <p:cNvCxnSpPr/>
          <p:nvPr/>
        </p:nvCxnSpPr>
        <p:spPr>
          <a:xfrm flipH="1">
            <a:off x="10893954" y="5089620"/>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4" name="直接箭头连接符 63"/>
          <p:cNvCxnSpPr/>
          <p:nvPr/>
        </p:nvCxnSpPr>
        <p:spPr>
          <a:xfrm flipH="1">
            <a:off x="10893954" y="564933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65" name="直接箭头连接符 64"/>
          <p:cNvCxnSpPr/>
          <p:nvPr/>
        </p:nvCxnSpPr>
        <p:spPr>
          <a:xfrm flipH="1">
            <a:off x="10893954" y="581214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6" name="组合 65"/>
          <p:cNvGrpSpPr/>
          <p:nvPr/>
        </p:nvGrpSpPr>
        <p:grpSpPr>
          <a:xfrm>
            <a:off x="5664148" y="1807015"/>
            <a:ext cx="3324590" cy="1892895"/>
            <a:chOff x="4361520" y="1522026"/>
            <a:chExt cx="3506404" cy="1996413"/>
          </a:xfrm>
        </p:grpSpPr>
        <p:cxnSp>
          <p:nvCxnSpPr>
            <p:cNvPr id="67" name="直接箭头连接符 66"/>
            <p:cNvCxnSpPr/>
            <p:nvPr/>
          </p:nvCxnSpPr>
          <p:spPr>
            <a:xfrm flipH="1">
              <a:off x="7017992" y="2278754"/>
              <a:ext cx="350678"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68" name="组合 67"/>
            <p:cNvGrpSpPr/>
            <p:nvPr/>
          </p:nvGrpSpPr>
          <p:grpSpPr>
            <a:xfrm>
              <a:off x="4361520" y="1522026"/>
              <a:ext cx="3506404" cy="1383693"/>
              <a:chOff x="4361520" y="1522026"/>
              <a:chExt cx="3506404" cy="1383693"/>
            </a:xfrm>
          </p:grpSpPr>
          <p:grpSp>
            <p:nvGrpSpPr>
              <p:cNvPr id="72" name="组合 71"/>
              <p:cNvGrpSpPr/>
              <p:nvPr/>
            </p:nvGrpSpPr>
            <p:grpSpPr>
              <a:xfrm>
                <a:off x="4361520" y="1522026"/>
                <a:ext cx="1748222" cy="358192"/>
                <a:chOff x="4361520" y="1522026"/>
                <a:chExt cx="1748222" cy="358192"/>
              </a:xfrm>
            </p:grpSpPr>
            <p:sp>
              <p:nvSpPr>
                <p:cNvPr id="76" name="Line 127"/>
                <p:cNvSpPr>
                  <a:spLocks noChangeShapeType="1"/>
                </p:cNvSpPr>
                <p:nvPr/>
              </p:nvSpPr>
              <p:spPr bwMode="auto">
                <a:xfrm>
                  <a:off x="4752538"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7" name="Line 127"/>
                <p:cNvSpPr>
                  <a:spLocks noChangeShapeType="1"/>
                </p:cNvSpPr>
                <p:nvPr/>
              </p:nvSpPr>
              <p:spPr bwMode="auto">
                <a:xfrm>
                  <a:off x="4361520" y="1522026"/>
                  <a:ext cx="1039" cy="35819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8" name="直接箭头连接符 77"/>
                <p:cNvCxnSpPr/>
                <p:nvPr/>
              </p:nvCxnSpPr>
              <p:spPr>
                <a:xfrm>
                  <a:off x="5565482" y="1534238"/>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5565482" y="1701122"/>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cxnSp>
            <p:nvCxnSpPr>
              <p:cNvPr id="73" name="直接箭头连接符 72"/>
              <p:cNvCxnSpPr/>
              <p:nvPr/>
            </p:nvCxnSpPr>
            <p:spPr>
              <a:xfrm>
                <a:off x="6272168" y="2477995"/>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74" name="Line 7"/>
              <p:cNvSpPr>
                <a:spLocks noChangeShapeType="1"/>
              </p:cNvSpPr>
              <p:nvPr/>
            </p:nvSpPr>
            <p:spPr bwMode="auto">
              <a:xfrm flipH="1">
                <a:off x="7010806" y="2905719"/>
                <a:ext cx="857118"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75" name="直接箭头连接符 74"/>
              <p:cNvCxnSpPr/>
              <p:nvPr/>
            </p:nvCxnSpPr>
            <p:spPr>
              <a:xfrm>
                <a:off x="6805978" y="248570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nvGrpSpPr>
            <p:cNvPr id="69" name="组合 68"/>
            <p:cNvGrpSpPr/>
            <p:nvPr/>
          </p:nvGrpSpPr>
          <p:grpSpPr>
            <a:xfrm>
              <a:off x="6289419" y="3224836"/>
              <a:ext cx="533810" cy="293603"/>
              <a:chOff x="1081011" y="4795829"/>
              <a:chExt cx="533810" cy="293603"/>
            </a:xfrm>
          </p:grpSpPr>
          <p:cxnSp>
            <p:nvCxnSpPr>
              <p:cNvPr id="70" name="直接箭头连接符 69"/>
              <p:cNvCxnSpPr/>
              <p:nvPr/>
            </p:nvCxnSpPr>
            <p:spPr>
              <a:xfrm flipV="1">
                <a:off x="1081011" y="4797640"/>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71" name="直接箭头连接符 70"/>
              <p:cNvCxnSpPr/>
              <p:nvPr/>
            </p:nvCxnSpPr>
            <p:spPr>
              <a:xfrm flipV="1">
                <a:off x="1614821" y="4795829"/>
                <a:ext cx="0" cy="29179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grpSp>
      <p:cxnSp>
        <p:nvCxnSpPr>
          <p:cNvPr id="80" name="直接箭头连接符 79"/>
          <p:cNvCxnSpPr/>
          <p:nvPr/>
        </p:nvCxnSpPr>
        <p:spPr>
          <a:xfrm>
            <a:off x="6677271" y="5451846"/>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nvGrpSpPr>
          <p:cNvPr id="81" name="组合 80"/>
          <p:cNvGrpSpPr/>
          <p:nvPr/>
        </p:nvGrpSpPr>
        <p:grpSpPr>
          <a:xfrm>
            <a:off x="6550878" y="3935648"/>
            <a:ext cx="1914150" cy="893271"/>
            <a:chOff x="5296743" y="3767069"/>
            <a:chExt cx="2018830" cy="942122"/>
          </a:xfrm>
        </p:grpSpPr>
        <p:cxnSp>
          <p:nvCxnSpPr>
            <p:cNvPr id="82" name="直接箭头连接符 81"/>
            <p:cNvCxnSpPr/>
            <p:nvPr/>
          </p:nvCxnSpPr>
          <p:spPr>
            <a:xfrm>
              <a:off x="5296743" y="3767069"/>
              <a:ext cx="393642"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3" name="直接箭头连接符 82"/>
            <p:cNvCxnSpPr/>
            <p:nvPr/>
          </p:nvCxnSpPr>
          <p:spPr>
            <a:xfrm flipH="1">
              <a:off x="6771313" y="4451527"/>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4" name="直接箭头连接符 83"/>
            <p:cNvCxnSpPr/>
            <p:nvPr/>
          </p:nvCxnSpPr>
          <p:spPr>
            <a:xfrm flipH="1">
              <a:off x="6634541" y="4580310"/>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85" name="直接箭头连接符 84"/>
            <p:cNvCxnSpPr/>
            <p:nvPr/>
          </p:nvCxnSpPr>
          <p:spPr>
            <a:xfrm flipH="1">
              <a:off x="6517629" y="4709191"/>
              <a:ext cx="544260"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grpSp>
      <p:sp>
        <p:nvSpPr>
          <p:cNvPr id="86"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8"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9"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Text Box 123"/>
          <p:cNvSpPr txBox="1">
            <a:spLocks noChangeArrowheads="1"/>
          </p:cNvSpPr>
          <p:nvPr/>
        </p:nvSpPr>
        <p:spPr bwMode="auto">
          <a:xfrm>
            <a:off x="8508080" y="4382016"/>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Text Box 105"/>
          <p:cNvSpPr txBox="1">
            <a:spLocks noChangeArrowheads="1"/>
          </p:cNvSpPr>
          <p:nvPr/>
        </p:nvSpPr>
        <p:spPr bwMode="auto">
          <a:xfrm>
            <a:off x="8289629" y="458385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Text Box 54"/>
          <p:cNvSpPr txBox="1">
            <a:spLocks noChangeArrowheads="1"/>
          </p:cNvSpPr>
          <p:nvPr/>
        </p:nvSpPr>
        <p:spPr bwMode="auto">
          <a:xfrm>
            <a:off x="6726496" y="1483455"/>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 name="Text Box 52"/>
          <p:cNvSpPr txBox="1">
            <a:spLocks noChangeArrowheads="1"/>
          </p:cNvSpPr>
          <p:nvPr/>
        </p:nvSpPr>
        <p:spPr bwMode="auto">
          <a:xfrm>
            <a:off x="6757805" y="1964388"/>
            <a:ext cx="685525" cy="17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L="0" marR="0" lvl="0" indent="0" defTabSz="914400" eaLnBrk="0" latinLnBrk="0" hangingPunct="0">
              <a:lnSpc>
                <a:spcPct val="100000"/>
              </a:lnSpc>
              <a:buClrTx/>
              <a:buSzTx/>
              <a:buFontTx/>
              <a:buNone/>
              <a:defRPr kumimoji="0" sz="1600" b="1" i="0" u="none" strike="noStrike" cap="none" normalizeH="0" baseline="0">
                <a:ln>
                  <a:noFill/>
                </a:ln>
                <a:solidFill>
                  <a:schemeClr val="bg2">
                    <a:lumMod val="50000"/>
                  </a:schemeClr>
                </a:solidFill>
                <a:effectLst/>
                <a:latin typeface="Times New Roman" panose="02020603050405020304" pitchFamily="18" charset="0"/>
                <a:cs typeface="Times New Roman" panose="02020603050405020304" pitchFamily="18" charset="0"/>
              </a:defRPr>
            </a:lvl1pPr>
          </a:lstStyle>
          <a:p>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 name="Text Box 50"/>
          <p:cNvSpPr txBox="1">
            <a:spLocks noChangeArrowheads="1"/>
          </p:cNvSpPr>
          <p:nvPr/>
        </p:nvSpPr>
        <p:spPr bwMode="auto">
          <a:xfrm>
            <a:off x="8440507" y="2354874"/>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1"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 name="Text Box 48"/>
          <p:cNvSpPr txBox="1">
            <a:spLocks noChangeArrowheads="1"/>
          </p:cNvSpPr>
          <p:nvPr/>
        </p:nvSpPr>
        <p:spPr bwMode="auto">
          <a:xfrm>
            <a:off x="7991093" y="3418225"/>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Text Box 46"/>
          <p:cNvSpPr txBox="1">
            <a:spLocks noChangeArrowheads="1"/>
          </p:cNvSpPr>
          <p:nvPr/>
        </p:nvSpPr>
        <p:spPr bwMode="auto">
          <a:xfrm>
            <a:off x="6502411" y="3906445"/>
            <a:ext cx="47538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1"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98" name="Text Box 38"/>
          <p:cNvSpPr txBox="1">
            <a:spLocks noChangeArrowheads="1"/>
          </p:cNvSpPr>
          <p:nvPr/>
        </p:nvSpPr>
        <p:spPr bwMode="auto">
          <a:xfrm>
            <a:off x="6624622" y="543127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9" name="Text Box 36"/>
          <p:cNvSpPr txBox="1">
            <a:spLocks noChangeArrowheads="1"/>
          </p:cNvSpPr>
          <p:nvPr/>
        </p:nvSpPr>
        <p:spPr bwMode="auto">
          <a:xfrm>
            <a:off x="10952040" y="316202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0" name="Text Box 35"/>
          <p:cNvSpPr txBox="1">
            <a:spLocks noChangeArrowheads="1"/>
          </p:cNvSpPr>
          <p:nvPr/>
        </p:nvSpPr>
        <p:spPr bwMode="auto">
          <a:xfrm>
            <a:off x="10952040" y="358009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 name="Text Box 14"/>
          <p:cNvSpPr txBox="1">
            <a:spLocks noChangeArrowheads="1"/>
          </p:cNvSpPr>
          <p:nvPr/>
        </p:nvSpPr>
        <p:spPr bwMode="auto">
          <a:xfrm>
            <a:off x="8060134" y="4778632"/>
            <a:ext cx="69323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2" name="Text Box 9"/>
          <p:cNvSpPr txBox="1">
            <a:spLocks noChangeArrowheads="1"/>
          </p:cNvSpPr>
          <p:nvPr/>
        </p:nvSpPr>
        <p:spPr bwMode="auto">
          <a:xfrm>
            <a:off x="6658059" y="2695907"/>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Text Box 8"/>
          <p:cNvSpPr txBox="1">
            <a:spLocks noChangeArrowheads="1"/>
          </p:cNvSpPr>
          <p:nvPr/>
        </p:nvSpPr>
        <p:spPr bwMode="auto">
          <a:xfrm>
            <a:off x="6827502" y="3399117"/>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4" name="Text Box 32"/>
          <p:cNvSpPr txBox="1">
            <a:spLocks noChangeArrowheads="1"/>
          </p:cNvSpPr>
          <p:nvPr/>
        </p:nvSpPr>
        <p:spPr bwMode="auto">
          <a:xfrm>
            <a:off x="10952040" y="3919218"/>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31"/>
          <p:cNvSpPr txBox="1">
            <a:spLocks noChangeArrowheads="1"/>
          </p:cNvSpPr>
          <p:nvPr/>
        </p:nvSpPr>
        <p:spPr bwMode="auto">
          <a:xfrm>
            <a:off x="10952040" y="431843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6" name="Text Box 28"/>
          <p:cNvSpPr txBox="1">
            <a:spLocks noChangeArrowheads="1"/>
          </p:cNvSpPr>
          <p:nvPr/>
        </p:nvSpPr>
        <p:spPr bwMode="auto">
          <a:xfrm>
            <a:off x="10952040" y="46369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27"/>
          <p:cNvSpPr txBox="1">
            <a:spLocks noChangeArrowheads="1"/>
          </p:cNvSpPr>
          <p:nvPr/>
        </p:nvSpPr>
        <p:spPr bwMode="auto">
          <a:xfrm>
            <a:off x="10952040" y="5047361"/>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24"/>
          <p:cNvSpPr txBox="1">
            <a:spLocks noChangeArrowheads="1"/>
          </p:cNvSpPr>
          <p:nvPr/>
        </p:nvSpPr>
        <p:spPr bwMode="auto">
          <a:xfrm>
            <a:off x="10952040" y="5366059"/>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23"/>
          <p:cNvSpPr txBox="1">
            <a:spLocks noChangeArrowheads="1"/>
          </p:cNvSpPr>
          <p:nvPr/>
        </p:nvSpPr>
        <p:spPr bwMode="auto">
          <a:xfrm>
            <a:off x="10952040" y="577233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109"/>
          <p:cNvSpPr txBox="1">
            <a:spLocks noChangeArrowheads="1"/>
          </p:cNvSpPr>
          <p:nvPr/>
        </p:nvSpPr>
        <p:spPr bwMode="auto">
          <a:xfrm>
            <a:off x="9714661" y="1283473"/>
            <a:ext cx="1538354" cy="32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1"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12" name="上下箭头 111"/>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13" name="Rectangle 115"/>
          <p:cNvSpPr>
            <a:spLocks noChangeArrowheads="1"/>
          </p:cNvSpPr>
          <p:nvPr/>
        </p:nvSpPr>
        <p:spPr bwMode="auto">
          <a:xfrm>
            <a:off x="10161217" y="1518495"/>
            <a:ext cx="1285044" cy="58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705"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04"/>
          <p:cNvSpPr>
            <a:spLocks noChangeArrowheads="1"/>
          </p:cNvSpPr>
          <p:nvPr/>
        </p:nvSpPr>
        <p:spPr bwMode="auto">
          <a:xfrm>
            <a:off x="9810262" y="5529553"/>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117" name="任意多边形: 形状 296"/>
          <p:cNvSpPr/>
          <p:nvPr/>
        </p:nvSpPr>
        <p:spPr>
          <a:xfrm rot="5400000">
            <a:off x="7177973" y="4054462"/>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18" name="Rectangle 104"/>
          <p:cNvSpPr>
            <a:spLocks noChangeArrowheads="1"/>
          </p:cNvSpPr>
          <p:nvPr/>
        </p:nvSpPr>
        <p:spPr bwMode="auto">
          <a:xfrm>
            <a:off x="9810262" y="4806475"/>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119" name="Rectangle 104"/>
          <p:cNvSpPr>
            <a:spLocks noChangeArrowheads="1"/>
          </p:cNvSpPr>
          <p:nvPr/>
        </p:nvSpPr>
        <p:spPr bwMode="auto">
          <a:xfrm>
            <a:off x="9810262" y="4083398"/>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120" name="Rectangle 104"/>
          <p:cNvSpPr>
            <a:spLocks noChangeArrowheads="1"/>
          </p:cNvSpPr>
          <p:nvPr/>
        </p:nvSpPr>
        <p:spPr bwMode="auto">
          <a:xfrm>
            <a:off x="9810262" y="3360320"/>
            <a:ext cx="107727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21" name="Rectangle 104"/>
          <p:cNvSpPr>
            <a:spLocks noChangeArrowheads="1"/>
          </p:cNvSpPr>
          <p:nvPr/>
        </p:nvSpPr>
        <p:spPr bwMode="auto">
          <a:xfrm>
            <a:off x="9567039" y="2646736"/>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22" name="Rectangle 104"/>
          <p:cNvSpPr>
            <a:spLocks noChangeArrowheads="1"/>
          </p:cNvSpPr>
          <p:nvPr/>
        </p:nvSpPr>
        <p:spPr bwMode="auto">
          <a:xfrm>
            <a:off x="9573556" y="1914742"/>
            <a:ext cx="15500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3" name="矩形 122"/>
          <p:cNvSpPr/>
          <p:nvPr/>
        </p:nvSpPr>
        <p:spPr>
          <a:xfrm>
            <a:off x="7100568" y="4507742"/>
            <a:ext cx="628698" cy="355034"/>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latin typeface="Segoe UI Black" panose="020B0A02040204020203" pitchFamily="34" charset="0"/>
              <a:cs typeface="Segoe UI Black" panose="020B0A02040204020203" pitchFamily="34" charset="0"/>
            </a:endParaRPr>
          </a:p>
        </p:txBody>
      </p:sp>
      <p:sp>
        <p:nvSpPr>
          <p:cNvPr id="124" name="Line 7"/>
          <p:cNvSpPr>
            <a:spLocks noChangeShapeType="1"/>
          </p:cNvSpPr>
          <p:nvPr/>
        </p:nvSpPr>
        <p:spPr bwMode="auto">
          <a:xfrm>
            <a:off x="9074688" y="3501775"/>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5" name="直接连接符 124"/>
          <p:cNvCxnSpPr/>
          <p:nvPr/>
        </p:nvCxnSpPr>
        <p:spPr>
          <a:xfrm flipH="1">
            <a:off x="9074689" y="3666466"/>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9336372" y="359596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a:off x="9074076" y="421914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28" name="直接连接符 127"/>
          <p:cNvCxnSpPr/>
          <p:nvPr/>
        </p:nvCxnSpPr>
        <p:spPr>
          <a:xfrm flipH="1">
            <a:off x="9074078" y="4383834"/>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9" name="等腰三角形 128"/>
          <p:cNvSpPr/>
          <p:nvPr/>
        </p:nvSpPr>
        <p:spPr>
          <a:xfrm rot="16200000">
            <a:off x="9335761" y="431332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0" name="直接连接符 129"/>
          <p:cNvCxnSpPr/>
          <p:nvPr/>
        </p:nvCxnSpPr>
        <p:spPr>
          <a:xfrm flipH="1">
            <a:off x="6247589" y="3111831"/>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1" name="等腰三角形 130"/>
          <p:cNvSpPr/>
          <p:nvPr/>
        </p:nvSpPr>
        <p:spPr>
          <a:xfrm rot="16200000">
            <a:off x="6673805" y="303229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Line 7"/>
          <p:cNvSpPr>
            <a:spLocks noChangeShapeType="1"/>
          </p:cNvSpPr>
          <p:nvPr/>
        </p:nvSpPr>
        <p:spPr bwMode="auto">
          <a:xfrm>
            <a:off x="6265651" y="3259677"/>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3" name="Line 7"/>
          <p:cNvSpPr>
            <a:spLocks noChangeShapeType="1"/>
          </p:cNvSpPr>
          <p:nvPr/>
        </p:nvSpPr>
        <p:spPr bwMode="auto">
          <a:xfrm>
            <a:off x="9074076" y="494227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4" name="直接连接符 133"/>
          <p:cNvCxnSpPr/>
          <p:nvPr/>
        </p:nvCxnSpPr>
        <p:spPr>
          <a:xfrm flipH="1">
            <a:off x="9074077" y="510696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5" name="等腰三角形 134"/>
          <p:cNvSpPr/>
          <p:nvPr/>
        </p:nvSpPr>
        <p:spPr>
          <a:xfrm rot="16200000">
            <a:off x="9335760" y="5027426"/>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6" name="Line 7"/>
          <p:cNvSpPr>
            <a:spLocks noChangeShapeType="1"/>
          </p:cNvSpPr>
          <p:nvPr/>
        </p:nvSpPr>
        <p:spPr bwMode="auto">
          <a:xfrm>
            <a:off x="9074076" y="566540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7" name="直接连接符 136"/>
          <p:cNvCxnSpPr/>
          <p:nvPr/>
        </p:nvCxnSpPr>
        <p:spPr>
          <a:xfrm flipH="1">
            <a:off x="9074077" y="5830092"/>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38" name="等腰三角形 137"/>
          <p:cNvSpPr/>
          <p:nvPr/>
        </p:nvSpPr>
        <p:spPr>
          <a:xfrm rot="16200000">
            <a:off x="9335760" y="575958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9" name="Line 7"/>
          <p:cNvSpPr>
            <a:spLocks noChangeShapeType="1"/>
          </p:cNvSpPr>
          <p:nvPr/>
        </p:nvSpPr>
        <p:spPr bwMode="auto">
          <a:xfrm rot="16200000">
            <a:off x="9790848" y="3216698"/>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0" name="Line 7"/>
          <p:cNvSpPr>
            <a:spLocks noChangeShapeType="1"/>
          </p:cNvSpPr>
          <p:nvPr/>
        </p:nvSpPr>
        <p:spPr bwMode="auto">
          <a:xfrm rot="16200000">
            <a:off x="9712939" y="2489623"/>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1" name="Line 7"/>
          <p:cNvSpPr>
            <a:spLocks noChangeShapeType="1"/>
          </p:cNvSpPr>
          <p:nvPr/>
        </p:nvSpPr>
        <p:spPr bwMode="auto">
          <a:xfrm rot="16200000">
            <a:off x="10521361" y="24942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42" name="Rectangle 104"/>
          <p:cNvSpPr>
            <a:spLocks noChangeArrowheads="1"/>
          </p:cNvSpPr>
          <p:nvPr/>
        </p:nvSpPr>
        <p:spPr bwMode="auto">
          <a:xfrm>
            <a:off x="10258306" y="2645923"/>
            <a:ext cx="858666"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flipH="1">
            <a:off x="8176063" y="1821340"/>
            <a:ext cx="79227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4" name="直接连接符 143"/>
          <p:cNvCxnSpPr/>
          <p:nvPr/>
        </p:nvCxnSpPr>
        <p:spPr>
          <a:xfrm>
            <a:off x="8184506" y="1986035"/>
            <a:ext cx="8042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5" name="等腰三角形 144"/>
          <p:cNvSpPr/>
          <p:nvPr/>
        </p:nvSpPr>
        <p:spPr>
          <a:xfrm rot="5400000" flipH="1">
            <a:off x="8498373" y="19155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6" name="直接连接符 145"/>
          <p:cNvCxnSpPr/>
          <p:nvPr/>
        </p:nvCxnSpPr>
        <p:spPr>
          <a:xfrm>
            <a:off x="8184505" y="3275035"/>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7" name="等腰三角形 146"/>
          <p:cNvSpPr/>
          <p:nvPr/>
        </p:nvSpPr>
        <p:spPr>
          <a:xfrm rot="5400000" flipH="1">
            <a:off x="8498373" y="3214780"/>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48" name="直接连接符 147"/>
          <p:cNvCxnSpPr>
            <a:stCxn id="159" idx="3"/>
          </p:cNvCxnSpPr>
          <p:nvPr/>
        </p:nvCxnSpPr>
        <p:spPr>
          <a:xfrm>
            <a:off x="7598194" y="5451846"/>
            <a:ext cx="137929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9" name="等腰三角形 148"/>
          <p:cNvSpPr/>
          <p:nvPr/>
        </p:nvSpPr>
        <p:spPr>
          <a:xfrm rot="5400000" flipH="1">
            <a:off x="8200384" y="5383982"/>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50" name="直接连接符 149"/>
          <p:cNvCxnSpPr/>
          <p:nvPr/>
        </p:nvCxnSpPr>
        <p:spPr>
          <a:xfrm>
            <a:off x="7075797" y="4118091"/>
            <a:ext cx="0" cy="342803"/>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51" name="Line 7"/>
          <p:cNvSpPr>
            <a:spLocks noChangeShapeType="1"/>
          </p:cNvSpPr>
          <p:nvPr/>
        </p:nvSpPr>
        <p:spPr bwMode="auto">
          <a:xfrm flipH="1">
            <a:off x="8164815" y="2311979"/>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2" name="Rectangle 104"/>
          <p:cNvSpPr>
            <a:spLocks noChangeArrowheads="1"/>
          </p:cNvSpPr>
          <p:nvPr/>
        </p:nvSpPr>
        <p:spPr bwMode="auto">
          <a:xfrm>
            <a:off x="7328231" y="1672486"/>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53" name="Rectangle 104"/>
          <p:cNvSpPr>
            <a:spLocks noChangeArrowheads="1"/>
          </p:cNvSpPr>
          <p:nvPr/>
        </p:nvSpPr>
        <p:spPr bwMode="auto">
          <a:xfrm>
            <a:off x="7319444" y="2222870"/>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54" name="Rectangle 104"/>
          <p:cNvSpPr>
            <a:spLocks noChangeArrowheads="1"/>
          </p:cNvSpPr>
          <p:nvPr/>
        </p:nvSpPr>
        <p:spPr bwMode="auto">
          <a:xfrm>
            <a:off x="7319444" y="2999108"/>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55" name="直接连接符 154"/>
          <p:cNvCxnSpPr>
            <a:stCxn id="158" idx="1"/>
          </p:cNvCxnSpPr>
          <p:nvPr/>
        </p:nvCxnSpPr>
        <p:spPr>
          <a:xfrm>
            <a:off x="7773426" y="4201081"/>
            <a:ext cx="0" cy="257306"/>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156" name="Line 7"/>
          <p:cNvSpPr>
            <a:spLocks noChangeShapeType="1"/>
          </p:cNvSpPr>
          <p:nvPr/>
        </p:nvSpPr>
        <p:spPr bwMode="auto">
          <a:xfrm flipH="1">
            <a:off x="7328230" y="3922409"/>
            <a:ext cx="164925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7" name="Rectangle 104"/>
          <p:cNvSpPr>
            <a:spLocks noChangeArrowheads="1"/>
          </p:cNvSpPr>
          <p:nvPr/>
        </p:nvSpPr>
        <p:spPr bwMode="auto">
          <a:xfrm>
            <a:off x="6929040" y="3740595"/>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58" name="Line 7"/>
          <p:cNvSpPr>
            <a:spLocks noChangeShapeType="1"/>
          </p:cNvSpPr>
          <p:nvPr/>
        </p:nvSpPr>
        <p:spPr bwMode="auto">
          <a:xfrm flipH="1">
            <a:off x="7773426" y="4201080"/>
            <a:ext cx="1204064" cy="0"/>
          </a:xfrm>
          <a:prstGeom prst="line">
            <a:avLst/>
          </a:prstGeom>
          <a:noFill/>
          <a:ln w="19050" cap="sq">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59" name="Rectangle 104"/>
          <p:cNvSpPr>
            <a:spLocks noChangeArrowheads="1"/>
          </p:cNvSpPr>
          <p:nvPr/>
        </p:nvSpPr>
        <p:spPr bwMode="auto">
          <a:xfrm>
            <a:off x="7199003" y="5249551"/>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160" name="直接连接符 159"/>
          <p:cNvCxnSpPr/>
          <p:nvPr/>
        </p:nvCxnSpPr>
        <p:spPr>
          <a:xfrm>
            <a:off x="7405944" y="4916729"/>
            <a:ext cx="0" cy="32259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161" name="Text Box 108"/>
          <p:cNvSpPr txBox="1">
            <a:spLocks noChangeArrowheads="1"/>
          </p:cNvSpPr>
          <p:nvPr/>
        </p:nvSpPr>
        <p:spPr bwMode="auto">
          <a:xfrm>
            <a:off x="6915745" y="4437462"/>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107"/>
          <p:cNvSpPr txBox="1">
            <a:spLocks noChangeArrowheads="1"/>
          </p:cNvSpPr>
          <p:nvPr/>
        </p:nvSpPr>
        <p:spPr bwMode="auto">
          <a:xfrm>
            <a:off x="7646943" y="4425672"/>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Line 117"/>
          <p:cNvSpPr>
            <a:spLocks noChangeShapeType="1"/>
          </p:cNvSpPr>
          <p:nvPr/>
        </p:nvSpPr>
        <p:spPr bwMode="auto">
          <a:xfrm flipV="1">
            <a:off x="9790332" y="1638629"/>
            <a:ext cx="0" cy="276455"/>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4" name="Line 117"/>
          <p:cNvSpPr>
            <a:spLocks noChangeShapeType="1"/>
          </p:cNvSpPr>
          <p:nvPr/>
        </p:nvSpPr>
        <p:spPr bwMode="auto">
          <a:xfrm flipV="1">
            <a:off x="9926961" y="1638629"/>
            <a:ext cx="985" cy="276455"/>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5" name="Line 117"/>
          <p:cNvSpPr>
            <a:spLocks noChangeShapeType="1"/>
          </p:cNvSpPr>
          <p:nvPr/>
        </p:nvSpPr>
        <p:spPr bwMode="auto">
          <a:xfrm flipV="1">
            <a:off x="10758320" y="1638629"/>
            <a:ext cx="0" cy="276456"/>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6" name="Line 117"/>
          <p:cNvSpPr>
            <a:spLocks noChangeShapeType="1"/>
          </p:cNvSpPr>
          <p:nvPr/>
        </p:nvSpPr>
        <p:spPr bwMode="auto">
          <a:xfrm flipV="1">
            <a:off x="10903315" y="1641928"/>
            <a:ext cx="0" cy="273156"/>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67" name="Line 127"/>
          <p:cNvSpPr>
            <a:spLocks noChangeShapeType="1"/>
          </p:cNvSpPr>
          <p:nvPr/>
        </p:nvSpPr>
        <p:spPr bwMode="auto">
          <a:xfrm>
            <a:off x="5664148"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8" name="直接箭头连接符 167"/>
          <p:cNvCxnSpPr/>
          <p:nvPr/>
        </p:nvCxnSpPr>
        <p:spPr>
          <a:xfrm>
            <a:off x="6805682" y="1818593"/>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69" name="直接箭头连接符 168"/>
          <p:cNvCxnSpPr/>
          <p:nvPr/>
        </p:nvCxnSpPr>
        <p:spPr>
          <a:xfrm>
            <a:off x="7475725" y="2713415"/>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0" name="Line 7"/>
          <p:cNvSpPr>
            <a:spLocks noChangeShapeType="1"/>
          </p:cNvSpPr>
          <p:nvPr/>
        </p:nvSpPr>
        <p:spPr bwMode="auto">
          <a:xfrm flipH="1">
            <a:off x="8176063" y="3118960"/>
            <a:ext cx="812675" cy="0"/>
          </a:xfrm>
          <a:prstGeom prst="line">
            <a:avLst/>
          </a:prstGeom>
          <a:noFill/>
          <a:ln w="19050">
            <a:solidFill>
              <a:schemeClr val="bg2">
                <a:lumMod val="50000"/>
              </a:schemeClr>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1" name="直接箭头连接符 170"/>
          <p:cNvCxnSpPr/>
          <p:nvPr/>
        </p:nvCxnSpPr>
        <p:spPr>
          <a:xfrm>
            <a:off x="7981856" y="2720729"/>
            <a:ext cx="0" cy="276662"/>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2" name="直接箭头连接符 171"/>
          <p:cNvCxnSpPr/>
          <p:nvPr/>
        </p:nvCxnSpPr>
        <p:spPr>
          <a:xfrm flipH="1">
            <a:off x="7948989" y="4584615"/>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3" name="直接箭头连接符 172"/>
          <p:cNvCxnSpPr/>
          <p:nvPr/>
        </p:nvCxnSpPr>
        <p:spPr>
          <a:xfrm flipH="1">
            <a:off x="7819309" y="4706721"/>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cxnSp>
        <p:nvCxnSpPr>
          <p:cNvPr id="174" name="直接箭头连接符 173"/>
          <p:cNvCxnSpPr/>
          <p:nvPr/>
        </p:nvCxnSpPr>
        <p:spPr>
          <a:xfrm flipH="1">
            <a:off x="7708459" y="4828919"/>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75" name="Line 117"/>
          <p:cNvSpPr>
            <a:spLocks noChangeShapeType="1"/>
          </p:cNvSpPr>
          <p:nvPr/>
        </p:nvSpPr>
        <p:spPr bwMode="auto">
          <a:xfrm flipV="1">
            <a:off x="10081137" y="1638628"/>
            <a:ext cx="0" cy="264072"/>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6" name="Line 117"/>
          <p:cNvSpPr>
            <a:spLocks noChangeShapeType="1"/>
          </p:cNvSpPr>
          <p:nvPr/>
        </p:nvSpPr>
        <p:spPr bwMode="auto">
          <a:xfrm flipV="1">
            <a:off x="10614469" y="1638628"/>
            <a:ext cx="0" cy="264073"/>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7" name="Text Box 125"/>
          <p:cNvSpPr txBox="1">
            <a:spLocks noChangeArrowheads="1"/>
          </p:cNvSpPr>
          <p:nvPr/>
        </p:nvSpPr>
        <p:spPr bwMode="auto">
          <a:xfrm>
            <a:off x="5259926" y="148695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Line 127"/>
          <p:cNvSpPr>
            <a:spLocks noChangeShapeType="1"/>
          </p:cNvSpPr>
          <p:nvPr/>
        </p:nvSpPr>
        <p:spPr bwMode="auto">
          <a:xfrm>
            <a:off x="6034891" y="1807014"/>
            <a:ext cx="985" cy="339619"/>
          </a:xfrm>
          <a:prstGeom prst="line">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79" name="Text Box 126"/>
          <p:cNvSpPr txBox="1">
            <a:spLocks noChangeArrowheads="1"/>
          </p:cNvSpPr>
          <p:nvPr/>
        </p:nvSpPr>
        <p:spPr bwMode="auto">
          <a:xfrm>
            <a:off x="5827118" y="1474284"/>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0" name="直接箭头连接符 179"/>
          <p:cNvCxnSpPr/>
          <p:nvPr/>
        </p:nvCxnSpPr>
        <p:spPr>
          <a:xfrm>
            <a:off x="6805682" y="1976824"/>
            <a:ext cx="516039" cy="0"/>
          </a:xfrm>
          <a:prstGeom prst="straightConnector1">
            <a:avLst/>
          </a:prstGeom>
          <a:noFill/>
          <a:ln w="127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81" name="Text Box 49"/>
          <p:cNvSpPr txBox="1">
            <a:spLocks noChangeArrowheads="1"/>
          </p:cNvSpPr>
          <p:nvPr/>
        </p:nvSpPr>
        <p:spPr bwMode="auto">
          <a:xfrm>
            <a:off x="7986242" y="2686802"/>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Line 7"/>
          <p:cNvSpPr>
            <a:spLocks noChangeShapeType="1"/>
          </p:cNvSpPr>
          <p:nvPr/>
        </p:nvSpPr>
        <p:spPr bwMode="auto">
          <a:xfrm flipH="1">
            <a:off x="6265651" y="2414686"/>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4" name="上下箭头 183"/>
          <p:cNvSpPr/>
          <p:nvPr/>
        </p:nvSpPr>
        <p:spPr>
          <a:xfrm>
            <a:off x="8938794" y="1288568"/>
            <a:ext cx="177326" cy="4934647"/>
          </a:xfrm>
          <a:prstGeom prst="upDownArrow">
            <a:avLst/>
          </a:prstGeom>
          <a:solidFill>
            <a:schemeClr val="bg1"/>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85" name="TextBox 24"/>
          <p:cNvSpPr txBox="1"/>
          <p:nvPr/>
        </p:nvSpPr>
        <p:spPr>
          <a:xfrm>
            <a:off x="1485143" y="2617337"/>
            <a:ext cx="3859617" cy="623504"/>
          </a:xfrm>
          <a:prstGeom prst="rect">
            <a:avLst/>
          </a:prstGeom>
          <a:noFill/>
        </p:spPr>
        <p:txBody>
          <a:bodyPr wrap="square" rtlCol="0">
            <a:spAutoFit/>
          </a:bodyPr>
          <a:lstStyle/>
          <a:p>
            <a:pPr>
              <a:lnSpc>
                <a:spcPct val="130000"/>
              </a:lnSpc>
              <a:spcBef>
                <a:spcPts val="570"/>
              </a:spcBef>
              <a:spcAft>
                <a:spcPts val="570"/>
              </a:spcAft>
            </a:pPr>
            <a:r>
              <a:rPr lang="zh-CN" altLang="en-US"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r>
              <a:rPr lang="en-US" altLang="zh-CN" sz="2655" b="1" baseline="-25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a:t>
            </a:r>
            <a:r>
              <a:rPr lang="zh-CN" altLang="en-US"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65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PC</a:t>
            </a:r>
            <a:endParaRPr lang="en-US" altLang="zh-CN" sz="265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186" name="表格 185"/>
          <p:cNvGraphicFramePr>
            <a:graphicFrameLocks noGrp="1"/>
          </p:cNvGraphicFramePr>
          <p:nvPr/>
        </p:nvGraphicFramePr>
        <p:xfrm>
          <a:off x="290857" y="3831287"/>
          <a:ext cx="5926255" cy="2379185"/>
        </p:xfrm>
        <a:graphic>
          <a:graphicData uri="http://schemas.openxmlformats.org/drawingml/2006/table">
            <a:tbl>
              <a:tblPr firstRow="1" bandRow="1">
                <a:tableStyleId>{5C22544A-7EE6-4342-B048-85BDC9FD1C3A}</a:tableStyleId>
              </a:tblPr>
              <a:tblGrid>
                <a:gridCol w="622654">
                  <a:extLst>
                    <a:ext uri="{9D8B030D-6E8A-4147-A177-3AD203B41FA5}">
                      <a16:colId xmlns:a16="http://schemas.microsoft.com/office/drawing/2014/main" val="20000"/>
                    </a:ext>
                  </a:extLst>
                </a:gridCol>
                <a:gridCol w="2907884">
                  <a:extLst>
                    <a:ext uri="{9D8B030D-6E8A-4147-A177-3AD203B41FA5}">
                      <a16:colId xmlns:a16="http://schemas.microsoft.com/office/drawing/2014/main" val="20001"/>
                    </a:ext>
                  </a:extLst>
                </a:gridCol>
                <a:gridCol w="2395717">
                  <a:extLst>
                    <a:ext uri="{9D8B030D-6E8A-4147-A177-3AD203B41FA5}">
                      <a16:colId xmlns:a16="http://schemas.microsoft.com/office/drawing/2014/main" val="20002"/>
                    </a:ext>
                  </a:extLst>
                </a:gridCol>
              </a:tblGrid>
              <a:tr h="475837">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节拍</a:t>
                      </a:r>
                    </a:p>
                  </a:txBody>
                  <a:tcPr marL="86699" marR="86699" marT="43349" marB="43349" anchor="ctr" anchorCtr="1"/>
                </a:tc>
                <a:tc>
                  <a:txBody>
                    <a:bodyPr/>
                    <a:lstStyle/>
                    <a:p>
                      <a:pPr algn="l"/>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数据通路</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PC</a:t>
                      </a:r>
                    </a:p>
                  </a:txBody>
                  <a:tcPr marL="86699" marR="86699" marT="43349" marB="43349" anchor="ctr" anchorCtr="1"/>
                </a:tc>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0" baseline="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endPar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187" name="Rectangle 104"/>
          <p:cNvSpPr>
            <a:spLocks noChangeArrowheads="1"/>
          </p:cNvSpPr>
          <p:nvPr/>
        </p:nvSpPr>
        <p:spPr bwMode="auto">
          <a:xfrm>
            <a:off x="9809665" y="3360320"/>
            <a:ext cx="1077271"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88" name="组合 187"/>
          <p:cNvGrpSpPr/>
          <p:nvPr/>
        </p:nvGrpSpPr>
        <p:grpSpPr>
          <a:xfrm>
            <a:off x="9074091" y="3591027"/>
            <a:ext cx="728683" cy="150880"/>
            <a:chOff x="9570960" y="3787212"/>
            <a:chExt cx="768533" cy="159131"/>
          </a:xfrm>
        </p:grpSpPr>
        <p:cxnSp>
          <p:nvCxnSpPr>
            <p:cNvPr id="189" name="直接连接符 188"/>
            <p:cNvCxnSpPr/>
            <p:nvPr/>
          </p:nvCxnSpPr>
          <p:spPr>
            <a:xfrm flipH="1">
              <a:off x="9570960" y="3866777"/>
              <a:ext cx="768533" cy="0"/>
            </a:xfrm>
            <a:prstGeom prst="line">
              <a:avLst/>
            </a:prstGeom>
            <a:noFill/>
            <a:ln w="57150">
              <a:solidFill>
                <a:srgbClr val="FF6600"/>
              </a:solidFill>
              <a:round/>
              <a:tailEnd type="none" w="lg" len="lg"/>
            </a:ln>
            <a:extLst>
              <a:ext uri="{909E8E84-426E-40DD-AFC4-6F175D3DCCD1}">
                <a14:hiddenFill xmlns:a14="http://schemas.microsoft.com/office/drawing/2010/main">
                  <a:noFill/>
                </a14:hiddenFill>
              </a:ext>
            </a:extLst>
          </p:spPr>
        </p:cxnSp>
        <p:sp>
          <p:nvSpPr>
            <p:cNvPr id="190" name="等腰三角形 189"/>
            <p:cNvSpPr/>
            <p:nvPr/>
          </p:nvSpPr>
          <p:spPr>
            <a:xfrm rot="16200000">
              <a:off x="9846954" y="3792415"/>
              <a:ext cx="159131" cy="148725"/>
            </a:xfrm>
            <a:prstGeom prst="triangle">
              <a:avLst/>
            </a:prstGeom>
            <a:solidFill>
              <a:schemeClr val="bg1"/>
            </a:solidFill>
            <a:ln w="28575">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91" name="Line 7"/>
          <p:cNvSpPr>
            <a:spLocks noChangeShapeType="1"/>
          </p:cNvSpPr>
          <p:nvPr/>
        </p:nvSpPr>
        <p:spPr bwMode="auto">
          <a:xfrm flipH="1">
            <a:off x="8175465" y="1821340"/>
            <a:ext cx="81327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92" name="Rectangle 104"/>
          <p:cNvSpPr>
            <a:spLocks noChangeArrowheads="1"/>
          </p:cNvSpPr>
          <p:nvPr/>
        </p:nvSpPr>
        <p:spPr bwMode="auto">
          <a:xfrm>
            <a:off x="7327634" y="1672486"/>
            <a:ext cx="847833" cy="404590"/>
          </a:xfrm>
          <a:prstGeom prst="rect">
            <a:avLst/>
          </a:pr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b="1" dirty="0">
                <a:solidFill>
                  <a:schemeClr val="tx1"/>
                </a:solidFill>
                <a:latin typeface="Segoe UI" panose="020B0502040204020203" pitchFamily="34" charset="0"/>
                <a:cs typeface="Segoe UI" panose="020B0502040204020203" pitchFamily="34" charset="0"/>
              </a:rPr>
              <a:t>PC</a:t>
            </a:r>
          </a:p>
        </p:txBody>
      </p:sp>
      <p:sp>
        <p:nvSpPr>
          <p:cNvPr id="193" name="上下箭头 192"/>
          <p:cNvSpPr/>
          <p:nvPr/>
        </p:nvSpPr>
        <p:spPr>
          <a:xfrm>
            <a:off x="8938197" y="1288568"/>
            <a:ext cx="177326" cy="4934647"/>
          </a:xfrm>
          <a:prstGeom prst="upDownArrow">
            <a:avLst/>
          </a:prstGeom>
          <a:solidFill>
            <a:srgbClr val="FF6600"/>
          </a:solidFill>
          <a:ln w="19050">
            <a:solidFill>
              <a:srgbClr val="000000"/>
            </a:solidFill>
            <a:miter lim="800000"/>
          </a:ln>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Arial" panose="020B0604020202020204" pitchFamily="34" charset="0"/>
            </a:endParaRPr>
          </a:p>
        </p:txBody>
      </p:sp>
      <p:grpSp>
        <p:nvGrpSpPr>
          <p:cNvPr id="194" name="组合 193"/>
          <p:cNvGrpSpPr/>
          <p:nvPr/>
        </p:nvGrpSpPr>
        <p:grpSpPr>
          <a:xfrm>
            <a:off x="10893232" y="3580233"/>
            <a:ext cx="815943" cy="383918"/>
            <a:chOff x="11642117" y="3928227"/>
            <a:chExt cx="860565" cy="404913"/>
          </a:xfrm>
        </p:grpSpPr>
        <p:cxnSp>
          <p:nvCxnSpPr>
            <p:cNvPr id="195" name="直接箭头连接符 194"/>
            <p:cNvCxnSpPr/>
            <p:nvPr/>
          </p:nvCxnSpPr>
          <p:spPr>
            <a:xfrm flipH="1">
              <a:off x="11642117" y="3996092"/>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96" name="Text Box 35"/>
            <p:cNvSpPr txBox="1">
              <a:spLocks noChangeArrowheads="1"/>
            </p:cNvSpPr>
            <p:nvPr/>
          </p:nvSpPr>
          <p:spPr bwMode="auto">
            <a:xfrm>
              <a:off x="11700914" y="392822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6723847" y="1477688"/>
            <a:ext cx="679449" cy="383918"/>
            <a:chOff x="3555515" y="2958405"/>
            <a:chExt cx="716606" cy="404913"/>
          </a:xfrm>
        </p:grpSpPr>
        <p:sp>
          <p:nvSpPr>
            <p:cNvPr id="198" name="Text Box 54"/>
            <p:cNvSpPr txBox="1">
              <a:spLocks noChangeArrowheads="1"/>
            </p:cNvSpPr>
            <p:nvPr/>
          </p:nvSpPr>
          <p:spPr bwMode="auto">
            <a:xfrm>
              <a:off x="3555515" y="2958405"/>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9" name="直接箭头连接符 198"/>
            <p:cNvCxnSpPr/>
            <p:nvPr/>
          </p:nvCxnSpPr>
          <p:spPr>
            <a:xfrm>
              <a:off x="3649078" y="3321516"/>
              <a:ext cx="544260" cy="0"/>
            </a:xfrm>
            <a:prstGeom prst="straightConnector1">
              <a:avLst/>
            </a:prstGeom>
            <a:noFill/>
            <a:ln w="28575">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200" name="矩形 199"/>
          <p:cNvSpPr/>
          <p:nvPr/>
        </p:nvSpPr>
        <p:spPr>
          <a:xfrm>
            <a:off x="7405794" y="1320725"/>
            <a:ext cx="537327" cy="365741"/>
          </a:xfrm>
          <a:prstGeom prst="rect">
            <a:avLst/>
          </a:prstGeom>
        </p:spPr>
        <p:txBody>
          <a:bodyPr wrap="none">
            <a:spAutoFit/>
          </a:bodyPr>
          <a:lstStyle/>
          <a:p>
            <a:pPr marL="12700">
              <a:lnSpc>
                <a:spcPts val="1975"/>
              </a:lnSpc>
            </a:pPr>
            <a:r>
              <a:rPr lang="zh-CN" altLang="en-US" sz="265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01" name="矩形 200"/>
          <p:cNvSpPr/>
          <p:nvPr/>
        </p:nvSpPr>
        <p:spPr>
          <a:xfrm>
            <a:off x="1370655" y="1164962"/>
            <a:ext cx="2476960" cy="559256"/>
          </a:xfrm>
          <a:prstGeom prst="rect">
            <a:avLst/>
          </a:prstGeom>
        </p:spPr>
        <p:txBody>
          <a:bodyPr wrap="none">
            <a:spAutoFit/>
          </a:bodyPr>
          <a:lstStyle/>
          <a:p>
            <a:pPr lvl="1">
              <a:spcBef>
                <a:spcPts val="570"/>
              </a:spcBef>
              <a:spcAft>
                <a:spcPts val="570"/>
              </a:spcAft>
            </a:pPr>
            <a:r>
              <a:rPr lang="en-US" altLang="zh-CN" sz="303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JMP 1000</a:t>
            </a:r>
          </a:p>
        </p:txBody>
      </p:sp>
      <p:pic>
        <p:nvPicPr>
          <p:cNvPr id="114" name="图片 113"/>
          <p:cNvPicPr>
            <a:picLocks noChangeAspect="1"/>
          </p:cNvPicPr>
          <p:nvPr/>
        </p:nvPicPr>
        <p:blipFill>
          <a:blip r:embed="rId3"/>
          <a:stretch>
            <a:fillRect/>
          </a:stretch>
        </p:blipFill>
        <p:spPr>
          <a:xfrm>
            <a:off x="1064895" y="1910715"/>
            <a:ext cx="3517900"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wipe(right)">
                                      <p:cBhvr>
                                        <p:cTn id="12" dur="500"/>
                                        <p:tgtEl>
                                          <p:spTgt spid="194"/>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right)">
                                      <p:cBhvr>
                                        <p:cTn id="16" dur="500"/>
                                        <p:tgtEl>
                                          <p:spTgt spid="18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88"/>
                                        </p:tgtEl>
                                        <p:attrNameLst>
                                          <p:attrName>style.visibility</p:attrName>
                                        </p:attrNameLst>
                                      </p:cBhvr>
                                      <p:to>
                                        <p:strVal val="visible"/>
                                      </p:to>
                                    </p:set>
                                    <p:animEffect transition="in" filter="wipe(right)">
                                      <p:cBhvr>
                                        <p:cTn id="20" dur="500"/>
                                        <p:tgtEl>
                                          <p:spTgt spid="188"/>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down)">
                                      <p:cBhvr>
                                        <p:cTn id="24" dur="500"/>
                                        <p:tgtEl>
                                          <p:spTgt spid="193"/>
                                        </p:tgtEl>
                                      </p:cBhvr>
                                    </p:animEffect>
                                  </p:childTnLst>
                                </p:cTn>
                              </p:par>
                            </p:childTnLst>
                          </p:cTn>
                        </p:par>
                        <p:par>
                          <p:cTn id="25" fill="hold">
                            <p:stCondLst>
                              <p:cond delay="2000"/>
                            </p:stCondLst>
                            <p:childTnLst>
                              <p:par>
                                <p:cTn id="26" presetID="22" presetClass="entr" presetSubtype="2" fill="hold" grpId="0"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wipe(right)">
                                      <p:cBhvr>
                                        <p:cTn id="28" dur="500"/>
                                        <p:tgtEl>
                                          <p:spTgt spid="191"/>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left)">
                                      <p:cBhvr>
                                        <p:cTn id="32" dur="500"/>
                                        <p:tgtEl>
                                          <p:spTgt spid="197"/>
                                        </p:tgtEl>
                                      </p:cBhvr>
                                    </p:animEffect>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0"/>
                                          </p:stCondLst>
                                        </p:cTn>
                                        <p:tgtEl>
                                          <p:spTgt spid="200"/>
                                        </p:tgtEl>
                                        <p:attrNameLst>
                                          <p:attrName>style.visibility</p:attrName>
                                        </p:attrNameLst>
                                      </p:cBhvr>
                                      <p:to>
                                        <p:strVal val="visible"/>
                                      </p:to>
                                    </p:set>
                                  </p:childTnLst>
                                </p:cTn>
                              </p:par>
                            </p:childTnLst>
                          </p:cTn>
                        </p:par>
                        <p:par>
                          <p:cTn id="36" fill="hold">
                            <p:stCondLst>
                              <p:cond delay="3000"/>
                            </p:stCondLst>
                            <p:childTnLst>
                              <p:par>
                                <p:cTn id="37" presetID="35" presetClass="emph" presetSubtype="0" repeatCount="3000" fill="hold" grpId="1" nodeType="afterEffect">
                                  <p:stCondLst>
                                    <p:cond delay="0"/>
                                  </p:stCondLst>
                                  <p:childTnLst>
                                    <p:anim calcmode="discrete" valueType="str">
                                      <p:cBhvr>
                                        <p:cTn id="38" dur="1000" fill="hold"/>
                                        <p:tgtEl>
                                          <p:spTgt spid="200"/>
                                        </p:tgtEl>
                                        <p:attrNameLst>
                                          <p:attrName>style.visibility</p:attrName>
                                        </p:attrNameLst>
                                      </p:cBhvr>
                                      <p:tavLst>
                                        <p:tav tm="0">
                                          <p:val>
                                            <p:strVal val="hidden"/>
                                          </p:val>
                                        </p:tav>
                                        <p:tav tm="50000">
                                          <p:val>
                                            <p:strVal val="visible"/>
                                          </p:val>
                                        </p:tav>
                                      </p:tavLst>
                                    </p:anim>
                                  </p:childTnLst>
                                </p:cTn>
                              </p:par>
                            </p:childTnLst>
                          </p:cTn>
                        </p:par>
                        <p:par>
                          <p:cTn id="39" fill="hold">
                            <p:stCondLst>
                              <p:cond delay="4000"/>
                            </p:stCondLst>
                            <p:childTnLst>
                              <p:par>
                                <p:cTn id="40" presetID="22" presetClass="entr" presetSubtype="2" fill="hold" grpId="0" nodeType="afterEffect">
                                  <p:stCondLst>
                                    <p:cond delay="0"/>
                                  </p:stCondLst>
                                  <p:childTnLst>
                                    <p:set>
                                      <p:cBhvr>
                                        <p:cTn id="41" dur="1" fill="hold">
                                          <p:stCondLst>
                                            <p:cond delay="0"/>
                                          </p:stCondLst>
                                        </p:cTn>
                                        <p:tgtEl>
                                          <p:spTgt spid="192"/>
                                        </p:tgtEl>
                                        <p:attrNameLst>
                                          <p:attrName>style.visibility</p:attrName>
                                        </p:attrNameLst>
                                      </p:cBhvr>
                                      <p:to>
                                        <p:strVal val="visible"/>
                                      </p:to>
                                    </p:set>
                                    <p:animEffect transition="in" filter="wipe(right)">
                                      <p:cBhvr>
                                        <p:cTn id="42"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7" grpId="0" animBg="1"/>
      <p:bldP spid="191" grpId="0" animBg="1"/>
      <p:bldP spid="192" grpId="0" animBg="1"/>
      <p:bldP spid="193" grpId="0" animBg="1"/>
      <p:bldP spid="200" grpId="0"/>
      <p:bldP spid="200"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9247" y="257614"/>
            <a:ext cx="10515600" cy="617641"/>
          </a:xfrm>
        </p:spPr>
        <p:txBody>
          <a:bodyPr>
            <a:normAutofit/>
          </a:bodyPr>
          <a:lstStyle/>
          <a:p>
            <a:r>
              <a:rPr lang="zh-CN" altLang="en-US" dirty="0"/>
              <a:t>指令周期方框图  </a:t>
            </a:r>
            <a:r>
              <a:rPr lang="en-US" altLang="zh-CN" dirty="0"/>
              <a:t>(</a:t>
            </a:r>
            <a:r>
              <a:rPr lang="zh-CN" altLang="en-US" dirty="0"/>
              <a:t>数据流</a:t>
            </a:r>
            <a:r>
              <a:rPr lang="en-US" altLang="zh-CN" dirty="0"/>
              <a:t>)</a:t>
            </a:r>
            <a:endParaRPr lang="zh-CN" altLang="en-US" dirty="0"/>
          </a:p>
        </p:txBody>
      </p:sp>
      <p:sp>
        <p:nvSpPr>
          <p:cNvPr id="5" name="文本框 4"/>
          <p:cNvSpPr txBox="1"/>
          <p:nvPr/>
        </p:nvSpPr>
        <p:spPr>
          <a:xfrm>
            <a:off x="547101" y="4449070"/>
            <a:ext cx="492443" cy="1426031"/>
          </a:xfrm>
          <a:prstGeom prst="rect">
            <a:avLst/>
          </a:prstGeom>
          <a:noFill/>
        </p:spPr>
        <p:txBody>
          <a:bodyPr vert="eaVert" wrap="none" rtlCol="0">
            <a:spAutoFit/>
          </a:bodyPr>
          <a:lstStyle/>
          <a:p>
            <a:r>
              <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rPr>
              <a:t>执行周期</a:t>
            </a:r>
          </a:p>
        </p:txBody>
      </p:sp>
      <p:sp>
        <p:nvSpPr>
          <p:cNvPr id="88" name="Rectangle 104"/>
          <p:cNvSpPr>
            <a:spLocks noChangeArrowheads="1"/>
          </p:cNvSpPr>
          <p:nvPr/>
        </p:nvSpPr>
        <p:spPr bwMode="auto">
          <a:xfrm>
            <a:off x="2927629" y="40400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R1</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41" name="组合 40"/>
          <p:cNvGrpSpPr/>
          <p:nvPr/>
        </p:nvGrpSpPr>
        <p:grpSpPr>
          <a:xfrm>
            <a:off x="1749807" y="3191387"/>
            <a:ext cx="8293506" cy="847514"/>
            <a:chOff x="1686307" y="3191387"/>
            <a:chExt cx="8293506" cy="847514"/>
          </a:xfrm>
        </p:grpSpPr>
        <p:cxnSp>
          <p:nvCxnSpPr>
            <p:cNvPr id="60" name="直接连接符 59"/>
            <p:cNvCxnSpPr/>
            <p:nvPr/>
          </p:nvCxnSpPr>
          <p:spPr>
            <a:xfrm>
              <a:off x="1803512" y="3602385"/>
              <a:ext cx="746154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1794317" y="3611002"/>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5520205" y="3191387"/>
              <a:ext cx="0" cy="412637"/>
            </a:xfrm>
            <a:prstGeom prst="straightConnector1">
              <a:avLst/>
            </a:prstGeom>
            <a:ln w="2857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642809" y="3619619"/>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5519811" y="3620337"/>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7396424"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265057" y="3626264"/>
              <a:ext cx="0" cy="412637"/>
            </a:xfrm>
            <a:prstGeom prst="straightConnector1">
              <a:avLst/>
            </a:prstGeom>
            <a:ln w="2857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142" name="文本框 141"/>
            <p:cNvSpPr txBox="1"/>
            <p:nvPr/>
          </p:nvSpPr>
          <p:spPr>
            <a:xfrm>
              <a:off x="168630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LOAD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3297147"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MOVE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4" name="文本框 143"/>
            <p:cNvSpPr txBox="1"/>
            <p:nvPr/>
          </p:nvSpPr>
          <p:spPr>
            <a:xfrm>
              <a:off x="5519811" y="3267334"/>
              <a:ext cx="821804"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6974416"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STORE</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46" name="文本框 145"/>
            <p:cNvSpPr txBox="1"/>
            <p:nvPr/>
          </p:nvSpPr>
          <p:spPr>
            <a:xfrm>
              <a:off x="8968258" y="3267334"/>
              <a:ext cx="1011555" cy="304536"/>
            </a:xfrm>
            <a:prstGeom prst="rect">
              <a:avLst/>
            </a:prstGeom>
            <a:noFill/>
          </p:spPr>
          <p:txBody>
            <a:bodyPr vert="horz" wrap="square" rtlCol="0">
              <a:spAutoFit/>
            </a:bodyPr>
            <a:lstStyle/>
            <a:p>
              <a:r>
                <a:rPr lang="en-US" altLang="zh-CN" sz="1500" b="1" dirty="0">
                  <a:solidFill>
                    <a:srgbClr val="C00000"/>
                  </a:solidFill>
                  <a:latin typeface="微软雅黑" panose="020B0503020204020204" pitchFamily="34" charset="-122"/>
                  <a:ea typeface="微软雅黑" panose="020B0503020204020204" pitchFamily="34" charset="-122"/>
                </a:rPr>
                <a:t>JMP</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cxnSp>
        <p:nvCxnSpPr>
          <p:cNvPr id="148" name="直接连接符 147"/>
          <p:cNvCxnSpPr/>
          <p:nvPr/>
        </p:nvCxnSpPr>
        <p:spPr>
          <a:xfrm>
            <a:off x="1857816" y="6510589"/>
            <a:ext cx="8592142"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6919192" y="1161620"/>
            <a:ext cx="4523508" cy="0"/>
          </a:xfrm>
          <a:prstGeom prst="line">
            <a:avLst/>
          </a:prstGeom>
          <a:ln w="28575" cap="sq">
            <a:solidFill>
              <a:srgbClr val="00B050"/>
            </a:solidFill>
            <a:headEnd type="triangle" w="lg" len="lg"/>
            <a:tailEnd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857817" y="4415254"/>
            <a:ext cx="7470740" cy="2095335"/>
            <a:chOff x="1794317" y="4415254"/>
            <a:chExt cx="7470740" cy="2095335"/>
          </a:xfrm>
        </p:grpSpPr>
        <p:cxnSp>
          <p:nvCxnSpPr>
            <p:cNvPr id="152" name="直接连接符 151"/>
            <p:cNvCxnSpPr/>
            <p:nvPr/>
          </p:nvCxnSpPr>
          <p:spPr>
            <a:xfrm>
              <a:off x="1794317" y="6185025"/>
              <a:ext cx="0" cy="325564"/>
            </a:xfrm>
            <a:prstGeom prst="line">
              <a:avLst/>
            </a:prstGeom>
            <a:ln w="28575">
              <a:solidFill>
                <a:srgbClr val="00B050"/>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3642809" y="4415255"/>
              <a:ext cx="0" cy="2095334"/>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536782"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7396424" y="5595101"/>
              <a:ext cx="0" cy="915488"/>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9265057" y="4415254"/>
              <a:ext cx="0" cy="2095335"/>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stCxn id="7" idx="2"/>
          </p:cNvCxnSpPr>
          <p:nvPr/>
        </p:nvCxnSpPr>
        <p:spPr>
          <a:xfrm flipH="1">
            <a:off x="10449958" y="5479992"/>
            <a:ext cx="6974" cy="103059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0433870" y="1161620"/>
            <a:ext cx="0" cy="479167"/>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3677231" y="979987"/>
            <a:ext cx="3241961" cy="2211401"/>
            <a:chOff x="3613731" y="979987"/>
            <a:chExt cx="3241961" cy="2211401"/>
          </a:xfrm>
        </p:grpSpPr>
        <p:sp>
          <p:nvSpPr>
            <p:cNvPr id="4" name="文本框 3"/>
            <p:cNvSpPr txBox="1"/>
            <p:nvPr/>
          </p:nvSpPr>
          <p:spPr>
            <a:xfrm>
              <a:off x="3613731" y="1440083"/>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cxnSp>
          <p:nvCxnSpPr>
            <p:cNvPr id="49" name="直接箭头连接符 48"/>
            <p:cNvCxnSpPr>
              <a:stCxn id="9" idx="2"/>
              <a:endCxn id="10" idx="0"/>
            </p:cNvCxnSpPr>
            <p:nvPr/>
          </p:nvCxnSpPr>
          <p:spPr>
            <a:xfrm flipH="1">
              <a:off x="5520211" y="135522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5520209" y="1967417"/>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5520207" y="2579191"/>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04"/>
            <p:cNvSpPr>
              <a:spLocks noChangeArrowheads="1"/>
            </p:cNvSpPr>
            <p:nvPr/>
          </p:nvSpPr>
          <p:spPr bwMode="auto">
            <a:xfrm>
              <a:off x="4184729" y="281615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2" name="Rectangle 104"/>
            <p:cNvSpPr>
              <a:spLocks noChangeArrowheads="1"/>
            </p:cNvSpPr>
            <p:nvPr/>
          </p:nvSpPr>
          <p:spPr bwMode="auto">
            <a:xfrm>
              <a:off x="4184731" y="221072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  Mem[AR]DR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0" name="Rectangle 104"/>
            <p:cNvSpPr>
              <a:spLocks noChangeArrowheads="1"/>
            </p:cNvSpPr>
            <p:nvPr/>
          </p:nvSpPr>
          <p:spPr bwMode="auto">
            <a:xfrm>
              <a:off x="4184731" y="1592184"/>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ALU</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 </a:t>
              </a:r>
              <a:r>
                <a:rPr lang="en-US" altLang="zh-CN" sz="1500" dirty="0" err="1">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ReadMem</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 name="Rectangle 104"/>
            <p:cNvSpPr>
              <a:spLocks noChangeArrowheads="1"/>
            </p:cNvSpPr>
            <p:nvPr/>
          </p:nvSpPr>
          <p:spPr bwMode="auto">
            <a:xfrm>
              <a:off x="4184732" y="979987"/>
              <a:ext cx="2670960"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95" name="组合 94"/>
          <p:cNvGrpSpPr/>
          <p:nvPr/>
        </p:nvGrpSpPr>
        <p:grpSpPr>
          <a:xfrm>
            <a:off x="4799495" y="4040021"/>
            <a:ext cx="1595279" cy="1555080"/>
            <a:chOff x="1124714" y="3900874"/>
            <a:chExt cx="1720086" cy="1676742"/>
          </a:xfrm>
          <a:solidFill>
            <a:schemeClr val="accent5">
              <a:lumMod val="40000"/>
              <a:lumOff val="60000"/>
            </a:schemeClr>
          </a:solidFill>
        </p:grpSpPr>
        <p:cxnSp>
          <p:nvCxnSpPr>
            <p:cNvPr id="96" name="直接箭头连接符 95"/>
            <p:cNvCxnSpPr/>
            <p:nvPr/>
          </p:nvCxnSpPr>
          <p:spPr>
            <a:xfrm flipH="1">
              <a:off x="1981777"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(R0)</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98" name="直接箭头连接符 97"/>
            <p:cNvCxnSpPr/>
            <p:nvPr/>
          </p:nvCxnSpPr>
          <p:spPr>
            <a:xfrm flipH="1">
              <a:off x="1981776"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0"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(R1)+XZ</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1"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(Z)R</a:t>
              </a:r>
              <a:r>
                <a:rPr lang="en-US" altLang="zh-CN" sz="1500" dirty="0">
                  <a:solidFill>
                    <a:schemeClr val="tx1"/>
                  </a:solidFill>
                  <a:latin typeface="微软雅黑" panose="020B0503020204020204" pitchFamily="34" charset="-122"/>
                  <a:ea typeface="微软雅黑" panose="020B0503020204020204" pitchFamily="34" charset="-122"/>
                </a:rPr>
                <a:t>0</a:t>
              </a:r>
              <a:endParaRPr lang="zh-CN" altLang="en-US" sz="1500" dirty="0">
                <a:solidFill>
                  <a:schemeClr val="tx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0457664" y="2888453"/>
            <a:ext cx="319563" cy="2013087"/>
            <a:chOff x="10394164" y="2888453"/>
            <a:chExt cx="319563" cy="2013087"/>
          </a:xfrm>
        </p:grpSpPr>
        <p:cxnSp>
          <p:nvCxnSpPr>
            <p:cNvPr id="63" name="直接连接符 62"/>
            <p:cNvCxnSpPr/>
            <p:nvPr/>
          </p:nvCxnSpPr>
          <p:spPr>
            <a:xfrm>
              <a:off x="10394164" y="2888453"/>
              <a:ext cx="0" cy="1946763"/>
            </a:xfrm>
            <a:prstGeom prst="line">
              <a:avLst/>
            </a:prstGeom>
            <a:ln w="28575" cap="sq">
              <a:solidFill>
                <a:srgbClr val="00B050"/>
              </a:solidFill>
              <a:headEnd type="triangle" w="lg" len="lg"/>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0404830" y="4578375"/>
              <a:ext cx="308897"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9947569" y="1657424"/>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1" name="文本框 80"/>
          <p:cNvSpPr txBox="1"/>
          <p:nvPr/>
        </p:nvSpPr>
        <p:spPr>
          <a:xfrm>
            <a:off x="9463952" y="1632628"/>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46" name="组合 45"/>
          <p:cNvGrpSpPr/>
          <p:nvPr/>
        </p:nvGrpSpPr>
        <p:grpSpPr>
          <a:xfrm>
            <a:off x="11057039" y="1161620"/>
            <a:ext cx="385661" cy="4010431"/>
            <a:chOff x="10993539" y="1161620"/>
            <a:chExt cx="385661" cy="4010431"/>
          </a:xfrm>
        </p:grpSpPr>
        <p:grpSp>
          <p:nvGrpSpPr>
            <p:cNvPr id="44" name="组合 43"/>
            <p:cNvGrpSpPr/>
            <p:nvPr/>
          </p:nvGrpSpPr>
          <p:grpSpPr>
            <a:xfrm>
              <a:off x="11142665" y="1161620"/>
              <a:ext cx="236535" cy="4003865"/>
              <a:chOff x="11142665" y="1161620"/>
              <a:chExt cx="236535" cy="4003865"/>
            </a:xfrm>
          </p:grpSpPr>
          <p:cxnSp>
            <p:nvCxnSpPr>
              <p:cNvPr id="71" name="直接连接符 70"/>
              <p:cNvCxnSpPr/>
              <p:nvPr/>
            </p:nvCxnSpPr>
            <p:spPr>
              <a:xfrm>
                <a:off x="11379200" y="1161620"/>
                <a:ext cx="0" cy="400046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11142665" y="5165485"/>
                <a:ext cx="236535"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10993539" y="4848886"/>
              <a:ext cx="319158"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sp>
        <p:nvSpPr>
          <p:cNvPr id="7" name="流程图: 决策 6"/>
          <p:cNvSpPr/>
          <p:nvPr/>
        </p:nvSpPr>
        <p:spPr>
          <a:xfrm>
            <a:off x="9732367" y="4847463"/>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
        <p:nvSpPr>
          <p:cNvPr id="134" name="Rectangle 104"/>
          <p:cNvSpPr>
            <a:spLocks noChangeArrowheads="1"/>
          </p:cNvSpPr>
          <p:nvPr/>
        </p:nvSpPr>
        <p:spPr bwMode="auto">
          <a:xfrm>
            <a:off x="8543227" y="4040020"/>
            <a:ext cx="1595278" cy="375233"/>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PC</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69" name="组合 68"/>
          <p:cNvGrpSpPr/>
          <p:nvPr/>
        </p:nvGrpSpPr>
        <p:grpSpPr>
          <a:xfrm>
            <a:off x="1055763" y="4040021"/>
            <a:ext cx="1595279" cy="2145004"/>
            <a:chOff x="1124714" y="3900874"/>
            <a:chExt cx="1720086" cy="2312819"/>
          </a:xfrm>
          <a:solidFill>
            <a:schemeClr val="accent5">
              <a:lumMod val="40000"/>
              <a:lumOff val="60000"/>
            </a:schemeClr>
          </a:solidFill>
        </p:grpSpPr>
        <p:cxnSp>
          <p:nvCxnSpPr>
            <p:cNvPr id="56" name="直接箭头连接符 55"/>
            <p:cNvCxnSpPr/>
            <p:nvPr/>
          </p:nvCxnSpPr>
          <p:spPr>
            <a:xfrm flipH="1">
              <a:off x="1989520"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r>
                <a:rPr lang="en-US" altLang="zh-CN" sz="1500" baseline="-250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AR</a:t>
              </a:r>
            </a:p>
          </p:txBody>
        </p:sp>
        <p:cxnSp>
          <p:nvCxnSpPr>
            <p:cNvPr id="57" name="直接箭头连接符 56"/>
            <p:cNvCxnSpPr/>
            <p:nvPr/>
          </p:nvCxnSpPr>
          <p:spPr>
            <a:xfrm flipH="1">
              <a:off x="1989519"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1989518" y="556712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Read Mem[AR]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0"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Mem[AR]DR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24714" y="5809103"/>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t>
              </a:r>
            </a:p>
          </p:txBody>
        </p:sp>
      </p:grpSp>
      <p:grpSp>
        <p:nvGrpSpPr>
          <p:cNvPr id="123" name="组合 122"/>
          <p:cNvGrpSpPr/>
          <p:nvPr/>
        </p:nvGrpSpPr>
        <p:grpSpPr>
          <a:xfrm>
            <a:off x="6671361" y="4040021"/>
            <a:ext cx="1595279" cy="1555080"/>
            <a:chOff x="1124714" y="3900874"/>
            <a:chExt cx="1720086" cy="1676742"/>
          </a:xfrm>
          <a:solidFill>
            <a:schemeClr val="accent5">
              <a:lumMod val="40000"/>
              <a:lumOff val="60000"/>
            </a:schemeClr>
          </a:solidFill>
        </p:grpSpPr>
        <p:cxnSp>
          <p:nvCxnSpPr>
            <p:cNvPr id="124" name="直接箭头连接符 123"/>
            <p:cNvCxnSpPr/>
            <p:nvPr/>
          </p:nvCxnSpPr>
          <p:spPr>
            <a:xfrm flipH="1">
              <a:off x="1977348" y="4264988"/>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5" name="Rectangle 104"/>
            <p:cNvSpPr>
              <a:spLocks noChangeArrowheads="1"/>
            </p:cNvSpPr>
            <p:nvPr/>
          </p:nvSpPr>
          <p:spPr bwMode="auto">
            <a:xfrm>
              <a:off x="1124714" y="3900874"/>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(R2)</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6" name="直接箭头连接符 125"/>
            <p:cNvCxnSpPr/>
            <p:nvPr/>
          </p:nvCxnSpPr>
          <p:spPr>
            <a:xfrm flipH="1">
              <a:off x="1977347" y="4911293"/>
              <a:ext cx="1" cy="255502"/>
            </a:xfrm>
            <a:prstGeom prst="straightConnector1">
              <a:avLst/>
            </a:prstGeom>
            <a:grp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104"/>
            <p:cNvSpPr>
              <a:spLocks noChangeArrowheads="1"/>
            </p:cNvSpPr>
            <p:nvPr/>
          </p:nvSpPr>
          <p:spPr bwMode="auto">
            <a:xfrm>
              <a:off x="1124714" y="4536950"/>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(R0)DR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29" name="Rectangle 104"/>
            <p:cNvSpPr>
              <a:spLocks noChangeArrowheads="1"/>
            </p:cNvSpPr>
            <p:nvPr/>
          </p:nvSpPr>
          <p:spPr bwMode="auto">
            <a:xfrm>
              <a:off x="1124714" y="5173026"/>
              <a:ext cx="1720086"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 Mem[AR]</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up)">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500"/>
                                        <p:tgtEl>
                                          <p:spTgt spid="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wipe(up)">
                                      <p:cBhvr>
                                        <p:cTn id="32" dur="500"/>
                                        <p:tgtEl>
                                          <p:spTgt spid="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wipe(up)">
                                      <p:cBhvr>
                                        <p:cTn id="42" dur="500"/>
                                        <p:tgtEl>
                                          <p:spTgt spid="1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48"/>
                                        </p:tgtEl>
                                        <p:attrNameLst>
                                          <p:attrName>style.visibility</p:attrName>
                                        </p:attrNameLst>
                                      </p:cBhvr>
                                      <p:to>
                                        <p:strVal val="visible"/>
                                      </p:to>
                                    </p:set>
                                    <p:animEffect transition="in" filter="wipe(left)">
                                      <p:cBhvr>
                                        <p:cTn id="51" dur="500"/>
                                        <p:tgtEl>
                                          <p:spTgt spid="148"/>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59"/>
                                        </p:tgtEl>
                                        <p:attrNameLst>
                                          <p:attrName>style.visibility</p:attrName>
                                        </p:attrNameLst>
                                      </p:cBhvr>
                                      <p:to>
                                        <p:strVal val="visible"/>
                                      </p:to>
                                    </p:set>
                                    <p:animEffect transition="in" filter="wipe(down)">
                                      <p:cBhvr>
                                        <p:cTn id="55" dur="500"/>
                                        <p:tgtEl>
                                          <p:spTgt spid="159"/>
                                        </p:tgtEl>
                                      </p:cBhvr>
                                    </p:animEffect>
                                  </p:childTnLst>
                                </p:cTn>
                              </p:par>
                            </p:childTnLst>
                          </p:cTn>
                        </p:par>
                        <p:par>
                          <p:cTn id="56" fill="hold">
                            <p:stCondLst>
                              <p:cond delay="1500"/>
                            </p:stCondLst>
                            <p:childTnLst>
                              <p:par>
                                <p:cTn id="57" presetID="22" presetClass="entr" presetSubtype="4"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223"/>
                                        </p:tgtEl>
                                        <p:attrNameLst>
                                          <p:attrName>style.visibility</p:attrName>
                                        </p:attrNameLst>
                                      </p:cBhvr>
                                      <p:to>
                                        <p:strVal val="visible"/>
                                      </p:to>
                                    </p:set>
                                    <p:animEffect transition="in" filter="wipe(right)">
                                      <p:cBhvr>
                                        <p:cTn id="68" dur="500"/>
                                        <p:tgtEl>
                                          <p:spTgt spid="2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down)">
                                      <p:cBhvr>
                                        <p:cTn id="77" dur="500"/>
                                        <p:tgtEl>
                                          <p:spTgt spid="79"/>
                                        </p:tgtEl>
                                      </p:cBhvr>
                                    </p:animEffect>
                                  </p:childTnLst>
                                </p:cTn>
                              </p:par>
                            </p:childTnLst>
                          </p:cTn>
                        </p:par>
                        <p:par>
                          <p:cTn id="78" fill="hold">
                            <p:stCondLst>
                              <p:cond delay="1000"/>
                            </p:stCondLst>
                            <p:childTnLst>
                              <p:par>
                                <p:cTn id="79" presetID="22" presetClass="entr" presetSubtype="4" fill="hold" nodeType="after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down)">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wipe(up)">
                                      <p:cBhvr>
                                        <p:cTn id="8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8" grpId="0" animBg="1"/>
      <p:bldP spid="79" grpId="0" animBg="1"/>
      <p:bldP spid="81" grpId="0"/>
      <p:bldP spid="7" grpId="0" animBg="1"/>
      <p:bldP spid="1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中断的实质与特点</a:t>
            </a:r>
          </a:p>
        </p:txBody>
      </p:sp>
      <p:sp>
        <p:nvSpPr>
          <p:cNvPr id="3" name="内容占位符 2"/>
          <p:cNvSpPr>
            <a:spLocks noGrp="1"/>
          </p:cNvSpPr>
          <p:nvPr>
            <p:ph idx="1"/>
          </p:nvPr>
        </p:nvSpPr>
        <p:spPr/>
        <p:txBody>
          <a:bodyPr/>
          <a:lstStyle/>
          <a:p>
            <a:r>
              <a:rPr lang="zh-CN" altLang="en-US" sz="2800" dirty="0">
                <a:latin typeface="黑体" panose="02010609060101010101" pitchFamily="49" charset="-122"/>
                <a:ea typeface="黑体" panose="02010609060101010101" pitchFamily="49" charset="-122"/>
              </a:rPr>
              <a:t>实质：程序切换</a:t>
            </a:r>
            <a:endParaRPr lang="en-US" altLang="zh-CN" dirty="0"/>
          </a:p>
          <a:p>
            <a:pPr lvl="1"/>
            <a:r>
              <a:rPr lang="zh-CN" altLang="en-US" dirty="0">
                <a:latin typeface="黑体" panose="02010609060101010101" pitchFamily="49" charset="-122"/>
                <a:ea typeface="黑体" panose="02010609060101010101" pitchFamily="49" charset="-122"/>
              </a:rPr>
              <a:t>方法：保存断点，保护现场；</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恢复现场，返回断点。</a:t>
            </a:r>
          </a:p>
          <a:p>
            <a:pPr lvl="1"/>
            <a:r>
              <a:rPr lang="zh-CN" altLang="en-US" dirty="0">
                <a:latin typeface="黑体" panose="02010609060101010101" pitchFamily="49" charset="-122"/>
                <a:ea typeface="黑体" panose="02010609060101010101" pitchFamily="49" charset="-122"/>
              </a:rPr>
              <a:t>时间：一条指令结束时切换。</a:t>
            </a:r>
            <a:endParaRPr lang="en-US" altLang="zh-CN" dirty="0">
              <a:latin typeface="黑体" panose="02010609060101010101" pitchFamily="49" charset="-122"/>
              <a:ea typeface="黑体" panose="02010609060101010101" pitchFamily="49" charset="-122"/>
            </a:endParaRPr>
          </a:p>
          <a:p>
            <a:pPr marL="342900" lvl="1" indent="-342900">
              <a:spcBef>
                <a:spcPts val="1000"/>
              </a:spcBef>
              <a:buFont typeface="Wingdings" panose="05000000000000000000" pitchFamily="2" charset="2"/>
              <a:buChar char="n"/>
            </a:pPr>
            <a:r>
              <a:rPr lang="zh-CN" altLang="en-US" sz="2800" dirty="0">
                <a:solidFill>
                  <a:schemeClr val="tx1"/>
                </a:solidFill>
                <a:latin typeface="黑体" panose="02010609060101010101" pitchFamily="49" charset="-122"/>
                <a:ea typeface="黑体" panose="02010609060101010101" pitchFamily="49" charset="-122"/>
              </a:rPr>
              <a:t>特点：随机性</a:t>
            </a:r>
            <a:endParaRPr lang="en-US" altLang="zh-CN" sz="2800" dirty="0">
              <a:solidFill>
                <a:schemeClr val="tx1"/>
              </a:solidFill>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随机发生的事态（如按键、故障）</a:t>
            </a:r>
          </a:p>
          <a:p>
            <a:pPr lvl="1"/>
            <a:r>
              <a:rPr lang="zh-CN" altLang="en-US" dirty="0">
                <a:latin typeface="黑体" panose="02010609060101010101" pitchFamily="49" charset="-122"/>
                <a:ea typeface="黑体" panose="02010609060101010101" pitchFamily="49" charset="-122"/>
              </a:rPr>
              <a:t>有意调用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随机请求与处理的事态（调用打印机）</a:t>
            </a:r>
            <a:endParaRPr lang="en-US" altLang="zh-CN" dirty="0">
              <a:latin typeface="黑体" panose="02010609060101010101" pitchFamily="49" charset="-122"/>
              <a:ea typeface="黑体" panose="02010609060101010101" pitchFamily="49" charset="-122"/>
            </a:endParaRPr>
          </a:p>
          <a:p>
            <a:pPr lvl="1"/>
            <a:r>
              <a:rPr lang="zh-CN" altLang="en-US" dirty="0">
                <a:latin typeface="黑体" panose="02010609060101010101" pitchFamily="49" charset="-122"/>
                <a:ea typeface="黑体" panose="02010609060101010101" pitchFamily="49" charset="-122"/>
              </a:rPr>
              <a:t>随机插入的事态（软中断指令插入程序任何位置）</a:t>
            </a:r>
          </a:p>
          <a:p>
            <a:pPr marL="457200" lvl="1" indent="0">
              <a:buNone/>
            </a:pPr>
            <a:endParaRPr lang="zh-CN" altLang="en-US" dirty="0">
              <a:latin typeface="黑体" panose="02010609060101010101" pitchFamily="49" charset="-122"/>
              <a:ea typeface="黑体" panose="02010609060101010101" pitchFamily="49" charset="-122"/>
            </a:endParaRPr>
          </a:p>
          <a:p>
            <a:pPr lvl="1"/>
            <a:endParaRPr lang="zh-CN" altLang="en-US" dirty="0">
              <a:latin typeface="黑体" panose="02010609060101010101" pitchFamily="49" charset="-122"/>
              <a:ea typeface="黑体" panose="02010609060101010101" pitchFamily="49" charset="-122"/>
            </a:endParaRPr>
          </a:p>
          <a:p>
            <a:pPr marL="330200" lvl="2" indent="0">
              <a:spcBef>
                <a:spcPts val="1000"/>
              </a:spcBef>
              <a:buNone/>
            </a:pPr>
            <a:endParaRPr lang="zh-CN" altLang="en-US" sz="2000" dirty="0">
              <a:solidFill>
                <a:srgbClr val="C00000"/>
              </a:solidFill>
              <a:latin typeface="黑体" panose="02010609060101010101" pitchFamily="49" charset="-122"/>
              <a:ea typeface="黑体" panose="02010609060101010101" pitchFamily="49" charset="-122"/>
            </a:endParaRPr>
          </a:p>
          <a:p>
            <a:pPr marL="673100" lvl="2" indent="-342900">
              <a:spcBef>
                <a:spcPts val="1000"/>
              </a:spcBef>
              <a:buFont typeface="Wingdings" panose="05000000000000000000" pitchFamily="2" charset="2"/>
              <a:buChar char="n"/>
            </a:pPr>
            <a:endParaRPr lang="en-US" altLang="zh-CN"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8419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中断响应流程</a:t>
            </a:r>
          </a:p>
        </p:txBody>
      </p:sp>
      <p:cxnSp>
        <p:nvCxnSpPr>
          <p:cNvPr id="4" name="直接箭头连接符 3"/>
          <p:cNvCxnSpPr>
            <a:stCxn id="14" idx="2"/>
            <a:endCxn id="15" idx="0"/>
          </p:cNvCxnSpPr>
          <p:nvPr/>
        </p:nvCxnSpPr>
        <p:spPr>
          <a:xfrm>
            <a:off x="6454149" y="657512"/>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6454149" y="3728581"/>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5487944" y="2385704"/>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7" name="矩形 6"/>
          <p:cNvSpPr/>
          <p:nvPr/>
        </p:nvSpPr>
        <p:spPr>
          <a:xfrm>
            <a:off x="5487944" y="2851645"/>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sym typeface="Wingdings" panose="05000000000000000000" pitchFamily="2" charset="2"/>
              </a:rPr>
              <a:t>保护断点（通常堆栈）</a:t>
            </a:r>
            <a:endParaRPr lang="zh-CN" altLang="en-US" sz="1400" dirty="0">
              <a:solidFill>
                <a:schemeClr val="bg1"/>
              </a:solidFill>
            </a:endParaRPr>
          </a:p>
        </p:txBody>
      </p:sp>
      <p:sp>
        <p:nvSpPr>
          <p:cNvPr id="8" name="矩形 7"/>
          <p:cNvSpPr/>
          <p:nvPr/>
        </p:nvSpPr>
        <p:spPr>
          <a:xfrm>
            <a:off x="5487944" y="3321805"/>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中断识别，地址</a:t>
            </a:r>
            <a:r>
              <a:rPr lang="en-US" altLang="zh-CN" sz="1400" dirty="0">
                <a:solidFill>
                  <a:schemeClr val="bg1"/>
                </a:solidFill>
                <a:sym typeface="Wingdings" panose="05000000000000000000" pitchFamily="2" charset="2"/>
              </a:rPr>
              <a:t>PC</a:t>
            </a:r>
            <a:endParaRPr lang="zh-CN" altLang="en-US" sz="1400" dirty="0">
              <a:solidFill>
                <a:schemeClr val="bg1"/>
              </a:solidFill>
            </a:endParaRPr>
          </a:p>
        </p:txBody>
      </p:sp>
      <p:sp>
        <p:nvSpPr>
          <p:cNvPr id="9" name="Text Box 5"/>
          <p:cNvSpPr txBox="1">
            <a:spLocks noChangeArrowheads="1"/>
          </p:cNvSpPr>
          <p:nvPr/>
        </p:nvSpPr>
        <p:spPr bwMode="auto">
          <a:xfrm>
            <a:off x="6655859" y="2057022"/>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0" name="组合 9"/>
          <p:cNvGrpSpPr/>
          <p:nvPr/>
        </p:nvGrpSpPr>
        <p:grpSpPr>
          <a:xfrm>
            <a:off x="5858944" y="1161568"/>
            <a:ext cx="1193434" cy="874094"/>
            <a:chOff x="740325" y="2747927"/>
            <a:chExt cx="936104" cy="875907"/>
          </a:xfrm>
          <a:solidFill>
            <a:srgbClr val="00B050"/>
          </a:solidFill>
        </p:grpSpPr>
        <p:cxnSp>
          <p:nvCxnSpPr>
            <p:cNvPr id="11" name="直接箭头连接符 10"/>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12" name="六边形 11"/>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6309308" y="152631"/>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490222" y="297472"/>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15" name="矩形 14"/>
          <p:cNvSpPr/>
          <p:nvPr/>
        </p:nvSpPr>
        <p:spPr>
          <a:xfrm>
            <a:off x="5490222" y="945544"/>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16" name="矩形 15"/>
          <p:cNvSpPr/>
          <p:nvPr/>
        </p:nvSpPr>
        <p:spPr>
          <a:xfrm>
            <a:off x="5466924" y="400098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17" name="矩形 16"/>
          <p:cNvSpPr/>
          <p:nvPr/>
        </p:nvSpPr>
        <p:spPr>
          <a:xfrm>
            <a:off x="5466924" y="445865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18" name="矩形 17"/>
          <p:cNvSpPr/>
          <p:nvPr/>
        </p:nvSpPr>
        <p:spPr>
          <a:xfrm>
            <a:off x="5466924" y="4916318"/>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19" name="矩形 18"/>
          <p:cNvSpPr/>
          <p:nvPr/>
        </p:nvSpPr>
        <p:spPr>
          <a:xfrm>
            <a:off x="5466924" y="5419303"/>
            <a:ext cx="1927855" cy="919855"/>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endParaRPr lang="en-US" altLang="zh-CN" sz="1400" dirty="0">
              <a:solidFill>
                <a:schemeClr val="dk1"/>
              </a:solidFill>
            </a:endParaRPr>
          </a:p>
          <a:p>
            <a:pPr algn="ctr">
              <a:lnSpc>
                <a:spcPct val="150000"/>
              </a:lnSpc>
            </a:pPr>
            <a:r>
              <a:rPr lang="zh-CN" altLang="en-US" sz="1400" dirty="0">
                <a:solidFill>
                  <a:schemeClr val="dk1"/>
                </a:solidFill>
              </a:rPr>
              <a:t>断点地址</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20" name="直接箭头连接符 19"/>
          <p:cNvCxnSpPr>
            <a:cxnSpLocks/>
            <a:endCxn id="6" idx="0"/>
          </p:cNvCxnSpPr>
          <p:nvPr/>
        </p:nvCxnSpPr>
        <p:spPr>
          <a:xfrm>
            <a:off x="6451871" y="2057022"/>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281015" y="467219"/>
            <a:ext cx="577930" cy="1352347"/>
            <a:chOff x="1282811" y="815717"/>
            <a:chExt cx="577930" cy="1352347"/>
          </a:xfrm>
        </p:grpSpPr>
        <p:sp>
          <p:nvSpPr>
            <p:cNvPr id="22"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3" name="肘形连接符 22"/>
            <p:cNvCxnSpPr>
              <a:stCxn id="12" idx="3"/>
              <a:endCxn id="14" idx="1"/>
            </p:cNvCxnSpPr>
            <p:nvPr/>
          </p:nvCxnSpPr>
          <p:spPr>
            <a:xfrm rot="10800000">
              <a:off x="1492018" y="815717"/>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 name="肘形连接符 23"/>
          <p:cNvCxnSpPr>
            <a:cxnSpLocks/>
            <a:stCxn id="19" idx="3"/>
            <a:endCxn id="14" idx="3"/>
          </p:cNvCxnSpPr>
          <p:nvPr/>
        </p:nvCxnSpPr>
        <p:spPr>
          <a:xfrm flipV="1">
            <a:off x="7394779" y="477492"/>
            <a:ext cx="23298" cy="5401739"/>
          </a:xfrm>
          <a:prstGeom prst="bentConnector3">
            <a:avLst>
              <a:gd name="adj1" fmla="val 10812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93232" y="585505"/>
            <a:ext cx="432556" cy="1200329"/>
          </a:xfrm>
          <a:prstGeom prst="rect">
            <a:avLst/>
          </a:prstGeom>
          <a:noFill/>
        </p:spPr>
        <p:txBody>
          <a:bodyPr wrap="square" rtlCol="0">
            <a:spAutoFit/>
          </a:bodyPr>
          <a:lstStyle/>
          <a:p>
            <a:r>
              <a:rPr lang="zh-CN" altLang="en-US" b="1" dirty="0"/>
              <a:t>单重中断</a:t>
            </a:r>
          </a:p>
        </p:txBody>
      </p:sp>
      <p:grpSp>
        <p:nvGrpSpPr>
          <p:cNvPr id="26" name="组合 25"/>
          <p:cNvGrpSpPr/>
          <p:nvPr/>
        </p:nvGrpSpPr>
        <p:grpSpPr>
          <a:xfrm>
            <a:off x="4393232" y="2426354"/>
            <a:ext cx="1008620" cy="1354796"/>
            <a:chOff x="179004" y="2533546"/>
            <a:chExt cx="1008620" cy="1354796"/>
          </a:xfrm>
        </p:grpSpPr>
        <p:grpSp>
          <p:nvGrpSpPr>
            <p:cNvPr id="27" name="组合 26"/>
            <p:cNvGrpSpPr/>
            <p:nvPr/>
          </p:nvGrpSpPr>
          <p:grpSpPr>
            <a:xfrm>
              <a:off x="683568" y="2533546"/>
              <a:ext cx="504056" cy="1327502"/>
              <a:chOff x="-324544" y="2533546"/>
              <a:chExt cx="1008112" cy="1327502"/>
            </a:xfrm>
          </p:grpSpPr>
          <p:cxnSp>
            <p:nvCxnSpPr>
              <p:cNvPr id="30" name="直接连接符 29"/>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29" name="TextBox 28"/>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33" name="组合 32"/>
          <p:cNvGrpSpPr/>
          <p:nvPr/>
        </p:nvGrpSpPr>
        <p:grpSpPr>
          <a:xfrm>
            <a:off x="4807950" y="4008129"/>
            <a:ext cx="593903" cy="2236088"/>
            <a:chOff x="593721" y="2533546"/>
            <a:chExt cx="593903" cy="1327502"/>
          </a:xfrm>
        </p:grpSpPr>
        <p:grpSp>
          <p:nvGrpSpPr>
            <p:cNvPr id="34" name="组合 33"/>
            <p:cNvGrpSpPr/>
            <p:nvPr/>
          </p:nvGrpSpPr>
          <p:grpSpPr>
            <a:xfrm>
              <a:off x="683568" y="2533546"/>
              <a:ext cx="504056" cy="1327502"/>
              <a:chOff x="-324544" y="2533546"/>
              <a:chExt cx="1008112" cy="1327502"/>
            </a:xfrm>
          </p:grpSpPr>
          <p:cxnSp>
            <p:nvCxnSpPr>
              <p:cNvPr id="36" name="直接连接符 35"/>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spTree>
    <p:extLst>
      <p:ext uri="{BB962C8B-B14F-4D97-AF65-F5344CB8AC3E}">
        <p14:creationId xmlns:p14="http://schemas.microsoft.com/office/powerpoint/2010/main" val="38476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1000"/>
                                        <p:tgtEl>
                                          <p:spTgt spid="2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1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up)">
                                      <p:cBhvr>
                                        <p:cTn id="45" dur="10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10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up)">
                                      <p:cBhvr>
                                        <p:cTn id="55" dur="10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10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up)">
                                      <p:cBhvr>
                                        <p:cTn id="65" dur="10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wipe(up)">
                                      <p:cBhvr>
                                        <p:cTn id="70" dur="10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up)">
                                      <p:cBhvr>
                                        <p:cTn id="75" dur="10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repeatCount="2000"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up)">
                                      <p:cBhvr>
                                        <p:cTn id="90" dur="10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repeatCount="2000" fill="hold" nodeType="click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up)">
                                      <p:cBhvr>
                                        <p:cTn id="95"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4" grpId="0" animBg="1"/>
      <p:bldP spid="15" grpId="0" animBg="1"/>
      <p:bldP spid="16" grpId="0" animBg="1"/>
      <p:bldP spid="17" grpId="0" animBg="1"/>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2723"/>
            <a:ext cx="6885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a:t>
            </a:r>
            <a:r>
              <a:rPr lang="zh-CN" altLang="en-US" sz="2600">
                <a:solidFill>
                  <a:srgbClr val="000000"/>
                </a:solidFill>
                <a:latin typeface="Microsoft Yahei"/>
                <a:ea typeface="Microsoft Yahei"/>
                <a:sym typeface="Microsoft Yahei"/>
              </a:rPr>
              <a:t>定点运算器可直接进行的运算是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2922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十进制数加法运算</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定点数运算</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浮点数运算</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定点数和浮点数运算</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978660"/>
            <a:ext cx="12290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答案</a:t>
            </a:r>
            <a:r>
              <a:rPr lang="en-US" altLang="zh-CN" sz="2600" dirty="0">
                <a:solidFill>
                  <a:srgbClr val="000000"/>
                </a:solidFill>
                <a:latin typeface="Microsoft Yahei"/>
                <a:ea typeface="Microsoft Yahei"/>
                <a:sym typeface="Microsoft Yahei"/>
              </a:rPr>
              <a:t>B,</a:t>
            </a:r>
            <a:endParaRPr lang="zh-CN" altLang="en-US" sz="2600" dirty="0">
              <a:solidFill>
                <a:srgbClr val="000000"/>
              </a:solidFill>
              <a:latin typeface="Microsoft Yahei"/>
              <a:ea typeface="Microsoft Yahei"/>
              <a:sym typeface="Microsoft Yahei"/>
            </a:endParaRP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30889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提问</a:t>
            </a:r>
            <a:r>
              <a:rPr lang="en-US" altLang="zh-CN" dirty="0"/>
              <a:t>-3</a:t>
            </a:r>
          </a:p>
        </p:txBody>
      </p:sp>
      <p:sp>
        <p:nvSpPr>
          <p:cNvPr id="135171" name="内容占位符 2"/>
          <p:cNvSpPr>
            <a:spLocks noGrp="1"/>
          </p:cNvSpPr>
          <p:nvPr/>
        </p:nvSpPr>
        <p:spPr>
          <a:xfrm>
            <a:off x="363362" y="1220894"/>
            <a:ext cx="10515599" cy="5637024"/>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spcAft>
                <a:spcPct val="30000"/>
              </a:spcAft>
              <a:buNone/>
            </a:pPr>
            <a:r>
              <a:rPr lang="en-US"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dirty="0">
              <a:sym typeface="Symbol" panose="05050102010706020507" pitchFamily="18" charset="2"/>
            </a:endParaRPr>
          </a:p>
          <a:p>
            <a:pPr>
              <a:spcBef>
                <a:spcPct val="30000"/>
              </a:spcBef>
              <a:spcAft>
                <a:spcPct val="30000"/>
              </a:spcAft>
            </a:pPr>
            <a:endParaRPr lang="zh-CN" altLang="en-US" sz="2600" dirty="0">
              <a:solidFill>
                <a:srgbClr val="000000"/>
              </a:solidFill>
              <a:latin typeface="Times New Roman" panose="02020603050405020304" pitchFamily="18" charset="0"/>
              <a:sym typeface="Symbol" panose="05050102010706020507" pitchFamily="18" charset="2"/>
            </a:endParaRPr>
          </a:p>
          <a:p>
            <a:endParaRPr lang="zh-CN" altLang="en-US" dirty="0"/>
          </a:p>
        </p:txBody>
      </p:sp>
      <p:sp>
        <p:nvSpPr>
          <p:cNvPr id="10" name="TextBox 9"/>
          <p:cNvSpPr txBox="1"/>
          <p:nvPr>
            <p:custDataLst>
              <p:tags r:id="rId2"/>
            </p:custDataLst>
          </p:nvPr>
        </p:nvSpPr>
        <p:spPr>
          <a:xfrm>
            <a:off x="1219200" y="1445578"/>
            <a:ext cx="9955619" cy="52197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设计算机字长 </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位，设</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 = -5, </a:t>
            </a:r>
            <a:r>
              <a:rPr lang="en-US" altLang="zh-CN" sz="2800" b="1" dirty="0"/>
              <a:t>[x]</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补 为  </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a:t>
            </a:r>
            <a:r>
              <a:rPr lang="en-US" altLang="zh-CN"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0"/>
          <p:cNvSpPr txBox="1"/>
          <p:nvPr>
            <p:custDataLst>
              <p:tags r:id="rId3"/>
            </p:custDataLst>
          </p:nvPr>
        </p:nvSpPr>
        <p:spPr>
          <a:xfrm>
            <a:off x="2438400" y="2863691"/>
            <a:ext cx="9210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FBH</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4"/>
            </p:custDataLst>
          </p:nvPr>
        </p:nvSpPr>
        <p:spPr>
          <a:xfrm>
            <a:off x="1571625" y="2850356"/>
            <a:ext cx="514350" cy="514350"/>
          </a:xfrm>
          <a:prstGeom prst="ellipse">
            <a:avLst/>
          </a:prstGeom>
          <a:solidFill>
            <a:schemeClr val="bg2">
              <a:lumMod val="50000"/>
            </a:schemeClr>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2"/>
          <p:cNvSpPr txBox="1"/>
          <p:nvPr>
            <p:custDataLst>
              <p:tags r:id="rId5"/>
            </p:custDataLst>
          </p:nvPr>
        </p:nvSpPr>
        <p:spPr>
          <a:xfrm>
            <a:off x="2438400" y="3720941"/>
            <a:ext cx="9639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FDH</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custDataLst>
              <p:tags r:id="rId7"/>
            </p:custDataLst>
          </p:nvPr>
        </p:nvSpPr>
        <p:spPr>
          <a:xfrm>
            <a:off x="2438400" y="4578191"/>
            <a:ext cx="921639"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FAH</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6"/>
          <p:cNvSpPr txBox="1"/>
          <p:nvPr>
            <p:custDataLst>
              <p:tags r:id="rId9"/>
            </p:custDataLst>
          </p:nvPr>
        </p:nvSpPr>
        <p:spPr>
          <a:xfrm>
            <a:off x="2438400" y="5435441"/>
            <a:ext cx="924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05H</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圆角矩形 2"/>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grpSp>
        <p:nvGrpSpPr>
          <p:cNvPr id="9" name="组合 8"/>
          <p:cNvGrpSpPr/>
          <p:nvPr>
            <p:custDataLst>
              <p:tags r:id="rId12"/>
            </p:custDataLst>
          </p:nvPr>
        </p:nvGrpSpPr>
        <p:grpSpPr>
          <a:xfrm>
            <a:off x="0" y="0"/>
            <a:ext cx="12192000" cy="635000"/>
            <a:chOff x="0" y="0"/>
            <a:chExt cx="12192000" cy="635000"/>
          </a:xfrm>
        </p:grpSpPr>
        <p:sp>
          <p:nvSpPr>
            <p:cNvPr id="5"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p>
          </p:txBody>
        </p:sp>
        <p:sp>
          <p:nvSpPr>
            <p:cNvPr id="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 name="图片 3"/>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65073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2</a:t>
            </a:r>
            <a:r>
              <a:rPr lang="zh-CN" altLang="en-US" sz="2600" dirty="0">
                <a:solidFill>
                  <a:srgbClr val="000000"/>
                </a:solidFill>
                <a:latin typeface="Microsoft Yahei"/>
                <a:ea typeface="Microsoft Yahei"/>
                <a:sym typeface="Microsoft Yahei"/>
              </a:rPr>
              <a:t>设计计算机字长为 </a:t>
            </a:r>
            <a:r>
              <a:rPr lang="en-US" altLang="zh-CN" sz="2600" dirty="0">
                <a:solidFill>
                  <a:srgbClr val="000000"/>
                </a:solidFill>
                <a:latin typeface="Microsoft Yahei"/>
                <a:ea typeface="Microsoft Yahei"/>
                <a:sym typeface="Microsoft Yahei"/>
              </a:rPr>
              <a:t>8</a:t>
            </a:r>
            <a:r>
              <a:rPr lang="zh-CN" altLang="en-US" sz="2600" dirty="0">
                <a:solidFill>
                  <a:srgbClr val="000000"/>
                </a:solidFill>
                <a:latin typeface="Microsoft Yahei"/>
                <a:ea typeface="Microsoft Yahei"/>
                <a:sym typeface="Microsoft Yahei"/>
              </a:rPr>
              <a:t>位 </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两个十进制数 </a:t>
            </a:r>
            <a:r>
              <a:rPr lang="en-US" altLang="zh-CN" sz="2600" dirty="0">
                <a:solidFill>
                  <a:srgbClr val="000000"/>
                </a:solidFill>
                <a:latin typeface="Microsoft Yahei"/>
                <a:ea typeface="Microsoft Yahei"/>
                <a:sym typeface="Microsoft Yahei"/>
              </a:rPr>
              <a:t>X = -97 ,  Y = 65, </a:t>
            </a:r>
          </a:p>
          <a:p>
            <a:r>
              <a:rPr lang="en-US" altLang="zh-CN" sz="2600" dirty="0">
                <a:solidFill>
                  <a:srgbClr val="000000"/>
                </a:solidFill>
                <a:latin typeface="Microsoft Yahei"/>
                <a:ea typeface="Microsoft Yahei"/>
                <a:sym typeface="Microsoft Yahei"/>
              </a:rPr>
              <a:t> [X]</a:t>
            </a:r>
            <a:r>
              <a:rPr lang="zh-CN" altLang="en-US" sz="2600" dirty="0">
                <a:solidFill>
                  <a:srgbClr val="000000"/>
                </a:solidFill>
                <a:latin typeface="Microsoft Yahei"/>
                <a:ea typeface="Microsoft Yahei"/>
                <a:sym typeface="Microsoft Yahei"/>
              </a:rPr>
              <a:t>补 </a:t>
            </a:r>
            <a:r>
              <a:rPr lang="en-US" altLang="zh-CN" sz="2600" dirty="0">
                <a:solidFill>
                  <a:srgbClr val="000000"/>
                </a:solidFill>
                <a:latin typeface="Microsoft Yahei"/>
                <a:ea typeface="Microsoft Yahei"/>
                <a:sym typeface="Microsoft Yahei"/>
              </a:rPr>
              <a:t>- [Y]</a:t>
            </a:r>
            <a:r>
              <a:rPr lang="zh-CN" altLang="en-US" sz="2600" dirty="0">
                <a:solidFill>
                  <a:srgbClr val="000000"/>
                </a:solidFill>
                <a:latin typeface="Microsoft Yahei"/>
                <a:ea typeface="Microsoft Yahei"/>
                <a:sym typeface="Microsoft Yahei"/>
              </a:rPr>
              <a:t>补 的结果为 </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01100000</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11011110</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负溢出</a:t>
            </a: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正溢出</a:t>
            </a: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270000"/>
            <a:ext cx="3332480" cy="189282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300">
                <a:solidFill>
                  <a:srgbClr val="000000"/>
                </a:solidFill>
                <a:latin typeface="Microsoft Yahei"/>
                <a:ea typeface="Microsoft Yahei"/>
                <a:sym typeface="Microsoft Yahei"/>
              </a:rPr>
              <a:t>答案</a:t>
            </a:r>
            <a:r>
              <a:rPr lang="en-US" altLang="zh-CN" sz="1300">
                <a:solidFill>
                  <a:srgbClr val="000000"/>
                </a:solidFill>
                <a:latin typeface="Microsoft Yahei"/>
                <a:ea typeface="Microsoft Yahei"/>
                <a:sym typeface="Microsoft Yahei"/>
              </a:rPr>
              <a:t>C</a:t>
            </a:r>
            <a:r>
              <a:rPr lang="zh-CN" altLang="en-US" sz="1300">
                <a:solidFill>
                  <a:srgbClr val="000000"/>
                </a:solidFill>
                <a:latin typeface="Microsoft Yahei"/>
                <a:ea typeface="Microsoft Yahei"/>
                <a:sym typeface="Microsoft Yahei"/>
              </a:rPr>
              <a:t>。</a:t>
            </a:r>
            <a:r>
              <a:rPr lang="en-US" altLang="zh-CN" sz="1300">
                <a:solidFill>
                  <a:srgbClr val="000000"/>
                </a:solidFill>
                <a:latin typeface="Microsoft Yahei"/>
                <a:ea typeface="Microsoft Yahei"/>
                <a:sym typeface="Microsoft Yahei"/>
              </a:rPr>
              <a:t>1)</a:t>
            </a:r>
            <a:r>
              <a:rPr lang="zh-CN" altLang="en-US" sz="1300">
                <a:solidFill>
                  <a:srgbClr val="000000"/>
                </a:solidFill>
                <a:latin typeface="Microsoft Yahei"/>
                <a:ea typeface="Microsoft Yahei"/>
                <a:sym typeface="Microsoft Yahei"/>
              </a:rPr>
              <a:t>只看十进制</a:t>
            </a:r>
            <a:r>
              <a:rPr lang="en-US" altLang="zh-CN" sz="1300">
                <a:solidFill>
                  <a:srgbClr val="000000"/>
                </a:solidFill>
                <a:latin typeface="Microsoft Yahei"/>
                <a:ea typeface="Microsoft Yahei"/>
                <a:sym typeface="Microsoft Yahei"/>
              </a:rPr>
              <a:t>,-97-63=-160</a:t>
            </a:r>
            <a:r>
              <a:rPr lang="zh-CN" altLang="en-US" sz="1300">
                <a:solidFill>
                  <a:srgbClr val="000000"/>
                </a:solidFill>
                <a:latin typeface="Microsoft Yahei"/>
                <a:ea typeface="Microsoft Yahei"/>
                <a:sym typeface="Microsoft Yahei"/>
              </a:rPr>
              <a:t>已经超出</a:t>
            </a:r>
            <a:r>
              <a:rPr lang="en-US" altLang="zh-CN" sz="1300">
                <a:solidFill>
                  <a:srgbClr val="000000"/>
                </a:solidFill>
                <a:latin typeface="Microsoft Yahei"/>
                <a:ea typeface="Microsoft Yahei"/>
                <a:sym typeface="Microsoft Yahei"/>
              </a:rPr>
              <a:t>8</a:t>
            </a:r>
            <a:r>
              <a:rPr lang="zh-CN" altLang="en-US" sz="1300">
                <a:solidFill>
                  <a:srgbClr val="000000"/>
                </a:solidFill>
                <a:latin typeface="Microsoft Yahei"/>
                <a:ea typeface="Microsoft Yahei"/>
                <a:sym typeface="Microsoft Yahei"/>
              </a:rPr>
              <a:t>位有符号数补码表示范围</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最小</a:t>
            </a:r>
            <a:r>
              <a:rPr lang="en-US" altLang="zh-CN" sz="1300">
                <a:solidFill>
                  <a:srgbClr val="000000"/>
                </a:solidFill>
                <a:latin typeface="Microsoft Yahei"/>
                <a:ea typeface="Microsoft Yahei"/>
                <a:sym typeface="Microsoft Yahei"/>
              </a:rPr>
              <a:t>[-128,127)</a:t>
            </a:r>
            <a:r>
              <a:rPr lang="zh-CN" altLang="en-US" sz="1300">
                <a:solidFill>
                  <a:srgbClr val="000000"/>
                </a:solidFill>
                <a:latin typeface="Microsoft Yahei"/>
                <a:ea typeface="Microsoft Yahei"/>
                <a:sym typeface="Microsoft Yahei"/>
              </a:rPr>
              <a:t>。</a:t>
            </a:r>
            <a:r>
              <a:rPr lang="en-US" altLang="zh-CN" sz="1300">
                <a:solidFill>
                  <a:srgbClr val="000000"/>
                </a:solidFill>
                <a:latin typeface="Microsoft Yahei"/>
                <a:ea typeface="Microsoft Yahei"/>
                <a:sym typeface="Microsoft Yahei"/>
              </a:rPr>
              <a:t>[X]</a:t>
            </a:r>
            <a:r>
              <a:rPr lang="zh-CN" altLang="en-US" sz="1300">
                <a:solidFill>
                  <a:srgbClr val="000000"/>
                </a:solidFill>
                <a:latin typeface="Microsoft Yahei"/>
                <a:ea typeface="Microsoft Yahei"/>
                <a:sym typeface="Microsoft Yahei"/>
              </a:rPr>
              <a:t>原</a:t>
            </a:r>
            <a:r>
              <a:rPr lang="en-US" altLang="zh-CN" sz="1300">
                <a:solidFill>
                  <a:srgbClr val="000000"/>
                </a:solidFill>
                <a:latin typeface="Microsoft Yahei"/>
                <a:ea typeface="Microsoft Yahei"/>
                <a:sym typeface="Microsoft Yahei"/>
              </a:rPr>
              <a:t>=1 110 0001;[X]</a:t>
            </a:r>
            <a:r>
              <a:rPr lang="zh-CN" altLang="en-US" sz="1300">
                <a:solidFill>
                  <a:srgbClr val="000000"/>
                </a:solidFill>
                <a:latin typeface="Microsoft Yahei"/>
                <a:ea typeface="Microsoft Yahei"/>
                <a:sym typeface="Microsoft Yahei"/>
              </a:rPr>
              <a:t>补 </a:t>
            </a:r>
            <a:r>
              <a:rPr lang="en-US" altLang="zh-CN" sz="1300">
                <a:solidFill>
                  <a:srgbClr val="000000"/>
                </a:solidFill>
                <a:latin typeface="Microsoft Yahei"/>
                <a:ea typeface="Microsoft Yahei"/>
                <a:sym typeface="Microsoft Yahei"/>
              </a:rPr>
              <a:t>=1001 1111 </a:t>
            </a:r>
            <a:r>
              <a:rPr lang="zh-CN" altLang="en-US" sz="1300">
                <a:solidFill>
                  <a:srgbClr val="000000"/>
                </a:solidFill>
                <a:latin typeface="Microsoft Yahei"/>
                <a:ea typeface="Microsoft Yahei"/>
                <a:sym typeface="Microsoft Yahei"/>
              </a:rPr>
              <a:t>。</a:t>
            </a:r>
            <a:r>
              <a:rPr lang="en-US" altLang="zh-CN" sz="1300">
                <a:solidFill>
                  <a:srgbClr val="000000"/>
                </a:solidFill>
                <a:latin typeface="Microsoft Yahei"/>
                <a:ea typeface="Microsoft Yahei"/>
                <a:sym typeface="Microsoft Yahei"/>
              </a:rPr>
              <a:t>[Y]</a:t>
            </a:r>
            <a:r>
              <a:rPr lang="zh-CN" altLang="en-US" sz="1300">
                <a:solidFill>
                  <a:srgbClr val="000000"/>
                </a:solidFill>
                <a:latin typeface="Microsoft Yahei"/>
                <a:ea typeface="Microsoft Yahei"/>
                <a:sym typeface="Microsoft Yahei"/>
              </a:rPr>
              <a:t>原</a:t>
            </a:r>
            <a:r>
              <a:rPr lang="en-US" altLang="zh-CN" sz="1300">
                <a:solidFill>
                  <a:srgbClr val="000000"/>
                </a:solidFill>
                <a:latin typeface="Microsoft Yahei"/>
                <a:ea typeface="Microsoft Yahei"/>
                <a:sym typeface="Microsoft Yahei"/>
              </a:rPr>
              <a:t>:0100 0001,[Y]</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=0100 0001, [[Y]</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=1011 1110+1=1011 1111 [X]</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+[[Y]</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补</a:t>
            </a:r>
            <a:r>
              <a:rPr lang="en-US" altLang="zh-CN" sz="1300">
                <a:solidFill>
                  <a:srgbClr val="000000"/>
                </a:solidFill>
                <a:latin typeface="Microsoft Yahei"/>
                <a:ea typeface="Microsoft Yahei"/>
                <a:sym typeface="Microsoft Yahei"/>
              </a:rPr>
              <a:t>=1001 1111+1011 1111=0101 1110</a:t>
            </a:r>
            <a:r>
              <a:rPr lang="zh-CN" altLang="en-US" sz="1300">
                <a:solidFill>
                  <a:srgbClr val="000000"/>
                </a:solidFill>
                <a:latin typeface="Microsoft Yahei"/>
                <a:ea typeface="Microsoft Yahei"/>
                <a:sym typeface="Microsoft Yahei"/>
              </a:rPr>
              <a:t>两负数相加</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符号变为正</a:t>
            </a:r>
            <a:r>
              <a:rPr lang="en-US" altLang="zh-CN" sz="1300">
                <a:solidFill>
                  <a:srgbClr val="000000"/>
                </a:solidFill>
                <a:latin typeface="Microsoft Yahei"/>
                <a:ea typeface="Microsoft Yahei"/>
                <a:sym typeface="Microsoft Yahei"/>
              </a:rPr>
              <a:t>,</a:t>
            </a:r>
            <a:r>
              <a:rPr lang="zh-CN" altLang="en-US" sz="1300">
                <a:solidFill>
                  <a:srgbClr val="000000"/>
                </a:solidFill>
                <a:latin typeface="Microsoft Yahei"/>
                <a:ea typeface="Microsoft Yahei"/>
                <a:sym typeface="Microsoft Yahei"/>
              </a:rPr>
              <a:t>负溢。 </a:t>
            </a:r>
            <a:r>
              <a:rPr lang="en-US" altLang="zh-CN" sz="1300">
                <a:solidFill>
                  <a:srgbClr val="000000"/>
                </a:solidFill>
                <a:latin typeface="Microsoft Yahei"/>
                <a:ea typeface="Microsoft Yahei"/>
                <a:sym typeface="Microsoft Yahei"/>
              </a:rPr>
              <a:t>Cf =1, Cn=0   Overflow = Cf ⊕ Cn=1 ⊕ 0=1</a:t>
            </a:r>
            <a:endParaRPr lang="zh-CN" altLang="en-US" sz="1300">
              <a:solidFill>
                <a:srgbClr val="000000"/>
              </a:solidFill>
              <a:latin typeface="Microsoft Yahei"/>
              <a:ea typeface="Microsoft Yahei"/>
              <a:sym typeface="Microsoft Yahei"/>
            </a:endParaRP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1741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rPr>
              <a:t>十进制转二进制</a:t>
            </a:r>
            <a:endParaRPr lang="zh-CN" altLang="en-US" dirty="0"/>
          </a:p>
        </p:txBody>
      </p:sp>
      <p:sp>
        <p:nvSpPr>
          <p:cNvPr id="4" name="矩形 3"/>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p>
        </p:txBody>
      </p:sp>
      <p:sp>
        <p:nvSpPr>
          <p:cNvPr id="12" name="矩形 11"/>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p>
        </p:txBody>
      </p:sp>
      <p:sp>
        <p:nvSpPr>
          <p:cNvPr id="13" name="矩形 12"/>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10600030101010101"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10600030101010101"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除尽为止</a:t>
            </a:r>
            <a:endParaRPr lang="en-US" altLang="zh-CN" sz="2400"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余数为零或满足位数为止</a:t>
            </a:r>
            <a:r>
              <a:rPr lang="en-US" altLang="zh-CN" sz="2400" dirty="0">
                <a:solidFill>
                  <a:schemeClr val="accent2"/>
                </a:solidFill>
                <a:latin typeface="Consolas" panose="020B0609020204030204" pitchFamily="49" charset="0"/>
                <a:ea typeface="微软雅黑" panose="020B0503020204020204" pitchFamily="34" charset="-122"/>
              </a:rPr>
              <a:t>  </a:t>
            </a: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整数部分除</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取余</a:t>
            </a: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dirty="0">
                <a:solidFill>
                  <a:srgbClr val="FF0000"/>
                </a:solidFill>
                <a:latin typeface="微软雅黑" panose="020B0503020204020204" pitchFamily="34" charset="-122"/>
                <a:ea typeface="微软雅黑" panose="020B0503020204020204" pitchFamily="34" charset="-122"/>
              </a:rPr>
              <a:t>小数部分乘</a:t>
            </a: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取整</a:t>
            </a: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85807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下列关于定点运算溢出的描述中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59740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补码数据表时</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同号数相加可能发生溢出</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59740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补码数据表时</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异号数相减可能发生溢出</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645060"/>
            <a:ext cx="7907655"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参加运算的两个数</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当作为有符号数和无符号数进行加法运算时</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不可能两者都溢出</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6304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溢出检测既可用硬件实现</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也可用软件实现</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384300"/>
            <a:ext cx="3329305" cy="167640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ABD</a:t>
            </a:r>
            <a:r>
              <a:rPr lang="zh-CN" altLang="en-US" sz="2600" dirty="0">
                <a:solidFill>
                  <a:srgbClr val="000000"/>
                </a:solidFill>
                <a:latin typeface="Microsoft Yahei"/>
                <a:ea typeface="Microsoft Yahei"/>
                <a:sym typeface="Microsoft Yahei"/>
              </a:rPr>
              <a:t>正确。</a:t>
            </a:r>
            <a:r>
              <a:rPr lang="en-US" altLang="zh-CN" sz="2600" dirty="0">
                <a:solidFill>
                  <a:srgbClr val="000000"/>
                </a:solidFill>
                <a:latin typeface="Microsoft Yahei"/>
                <a:ea typeface="Microsoft Yahei"/>
                <a:sym typeface="Microsoft Yahei"/>
              </a:rPr>
              <a:t>A</a:t>
            </a:r>
            <a:r>
              <a:rPr lang="zh-CN" altLang="en-US" sz="2600" dirty="0">
                <a:solidFill>
                  <a:srgbClr val="000000"/>
                </a:solidFill>
                <a:latin typeface="Microsoft Yahei"/>
                <a:ea typeface="Microsoft Yahei"/>
                <a:sym typeface="Microsoft Yahei"/>
              </a:rPr>
              <a:t>正溢</a:t>
            </a:r>
            <a:r>
              <a:rPr lang="en-US" altLang="zh-CN" sz="2600" dirty="0">
                <a:solidFill>
                  <a:srgbClr val="000000"/>
                </a:solidFill>
                <a:latin typeface="Microsoft Yahei"/>
                <a:ea typeface="Microsoft Yahei"/>
                <a:sym typeface="Microsoft Yahei"/>
              </a:rPr>
              <a:t>;B</a:t>
            </a:r>
            <a:r>
              <a:rPr lang="zh-CN" altLang="en-US" sz="2600" dirty="0">
                <a:solidFill>
                  <a:srgbClr val="000000"/>
                </a:solidFill>
                <a:latin typeface="Microsoft Yahei"/>
                <a:ea typeface="Microsoft Yahei"/>
                <a:sym typeface="Microsoft Yahei"/>
              </a:rPr>
              <a:t>负溢</a:t>
            </a:r>
            <a:r>
              <a:rPr lang="en-US" altLang="zh-CN" sz="2600" dirty="0">
                <a:solidFill>
                  <a:srgbClr val="000000"/>
                </a:solidFill>
                <a:latin typeface="Microsoft Yahei"/>
                <a:ea typeface="Microsoft Yahei"/>
                <a:sym typeface="Microsoft Yahei"/>
              </a:rPr>
              <a:t>;D</a:t>
            </a:r>
            <a:r>
              <a:rPr lang="zh-CN" altLang="en-US" sz="2600" dirty="0">
                <a:solidFill>
                  <a:srgbClr val="000000"/>
                </a:solidFill>
                <a:latin typeface="Microsoft Yahei"/>
                <a:ea typeface="Microsoft Yahei"/>
                <a:sym typeface="Microsoft Yahei"/>
              </a:rPr>
              <a:t>正确</a:t>
            </a:r>
            <a:r>
              <a:rPr lang="en-US" altLang="zh-CN" sz="2600" dirty="0">
                <a:solidFill>
                  <a:srgbClr val="000000"/>
                </a:solidFill>
                <a:latin typeface="Microsoft Yahei"/>
                <a:ea typeface="Microsoft Yahei"/>
                <a:sym typeface="Microsoft Yahei"/>
              </a:rPr>
              <a:t>;.C</a:t>
            </a:r>
            <a:r>
              <a:rPr lang="zh-CN" altLang="en-US" sz="2600" dirty="0">
                <a:solidFill>
                  <a:srgbClr val="000000"/>
                </a:solidFill>
                <a:latin typeface="Microsoft Yahei"/>
                <a:ea typeface="Microsoft Yahei"/>
                <a:sym typeface="Microsoft Yahei"/>
              </a:rPr>
              <a:t>错误</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可能的</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两个</a:t>
            </a:r>
            <a:r>
              <a:rPr lang="en-US" altLang="zh-CN" sz="2600" dirty="0">
                <a:solidFill>
                  <a:srgbClr val="000000"/>
                </a:solidFill>
                <a:latin typeface="Microsoft Yahei"/>
                <a:ea typeface="Microsoft Yahei"/>
                <a:sym typeface="Microsoft Yahei"/>
              </a:rPr>
              <a:t>1111 1111 </a:t>
            </a:r>
            <a:r>
              <a:rPr lang="zh-CN" altLang="en-US" sz="2600" dirty="0">
                <a:solidFill>
                  <a:srgbClr val="000000"/>
                </a:solidFill>
                <a:latin typeface="Microsoft Yahei"/>
                <a:ea typeface="Microsoft Yahei"/>
                <a:sym typeface="Microsoft Yahei"/>
              </a:rPr>
              <a:t>相加就可以。</a:t>
            </a: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64972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66025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4</a:t>
            </a:r>
            <a:r>
              <a:rPr lang="zh-CN" altLang="en-US" sz="2600">
                <a:solidFill>
                  <a:srgbClr val="000000"/>
                </a:solidFill>
                <a:latin typeface="Microsoft Yahei"/>
                <a:ea typeface="Microsoft Yahei"/>
                <a:sym typeface="Microsoft Yahei"/>
              </a:rPr>
              <a:t>设</a:t>
            </a:r>
            <a:r>
              <a:rPr lang="en-US" altLang="zh-CN" sz="2600">
                <a:solidFill>
                  <a:srgbClr val="000000"/>
                </a:solidFill>
                <a:latin typeface="Microsoft Yahei"/>
                <a:ea typeface="Microsoft Yahei"/>
                <a:sym typeface="Microsoft Yahei"/>
              </a:rPr>
              <a:t>X</a:t>
            </a:r>
            <a:r>
              <a:rPr lang="zh-CN" altLang="en-US" sz="2600">
                <a:solidFill>
                  <a:srgbClr val="000000"/>
                </a:solidFill>
                <a:latin typeface="Microsoft Yahei"/>
                <a:ea typeface="Microsoft Yahei"/>
                <a:sym typeface="Microsoft Yahei"/>
              </a:rPr>
              <a:t>为被加</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减</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数</a:t>
            </a:r>
            <a:r>
              <a:rPr lang="en-US" altLang="zh-CN" sz="2600">
                <a:solidFill>
                  <a:srgbClr val="000000"/>
                </a:solidFill>
                <a:latin typeface="Microsoft Yahei"/>
                <a:ea typeface="Microsoft Yahei"/>
                <a:sym typeface="Microsoft Yahei"/>
              </a:rPr>
              <a:t>,Y</a:t>
            </a:r>
            <a:r>
              <a:rPr lang="zh-CN" altLang="en-US" sz="2600">
                <a:solidFill>
                  <a:srgbClr val="000000"/>
                </a:solidFill>
                <a:latin typeface="Microsoft Yahei"/>
                <a:ea typeface="Microsoft Yahei"/>
                <a:sym typeface="Microsoft Yahei"/>
              </a:rPr>
              <a:t>为加</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减</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数</a:t>
            </a:r>
            <a:r>
              <a:rPr lang="en-US" altLang="zh-CN" sz="2600">
                <a:solidFill>
                  <a:srgbClr val="000000"/>
                </a:solidFill>
                <a:latin typeface="Microsoft Yahei"/>
                <a:ea typeface="Microsoft Yahei"/>
                <a:sym typeface="Microsoft Yahei"/>
              </a:rPr>
              <a:t>,S</a:t>
            </a:r>
            <a:r>
              <a:rPr lang="zh-CN" altLang="en-US" sz="2600">
                <a:solidFill>
                  <a:srgbClr val="000000"/>
                </a:solidFill>
                <a:latin typeface="Microsoft Yahei"/>
                <a:ea typeface="Microsoft Yahei"/>
                <a:sym typeface="Microsoft Yahei"/>
              </a:rPr>
              <a:t>为运算结果</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均采用补码数据表示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下列关于溢出电路设计的描述中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84393"/>
            <a:ext cx="8460105" cy="44627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300">
                <a:solidFill>
                  <a:srgbClr val="000000"/>
                </a:solidFill>
                <a:latin typeface="Microsoft Yahei"/>
                <a:ea typeface="Microsoft Yahei"/>
                <a:sym typeface="Microsoft Yahei"/>
              </a:rPr>
              <a:t>采用单符号位时</a:t>
            </a:r>
            <a:r>
              <a:rPr lang="en-US" altLang="zh-CN" sz="2300">
                <a:solidFill>
                  <a:srgbClr val="000000"/>
                </a:solidFill>
                <a:latin typeface="Microsoft Yahei"/>
                <a:ea typeface="Microsoft Yahei"/>
                <a:sym typeface="Microsoft Yahei"/>
              </a:rPr>
              <a:t>,</a:t>
            </a:r>
            <a:r>
              <a:rPr lang="zh-CN" altLang="en-US" sz="2300">
                <a:solidFill>
                  <a:srgbClr val="000000"/>
                </a:solidFill>
                <a:latin typeface="Microsoft Yahei"/>
                <a:ea typeface="Microsoft Yahei"/>
                <a:sym typeface="Microsoft Yahei"/>
              </a:rPr>
              <a:t>直接用</a:t>
            </a:r>
            <a:r>
              <a:rPr lang="en-US" altLang="zh-CN" sz="2300">
                <a:solidFill>
                  <a:srgbClr val="000000"/>
                </a:solidFill>
                <a:latin typeface="Microsoft Yahei"/>
                <a:ea typeface="Microsoft Yahei"/>
                <a:sym typeface="Microsoft Yahei"/>
              </a:rPr>
              <a:t>X</a:t>
            </a:r>
            <a:r>
              <a:rPr lang="zh-CN" altLang="en-US" sz="2300">
                <a:solidFill>
                  <a:srgbClr val="000000"/>
                </a:solidFill>
                <a:latin typeface="Microsoft Yahei"/>
                <a:ea typeface="Microsoft Yahei"/>
                <a:sym typeface="Microsoft Yahei"/>
              </a:rPr>
              <a:t>、</a:t>
            </a:r>
            <a:r>
              <a:rPr lang="en-US" altLang="zh-CN" sz="2300">
                <a:solidFill>
                  <a:srgbClr val="000000"/>
                </a:solidFill>
                <a:latin typeface="Microsoft Yahei"/>
                <a:ea typeface="Microsoft Yahei"/>
                <a:sym typeface="Microsoft Yahei"/>
              </a:rPr>
              <a:t>Y</a:t>
            </a:r>
            <a:r>
              <a:rPr lang="zh-CN" altLang="en-US" sz="2300">
                <a:solidFill>
                  <a:srgbClr val="000000"/>
                </a:solidFill>
                <a:latin typeface="Microsoft Yahei"/>
                <a:ea typeface="Microsoft Yahei"/>
                <a:sym typeface="Microsoft Yahei"/>
              </a:rPr>
              <a:t>和</a:t>
            </a:r>
            <a:r>
              <a:rPr lang="en-US" altLang="zh-CN" sz="2300">
                <a:solidFill>
                  <a:srgbClr val="000000"/>
                </a:solidFill>
                <a:latin typeface="Microsoft Yahei"/>
                <a:ea typeface="Microsoft Yahei"/>
                <a:sym typeface="Microsoft Yahei"/>
              </a:rPr>
              <a:t>S</a:t>
            </a:r>
            <a:r>
              <a:rPr lang="zh-CN" altLang="en-US" sz="2300">
                <a:solidFill>
                  <a:srgbClr val="000000"/>
                </a:solidFill>
                <a:latin typeface="Microsoft Yahei"/>
                <a:ea typeface="Microsoft Yahei"/>
                <a:sym typeface="Microsoft Yahei"/>
              </a:rPr>
              <a:t>的符号位就可设计溢出监测电路</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8475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采用双符号位时</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可直接用</a:t>
            </a:r>
            <a:r>
              <a:rPr lang="en-US" altLang="zh-CN" sz="2600">
                <a:solidFill>
                  <a:srgbClr val="000000"/>
                </a:solidFill>
                <a:latin typeface="Microsoft Yahei"/>
                <a:ea typeface="Microsoft Yahei"/>
                <a:sym typeface="Microsoft Yahei"/>
              </a:rPr>
              <a:t>S</a:t>
            </a:r>
            <a:r>
              <a:rPr lang="zh-CN" altLang="en-US" sz="2600">
                <a:solidFill>
                  <a:srgbClr val="000000"/>
                </a:solidFill>
                <a:latin typeface="Microsoft Yahei"/>
                <a:ea typeface="Microsoft Yahei"/>
                <a:sym typeface="Microsoft Yahei"/>
              </a:rPr>
              <a:t>的双符号位设计溢出检测电路</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00563"/>
            <a:ext cx="8185469" cy="61555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采用单符号位时</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可直接用</a:t>
            </a:r>
            <a:r>
              <a:rPr lang="en-US" altLang="zh-CN" sz="1700">
                <a:solidFill>
                  <a:srgbClr val="000000"/>
                </a:solidFill>
                <a:latin typeface="Microsoft Yahei"/>
                <a:ea typeface="Microsoft Yahei"/>
                <a:sym typeface="Microsoft Yahei"/>
              </a:rPr>
              <a:t>X</a:t>
            </a:r>
            <a:r>
              <a:rPr lang="zh-CN" altLang="en-US" sz="1700">
                <a:solidFill>
                  <a:srgbClr val="000000"/>
                </a:solidFill>
                <a:latin typeface="Microsoft Yahei"/>
                <a:ea typeface="Microsoft Yahei"/>
                <a:sym typeface="Microsoft Yahei"/>
              </a:rPr>
              <a:t>、</a:t>
            </a:r>
            <a:r>
              <a:rPr lang="en-US" altLang="zh-CN" sz="1700">
                <a:solidFill>
                  <a:srgbClr val="000000"/>
                </a:solidFill>
                <a:latin typeface="Microsoft Yahei"/>
                <a:ea typeface="Microsoft Yahei"/>
                <a:sym typeface="Microsoft Yahei"/>
              </a:rPr>
              <a:t>Y</a:t>
            </a:r>
            <a:r>
              <a:rPr lang="zh-CN" altLang="en-US" sz="1700">
                <a:solidFill>
                  <a:srgbClr val="000000"/>
                </a:solidFill>
                <a:latin typeface="Microsoft Yahei"/>
                <a:ea typeface="Microsoft Yahei"/>
                <a:sym typeface="Microsoft Yahei"/>
              </a:rPr>
              <a:t>最高有效数据位运算后的进位位和</a:t>
            </a:r>
            <a:r>
              <a:rPr lang="en-US" altLang="zh-CN" sz="1700">
                <a:solidFill>
                  <a:srgbClr val="000000"/>
                </a:solidFill>
                <a:latin typeface="Microsoft Yahei"/>
                <a:ea typeface="Microsoft Yahei"/>
                <a:sym typeface="Microsoft Yahei"/>
              </a:rPr>
              <a:t>S</a:t>
            </a:r>
            <a:r>
              <a:rPr lang="zh-CN" altLang="en-US" sz="1700">
                <a:solidFill>
                  <a:srgbClr val="000000"/>
                </a:solidFill>
                <a:latin typeface="Microsoft Yahei"/>
                <a:ea typeface="Microsoft Yahei"/>
                <a:sym typeface="Microsoft Yahei"/>
              </a:rPr>
              <a:t>的进位设计溢出监测电路</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71532"/>
            <a:ext cx="8174355" cy="415498"/>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100">
                <a:solidFill>
                  <a:srgbClr val="000000"/>
                </a:solidFill>
                <a:latin typeface="Microsoft Yahei"/>
                <a:ea typeface="Microsoft Yahei"/>
                <a:sym typeface="Microsoft Yahei"/>
              </a:rPr>
              <a:t>对无符号数的加</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减运算</a:t>
            </a:r>
            <a:r>
              <a:rPr lang="en-US" altLang="zh-CN" sz="2100">
                <a:solidFill>
                  <a:srgbClr val="000000"/>
                </a:solidFill>
                <a:latin typeface="Microsoft Yahei"/>
                <a:ea typeface="Microsoft Yahei"/>
                <a:sym typeface="Microsoft Yahei"/>
              </a:rPr>
              <a:t>,</a:t>
            </a:r>
            <a:r>
              <a:rPr lang="zh-CN" altLang="en-US" sz="2100">
                <a:solidFill>
                  <a:srgbClr val="000000"/>
                </a:solidFill>
                <a:latin typeface="Microsoft Yahei"/>
                <a:ea typeface="Microsoft Yahei"/>
                <a:sym typeface="Microsoft Yahei"/>
              </a:rPr>
              <a:t>可利用运算器的进位信号设计溢出检测电路</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5"/>
            </p:custDataLst>
          </p:nvPr>
        </p:nvSpPr>
        <p:spPr>
          <a:xfrm>
            <a:off x="12827000" y="1391504"/>
            <a:ext cx="3327718" cy="166199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a:solidFill>
                  <a:srgbClr val="000000"/>
                </a:solidFill>
                <a:latin typeface="Microsoft Yahei"/>
                <a:ea typeface="Microsoft Yahei"/>
                <a:sym typeface="Microsoft Yahei"/>
              </a:rPr>
              <a:t>BDC</a:t>
            </a:r>
            <a:r>
              <a:rPr lang="zh-CN" altLang="en-US" sz="1700">
                <a:solidFill>
                  <a:srgbClr val="000000"/>
                </a:solidFill>
                <a:latin typeface="Microsoft Yahei"/>
                <a:ea typeface="Microsoft Yahei"/>
                <a:sym typeface="Microsoft Yahei"/>
              </a:rPr>
              <a:t>正确。</a:t>
            </a:r>
            <a:r>
              <a:rPr lang="en-US" altLang="zh-CN" sz="1700">
                <a:solidFill>
                  <a:srgbClr val="000000"/>
                </a:solidFill>
                <a:latin typeface="Microsoft Yahei"/>
                <a:ea typeface="Microsoft Yahei"/>
                <a:sym typeface="Microsoft Yahei"/>
              </a:rPr>
              <a:t>A</a:t>
            </a:r>
            <a:r>
              <a:rPr lang="zh-CN" altLang="en-US" sz="1700">
                <a:solidFill>
                  <a:srgbClr val="000000"/>
                </a:solidFill>
                <a:latin typeface="Microsoft Yahei"/>
                <a:ea typeface="Microsoft Yahei"/>
                <a:sym typeface="Microsoft Yahei"/>
              </a:rPr>
              <a:t>错误</a:t>
            </a:r>
            <a:r>
              <a:rPr lang="en-US" altLang="zh-CN" sz="1700">
                <a:solidFill>
                  <a:srgbClr val="000000"/>
                </a:solidFill>
                <a:latin typeface="Microsoft Yahei"/>
                <a:ea typeface="Microsoft Yahei"/>
                <a:sym typeface="Microsoft Yahei"/>
              </a:rPr>
              <a:t>,A</a:t>
            </a:r>
            <a:r>
              <a:rPr lang="zh-CN" altLang="en-US" sz="1700">
                <a:solidFill>
                  <a:srgbClr val="000000"/>
                </a:solidFill>
                <a:latin typeface="Microsoft Yahei"/>
                <a:ea typeface="Microsoft Yahei"/>
                <a:sym typeface="Microsoft Yahei"/>
              </a:rPr>
              <a:t>还需要最高位的进位和符号位进位一起异或。</a:t>
            </a:r>
            <a:r>
              <a:rPr lang="en-US" altLang="zh-CN" sz="1700">
                <a:solidFill>
                  <a:srgbClr val="000000"/>
                </a:solidFill>
                <a:latin typeface="Microsoft Yahei"/>
                <a:ea typeface="Microsoft Yahei"/>
                <a:sym typeface="Microsoft Yahei"/>
              </a:rPr>
              <a:t>B</a:t>
            </a:r>
            <a:r>
              <a:rPr lang="zh-CN" altLang="en-US" sz="1700">
                <a:solidFill>
                  <a:srgbClr val="000000"/>
                </a:solidFill>
                <a:latin typeface="Microsoft Yahei"/>
                <a:ea typeface="Microsoft Yahei"/>
                <a:sym typeface="Microsoft Yahei"/>
              </a:rPr>
              <a:t>正确</a:t>
            </a:r>
            <a:r>
              <a:rPr lang="en-US" altLang="zh-CN" sz="1700">
                <a:solidFill>
                  <a:srgbClr val="000000"/>
                </a:solidFill>
                <a:latin typeface="Microsoft Yahei"/>
                <a:ea typeface="Microsoft Yahei"/>
                <a:sym typeface="Microsoft Yahei"/>
              </a:rPr>
              <a:t>,Overflow = f1 ⊕ f2;C</a:t>
            </a:r>
            <a:r>
              <a:rPr lang="zh-CN" altLang="en-US" sz="1700">
                <a:solidFill>
                  <a:srgbClr val="000000"/>
                </a:solidFill>
                <a:latin typeface="Microsoft Yahei"/>
                <a:ea typeface="Microsoft Yahei"/>
                <a:sym typeface="Microsoft Yahei"/>
              </a:rPr>
              <a:t>正确</a:t>
            </a:r>
            <a:r>
              <a:rPr lang="en-US" altLang="zh-CN" sz="1700">
                <a:solidFill>
                  <a:srgbClr val="000000"/>
                </a:solidFill>
                <a:latin typeface="Microsoft Yahei"/>
                <a:ea typeface="Microsoft Yahei"/>
                <a:sym typeface="Microsoft Yahei"/>
              </a:rPr>
              <a:t>,Overflow = Cf ⊕ Cn;D</a:t>
            </a:r>
            <a:r>
              <a:rPr lang="zh-CN" altLang="en-US" sz="1700">
                <a:solidFill>
                  <a:srgbClr val="000000"/>
                </a:solidFill>
                <a:latin typeface="Microsoft Yahei"/>
                <a:ea typeface="Microsoft Yahei"/>
                <a:sym typeface="Microsoft Yahei"/>
              </a:rPr>
              <a:t>正确</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无符号数最高进位说明溢出</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可以用运算器进位信号设计检测。</a:t>
            </a: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92926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066482"/>
            <a:ext cx="9753600"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5 </a:t>
            </a:r>
            <a:r>
              <a:rPr lang="zh-CN" altLang="en-US" sz="2600" dirty="0">
                <a:solidFill>
                  <a:srgbClr val="000000"/>
                </a:solidFill>
                <a:latin typeface="Microsoft Yahei"/>
                <a:ea typeface="Microsoft Yahei"/>
                <a:sym typeface="Microsoft Yahei"/>
              </a:rPr>
              <a:t>为了利用一位全加器</a:t>
            </a:r>
            <a:r>
              <a:rPr lang="en-US" altLang="zh-CN" sz="2600" dirty="0">
                <a:solidFill>
                  <a:srgbClr val="000000"/>
                </a:solidFill>
                <a:latin typeface="Microsoft Yahei"/>
                <a:ea typeface="Microsoft Yahei"/>
                <a:sym typeface="Microsoft Yahei"/>
              </a:rPr>
              <a:t>FA</a:t>
            </a:r>
            <a:r>
              <a:rPr lang="zh-CN" altLang="en-US" sz="2600" dirty="0">
                <a:solidFill>
                  <a:srgbClr val="000000"/>
                </a:solidFill>
                <a:latin typeface="Microsoft Yahei"/>
                <a:ea typeface="Microsoft Yahei"/>
                <a:sym typeface="Microsoft Yahei"/>
              </a:rPr>
              <a:t>并配合使用控制信号</a:t>
            </a:r>
            <a:r>
              <a:rPr lang="en-US" altLang="zh-CN" sz="2600" dirty="0">
                <a:solidFill>
                  <a:srgbClr val="000000"/>
                </a:solidFill>
                <a:latin typeface="Microsoft Yahei"/>
                <a:ea typeface="Microsoft Yahei"/>
                <a:sym typeface="Microsoft Yahei"/>
              </a:rPr>
              <a:t>P,</a:t>
            </a:r>
            <a:r>
              <a:rPr lang="zh-CN" altLang="en-US" sz="2600" dirty="0">
                <a:solidFill>
                  <a:srgbClr val="000000"/>
                </a:solidFill>
                <a:latin typeface="Microsoft Yahei"/>
                <a:ea typeface="Microsoft Yahei"/>
                <a:sym typeface="Microsoft Yahei"/>
              </a:rPr>
              <a:t>当</a:t>
            </a:r>
            <a:r>
              <a:rPr lang="en-US" altLang="zh-CN" sz="2600" dirty="0">
                <a:solidFill>
                  <a:srgbClr val="000000"/>
                </a:solidFill>
                <a:latin typeface="Microsoft Yahei"/>
                <a:ea typeface="Microsoft Yahei"/>
                <a:sym typeface="Microsoft Yahei"/>
              </a:rPr>
              <a:t>P= 0/1</a:t>
            </a:r>
            <a:r>
              <a:rPr lang="zh-CN" altLang="en-US" sz="2600" dirty="0">
                <a:solidFill>
                  <a:srgbClr val="000000"/>
                </a:solidFill>
                <a:latin typeface="Microsoft Yahei"/>
                <a:ea typeface="Microsoft Yahei"/>
                <a:sym typeface="Microsoft Yahei"/>
              </a:rPr>
              <a:t>时 实现 </a:t>
            </a:r>
            <a:r>
              <a:rPr lang="en-US" altLang="zh-CN" sz="2600" dirty="0">
                <a:solidFill>
                  <a:srgbClr val="000000"/>
                </a:solidFill>
                <a:latin typeface="Microsoft Yahei"/>
                <a:ea typeface="Microsoft Yahei"/>
                <a:sym typeface="Microsoft Yahei"/>
              </a:rPr>
              <a:t>A</a:t>
            </a:r>
            <a:r>
              <a:rPr lang="zh-CN" altLang="en-US" sz="2600" dirty="0">
                <a:solidFill>
                  <a:srgbClr val="000000"/>
                </a:solidFill>
                <a:latin typeface="Microsoft Yahei"/>
                <a:ea typeface="Microsoft Yahei"/>
                <a:sym typeface="Microsoft Yahei"/>
              </a:rPr>
              <a:t>、</a:t>
            </a:r>
            <a:r>
              <a:rPr lang="en-US" altLang="zh-CN" sz="2600" dirty="0">
                <a:solidFill>
                  <a:srgbClr val="000000"/>
                </a:solidFill>
                <a:latin typeface="Microsoft Yahei"/>
                <a:ea typeface="Microsoft Yahei"/>
                <a:sym typeface="Microsoft Yahei"/>
              </a:rPr>
              <a:t>B</a:t>
            </a:r>
            <a:r>
              <a:rPr lang="zh-CN" altLang="en-US" sz="2600" dirty="0">
                <a:solidFill>
                  <a:srgbClr val="000000"/>
                </a:solidFill>
                <a:latin typeface="Microsoft Yahei"/>
                <a:ea typeface="Microsoft Yahei"/>
                <a:sym typeface="Microsoft Yahei"/>
              </a:rPr>
              <a:t>两个数的加法</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减法运算</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图中空白方框处电路的逻辑功能应该是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与门</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或门</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1271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异或门</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941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非门</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530003"/>
            <a:ext cx="3226118"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100" dirty="0">
                <a:solidFill>
                  <a:srgbClr val="000000"/>
                </a:solidFill>
                <a:latin typeface="Microsoft Yahei"/>
                <a:ea typeface="Microsoft Yahei"/>
                <a:sym typeface="Microsoft Yahei"/>
              </a:rPr>
              <a:t>答案</a:t>
            </a:r>
            <a:r>
              <a:rPr lang="en-US" altLang="zh-CN" sz="2100" dirty="0">
                <a:solidFill>
                  <a:srgbClr val="000000"/>
                </a:solidFill>
                <a:latin typeface="Microsoft Yahei"/>
                <a:ea typeface="Microsoft Yahei"/>
                <a:sym typeface="Microsoft Yahei"/>
              </a:rPr>
              <a:t>C</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P=1</a:t>
            </a:r>
            <a:r>
              <a:rPr lang="zh-CN" altLang="en-US" sz="2100" dirty="0">
                <a:solidFill>
                  <a:srgbClr val="000000"/>
                </a:solidFill>
                <a:latin typeface="Microsoft Yahei"/>
                <a:ea typeface="Microsoft Yahei"/>
                <a:sym typeface="Microsoft Yahei"/>
              </a:rPr>
              <a:t>数位与</a:t>
            </a:r>
            <a:r>
              <a:rPr lang="en-US" altLang="zh-CN" sz="2100" dirty="0">
                <a:solidFill>
                  <a:srgbClr val="000000"/>
                </a:solidFill>
                <a:latin typeface="Microsoft Yahei"/>
                <a:ea typeface="Microsoft Yahei"/>
                <a:sym typeface="Microsoft Yahei"/>
              </a:rPr>
              <a:t>1</a:t>
            </a:r>
            <a:r>
              <a:rPr lang="zh-CN" altLang="en-US" sz="2100" dirty="0">
                <a:solidFill>
                  <a:srgbClr val="000000"/>
                </a:solidFill>
                <a:latin typeface="Microsoft Yahei"/>
                <a:ea typeface="Microsoft Yahei"/>
                <a:sym typeface="Microsoft Yahei"/>
              </a:rPr>
              <a:t>异或</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取反</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匹配</a:t>
            </a:r>
            <a:r>
              <a:rPr lang="en-US" altLang="zh-CN" sz="2100" dirty="0">
                <a:solidFill>
                  <a:srgbClr val="000000"/>
                </a:solidFill>
                <a:latin typeface="Microsoft Yahei"/>
                <a:ea typeface="Microsoft Yahei"/>
                <a:sym typeface="Microsoft Yahei"/>
              </a:rPr>
              <a:t>C0=1,</a:t>
            </a:r>
            <a:r>
              <a:rPr lang="zh-CN" altLang="en-US" sz="2100" dirty="0">
                <a:solidFill>
                  <a:srgbClr val="000000"/>
                </a:solidFill>
                <a:latin typeface="Microsoft Yahei"/>
                <a:ea typeface="Microsoft Yahei"/>
                <a:sym typeface="Microsoft Yahei"/>
              </a:rPr>
              <a:t>效果是全部取反再加</a:t>
            </a:r>
            <a:r>
              <a:rPr lang="en-US" altLang="zh-CN" sz="2100" dirty="0">
                <a:solidFill>
                  <a:srgbClr val="000000"/>
                </a:solidFill>
                <a:latin typeface="Microsoft Yahei"/>
                <a:ea typeface="Microsoft Yahei"/>
                <a:sym typeface="Microsoft Yahei"/>
              </a:rPr>
              <a:t>1;P=0,</a:t>
            </a:r>
            <a:r>
              <a:rPr lang="zh-CN" altLang="en-US" sz="2100" dirty="0">
                <a:solidFill>
                  <a:srgbClr val="000000"/>
                </a:solidFill>
                <a:latin typeface="Microsoft Yahei"/>
                <a:ea typeface="Microsoft Yahei"/>
                <a:sym typeface="Microsoft Yahei"/>
              </a:rPr>
              <a:t>数位与</a:t>
            </a:r>
            <a:r>
              <a:rPr lang="en-US" altLang="zh-CN" sz="2100" dirty="0">
                <a:solidFill>
                  <a:srgbClr val="000000"/>
                </a:solidFill>
                <a:latin typeface="Microsoft Yahei"/>
                <a:ea typeface="Microsoft Yahei"/>
                <a:sym typeface="Microsoft Yahei"/>
              </a:rPr>
              <a:t>0</a:t>
            </a:r>
            <a:r>
              <a:rPr lang="zh-CN" altLang="en-US" sz="2100" dirty="0">
                <a:solidFill>
                  <a:srgbClr val="000000"/>
                </a:solidFill>
                <a:latin typeface="Microsoft Yahei"/>
                <a:ea typeface="Microsoft Yahei"/>
                <a:sym typeface="Microsoft Yahei"/>
              </a:rPr>
              <a:t>异或不变。</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8" name="图片 27" descr="https://edu-image.nosdn.127.net/3A26937CC775E5F1859E22AA67293E32.png?imageView&amp;thumbnail=890x0&amp;quality=100"/>
          <p:cNvPicPr/>
          <p:nvPr/>
        </p:nvPicPr>
        <p:blipFill>
          <a:blip r:embed="rId31">
            <a:extLst>
              <a:ext uri="{28A0092B-C50C-407E-A947-70E740481C1C}">
                <a14:useLocalDpi xmlns:a14="http://schemas.microsoft.com/office/drawing/2010/main" val="0"/>
              </a:ext>
            </a:extLst>
          </a:blip>
          <a:srcRect/>
          <a:stretch>
            <a:fillRect/>
          </a:stretch>
        </p:blipFill>
        <p:spPr bwMode="auto">
          <a:xfrm>
            <a:off x="5542461" y="2025491"/>
            <a:ext cx="5274310" cy="2196465"/>
          </a:xfrm>
          <a:prstGeom prst="rect">
            <a:avLst/>
          </a:prstGeom>
          <a:noFill/>
          <a:ln>
            <a:noFill/>
          </a:ln>
        </p:spPr>
      </p:pic>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840812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73298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6 </a:t>
            </a:r>
            <a:r>
              <a:rPr lang="zh-CN" altLang="en-US" sz="2600" dirty="0">
                <a:solidFill>
                  <a:srgbClr val="000000"/>
                </a:solidFill>
                <a:latin typeface="Microsoft Yahei"/>
                <a:ea typeface="Microsoft Yahei"/>
                <a:sym typeface="Microsoft Yahei"/>
              </a:rPr>
              <a:t>下列关于并行进位的描述中</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正确的是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多选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4243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并行进位可以提高运算速度</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87810"/>
            <a:ext cx="7044055"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并行进位模式下</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各进位位采用不同电路各自产生</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相互间不再有依存关系</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98893"/>
            <a:ext cx="8420164" cy="44627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300">
                <a:solidFill>
                  <a:srgbClr val="000000"/>
                </a:solidFill>
                <a:latin typeface="Microsoft Yahei"/>
                <a:ea typeface="Microsoft Yahei"/>
                <a:sym typeface="Microsoft Yahei"/>
              </a:rPr>
              <a:t>采用先行进位部件和</a:t>
            </a:r>
            <a:r>
              <a:rPr lang="en-US" altLang="zh-CN" sz="2300">
                <a:solidFill>
                  <a:srgbClr val="000000"/>
                </a:solidFill>
                <a:latin typeface="Microsoft Yahei"/>
                <a:ea typeface="Microsoft Yahei"/>
                <a:sym typeface="Microsoft Yahei"/>
              </a:rPr>
              <a:t>ALU</a:t>
            </a:r>
            <a:r>
              <a:rPr lang="zh-CN" altLang="en-US" sz="2300">
                <a:solidFill>
                  <a:srgbClr val="000000"/>
                </a:solidFill>
                <a:latin typeface="Microsoft Yahei"/>
                <a:ea typeface="Microsoft Yahei"/>
                <a:sym typeface="Microsoft Yahei"/>
              </a:rPr>
              <a:t>模块可构建长度可变的并行进位运算器</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56438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并行进位只对加法有效</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而对减法无效</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582420"/>
            <a:ext cx="3332480"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ABC</a:t>
            </a:r>
            <a:r>
              <a:rPr lang="zh-CN" altLang="en-US" sz="2600" dirty="0">
                <a:solidFill>
                  <a:srgbClr val="000000"/>
                </a:solidFill>
                <a:latin typeface="Microsoft Yahei"/>
                <a:ea typeface="Microsoft Yahei"/>
                <a:sym typeface="Microsoft Yahei"/>
              </a:rPr>
              <a:t>正确。</a:t>
            </a:r>
            <a:r>
              <a:rPr lang="en-US" altLang="zh-CN" sz="2600" dirty="0">
                <a:solidFill>
                  <a:srgbClr val="000000"/>
                </a:solidFill>
                <a:latin typeface="Microsoft Yahei"/>
                <a:ea typeface="Microsoft Yahei"/>
                <a:sym typeface="Microsoft Yahei"/>
              </a:rPr>
              <a:t>D</a:t>
            </a:r>
            <a:r>
              <a:rPr lang="zh-CN" altLang="en-US" sz="2600" dirty="0">
                <a:solidFill>
                  <a:srgbClr val="000000"/>
                </a:solidFill>
                <a:latin typeface="Microsoft Yahei"/>
                <a:ea typeface="Microsoft Yahei"/>
                <a:sym typeface="Microsoft Yahei"/>
              </a:rPr>
              <a:t>错误</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减法都是转换为加法的</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并行进位链一样有效。</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40580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1219200" y="1260792"/>
            <a:ext cx="9120505" cy="89154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如果一个被访问的存储单元，很快会再次被访问，这种局部性是</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28636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时间局部性</a:t>
            </a: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空间局部性</a:t>
            </a: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数据局部性</a:t>
            </a: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54354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程序局部性</a:t>
            </a: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4" name="文本框 23"/>
          <p:cNvSpPr txBox="1"/>
          <p:nvPr>
            <p:custDataLst>
              <p:tags r:id="rId13"/>
            </p:custDataLst>
          </p:nvPr>
        </p:nvSpPr>
        <p:spPr>
          <a:xfrm>
            <a:off x="12827000" y="1270000"/>
            <a:ext cx="3332480" cy="646331"/>
          </a:xfrm>
          <a:prstGeom prst="rect">
            <a:avLst/>
          </a:prstGeom>
          <a:noFill/>
        </p:spPr>
        <p:txBody>
          <a:bodyPr vert="horz" rtlCol="0" anchor="t" anchorCtr="0">
            <a:spAutoFit/>
          </a:bodyPr>
          <a:lstStyle/>
          <a:p>
            <a:r>
              <a:rPr lang="zh-CN" altLang="zh-CN" dirty="0"/>
              <a:t>短时间内重复访问，时间局部性。</a:t>
            </a:r>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Rounded Corners 2">
            <a:extLst>
              <a:ext uri="{FF2B5EF4-FFF2-40B4-BE49-F238E27FC236}">
                <a16:creationId xmlns:a16="http://schemas.microsoft.com/office/drawing/2014/main" id="{F737DA77-2BE6-4651-AE2B-E293ACF22193}"/>
              </a:ext>
            </a:extLst>
          </p:cNvPr>
          <p:cNvSpPr/>
          <p:nvPr>
            <p:custDataLst>
              <p:tags r:id="rId1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5" name="Group 24">
            <a:extLst>
              <a:ext uri="{FF2B5EF4-FFF2-40B4-BE49-F238E27FC236}">
                <a16:creationId xmlns:a16="http://schemas.microsoft.com/office/drawing/2014/main" id="{AACA6C60-D3CA-4B97-80BC-215016A4CFF7}"/>
              </a:ext>
            </a:extLst>
          </p:cNvPr>
          <p:cNvGrpSpPr/>
          <p:nvPr>
            <p:custDataLst>
              <p:tags r:id="rId15"/>
            </p:custDataLst>
          </p:nvPr>
        </p:nvGrpSpPr>
        <p:grpSpPr>
          <a:xfrm>
            <a:off x="12585700" y="0"/>
            <a:ext cx="3815080" cy="647700"/>
            <a:chOff x="12585700" y="0"/>
            <a:chExt cx="3815080" cy="647700"/>
          </a:xfrm>
        </p:grpSpPr>
        <p:sp>
          <p:nvSpPr>
            <p:cNvPr id="20" name="RemarkBack">
              <a:extLst>
                <a:ext uri="{FF2B5EF4-FFF2-40B4-BE49-F238E27FC236}">
                  <a16:creationId xmlns:a16="http://schemas.microsoft.com/office/drawing/2014/main" id="{8EECE5E0-929B-4321-830C-182C4C604D6F}"/>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a:extLst>
                <a:ext uri="{FF2B5EF4-FFF2-40B4-BE49-F238E27FC236}">
                  <a16:creationId xmlns:a16="http://schemas.microsoft.com/office/drawing/2014/main" id="{366039C7-1C1E-4ACF-9B47-42C15136AF06}"/>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a:extLst>
                <a:ext uri="{FF2B5EF4-FFF2-40B4-BE49-F238E27FC236}">
                  <a16:creationId xmlns:a16="http://schemas.microsoft.com/office/drawing/2014/main" id="{9FBCD7BD-2B78-4BFD-9EB9-D8343D274010}"/>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4" name="RemarkBack">
            <a:extLst>
              <a:ext uri="{FF2B5EF4-FFF2-40B4-BE49-F238E27FC236}">
                <a16:creationId xmlns:a16="http://schemas.microsoft.com/office/drawing/2014/main" id="{94A03A4F-C444-4833-BA8C-EA4385BCA242}"/>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C3F01089-4D34-4BFB-99D8-C06E5820A7B6}"/>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3D2854FA-1124-4533-8A2B-0768291BB9B3}"/>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9" name="Group 18">
            <a:extLst>
              <a:ext uri="{FF2B5EF4-FFF2-40B4-BE49-F238E27FC236}">
                <a16:creationId xmlns:a16="http://schemas.microsoft.com/office/drawing/2014/main" id="{D5A82E85-3F72-4469-B0B3-F7554C3E4C3F}"/>
              </a:ext>
            </a:extLst>
          </p:cNvPr>
          <p:cNvGrpSpPr/>
          <p:nvPr>
            <p:custDataLst>
              <p:tags r:id="rId19"/>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EFF7C995-4B42-45B9-B3D1-754B34893888}"/>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207C1BFC-C6EA-4094-8D95-FD2047A97167}"/>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9C8DBFCE-7BF3-452B-8EB7-4C195244C95A}"/>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8" name="TipText">
              <a:extLst>
                <a:ext uri="{FF2B5EF4-FFF2-40B4-BE49-F238E27FC236}">
                  <a16:creationId xmlns:a16="http://schemas.microsoft.com/office/drawing/2014/main" id="{9CED48D7-E5E9-4FFE-A521-9EA660475320}"/>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Picture 4">
            <a:extLst>
              <a:ext uri="{FF2B5EF4-FFF2-40B4-BE49-F238E27FC236}">
                <a16:creationId xmlns:a16="http://schemas.microsoft.com/office/drawing/2014/main" id="{BF46EA7B-A04C-4BC9-8B53-5DD13208E560}"/>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1219200" y="1460819"/>
            <a:ext cx="9423400"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下列关于存储系统层次结构的描述中正确的是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2876699"/>
            <a:ext cx="8504555" cy="46166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存储系统层次结构由</a:t>
            </a:r>
            <a:r>
              <a:rPr lang="en-US" altLang="zh-CN"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Cache </a:t>
            </a:r>
            <a:r>
              <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、主存、辅助存储器三级体系构成</a:t>
            </a:r>
          </a:p>
        </p:txBody>
      </p:sp>
      <p:sp>
        <p:nvSpPr>
          <p:cNvPr id="11" name="矩形 10"/>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3720941"/>
            <a:ext cx="85344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存储系统层次结构缓解了主存容量不足和速度不快的问题</a:t>
            </a:r>
          </a:p>
        </p:txBody>
      </p:sp>
      <p:sp>
        <p:nvSpPr>
          <p:cNvPr id="13" name="矩形 12"/>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4578191"/>
            <a:ext cx="6885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构建存储系统层次结构的的原理是局部性原理</a:t>
            </a:r>
          </a:p>
        </p:txBody>
      </p:sp>
      <p:sp>
        <p:nvSpPr>
          <p:cNvPr id="15" name="矩形 14"/>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5435441"/>
            <a:ext cx="7875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构建存储系统层次结构还有利于降低存储系统的价格</a:t>
            </a:r>
          </a:p>
        </p:txBody>
      </p:sp>
      <p:sp>
        <p:nvSpPr>
          <p:cNvPr id="17" name="矩形 16"/>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3" name="Rectangle: Rounded Corners 2">
            <a:extLst>
              <a:ext uri="{FF2B5EF4-FFF2-40B4-BE49-F238E27FC236}">
                <a16:creationId xmlns:a16="http://schemas.microsoft.com/office/drawing/2014/main" id="{A3584542-5249-4A32-9D28-26277A423D0F}"/>
              </a:ext>
            </a:extLst>
          </p:cNvPr>
          <p:cNvSpPr/>
          <p:nvPr>
            <p:custDataLst>
              <p:tags r:id="rId1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TextBox 19">
            <a:extLst>
              <a:ext uri="{FF2B5EF4-FFF2-40B4-BE49-F238E27FC236}">
                <a16:creationId xmlns:a16="http://schemas.microsoft.com/office/drawing/2014/main" id="{5602907D-3068-4AF5-B083-D3BF91787B40}"/>
              </a:ext>
            </a:extLst>
          </p:cNvPr>
          <p:cNvSpPr txBox="1"/>
          <p:nvPr>
            <p:custDataLst>
              <p:tags r:id="rId14"/>
            </p:custDataLst>
          </p:nvPr>
        </p:nvSpPr>
        <p:spPr>
          <a:xfrm>
            <a:off x="12827000" y="1270000"/>
            <a:ext cx="3332480" cy="400110"/>
          </a:xfrm>
          <a:prstGeom prst="rect">
            <a:avLst/>
          </a:prstGeom>
          <a:noFill/>
        </p:spPr>
        <p:txBody>
          <a:bodyPr vert="horz" rtlCol="0" anchor="t" anchorCtr="0">
            <a:spAutoFit/>
          </a:bodyPr>
          <a:lstStyle/>
          <a:p>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全对</a:t>
            </a:r>
          </a:p>
        </p:txBody>
      </p:sp>
      <p:grpSp>
        <p:nvGrpSpPr>
          <p:cNvPr id="25" name="Group 24">
            <a:extLst>
              <a:ext uri="{FF2B5EF4-FFF2-40B4-BE49-F238E27FC236}">
                <a16:creationId xmlns:a16="http://schemas.microsoft.com/office/drawing/2014/main" id="{8737389B-9DD7-44B5-AB35-99CCCF5D6A33}"/>
              </a:ext>
            </a:extLst>
          </p:cNvPr>
          <p:cNvGrpSpPr/>
          <p:nvPr>
            <p:custDataLst>
              <p:tags r:id="rId15"/>
            </p:custDataLst>
          </p:nvPr>
        </p:nvGrpSpPr>
        <p:grpSpPr>
          <a:xfrm>
            <a:off x="12585700" y="0"/>
            <a:ext cx="3815080" cy="647700"/>
            <a:chOff x="12585700" y="0"/>
            <a:chExt cx="3815080" cy="647700"/>
          </a:xfrm>
        </p:grpSpPr>
        <p:sp>
          <p:nvSpPr>
            <p:cNvPr id="21" name="RemarkBack">
              <a:extLst>
                <a:ext uri="{FF2B5EF4-FFF2-40B4-BE49-F238E27FC236}">
                  <a16:creationId xmlns:a16="http://schemas.microsoft.com/office/drawing/2014/main" id="{3FC9A893-2923-40A8-8920-3C769E256DF1}"/>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a:extLst>
                <a:ext uri="{FF2B5EF4-FFF2-40B4-BE49-F238E27FC236}">
                  <a16:creationId xmlns:a16="http://schemas.microsoft.com/office/drawing/2014/main" id="{E0762EBC-4A0F-4B3C-8000-03D13A28CE4F}"/>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TitleText">
              <a:extLst>
                <a:ext uri="{FF2B5EF4-FFF2-40B4-BE49-F238E27FC236}">
                  <a16:creationId xmlns:a16="http://schemas.microsoft.com/office/drawing/2014/main" id="{B629746E-04F7-4899-8577-B4DA5CC82505}"/>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4" name="RemarkBack">
            <a:extLst>
              <a:ext uri="{FF2B5EF4-FFF2-40B4-BE49-F238E27FC236}">
                <a16:creationId xmlns:a16="http://schemas.microsoft.com/office/drawing/2014/main" id="{E4E90FE0-A030-4A26-9C50-7F0DBD3C5191}"/>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68A6166E-367E-4945-8650-73CBE4963A43}"/>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0DB9593D-6533-466E-A9FA-40DA7967F710}"/>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9" name="Group 18">
            <a:extLst>
              <a:ext uri="{FF2B5EF4-FFF2-40B4-BE49-F238E27FC236}">
                <a16:creationId xmlns:a16="http://schemas.microsoft.com/office/drawing/2014/main" id="{573F50F0-7C63-47A8-810D-2FED223AC421}"/>
              </a:ext>
            </a:extLst>
          </p:cNvPr>
          <p:cNvGrpSpPr/>
          <p:nvPr>
            <p:custDataLst>
              <p:tags r:id="rId19"/>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B87F446C-25B5-4CA4-B52E-4680A8793489}"/>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405F241D-65C6-4438-9946-4FACD04C795C}"/>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EEEBAB0A-9592-4A66-998A-2E612F46D16A}"/>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2EBEE0E6-F390-4188-90E8-3FD30400A202}"/>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Picture 4">
            <a:extLst>
              <a:ext uri="{FF2B5EF4-FFF2-40B4-BE49-F238E27FC236}">
                <a16:creationId xmlns:a16="http://schemas.microsoft.com/office/drawing/2014/main" id="{26FA8696-6BA2-49BE-A3CB-4FE209C5BCA9}"/>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1219200" y="1460819"/>
            <a:ext cx="9563100"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下列属于加剧</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和主存之间速度差异的原因的是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2861945"/>
            <a:ext cx="9202420"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由于技术与工作原理不同，</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增速度明显高于主存增速率</a:t>
            </a:r>
          </a:p>
        </p:txBody>
      </p:sp>
      <p:sp>
        <p:nvSpPr>
          <p:cNvPr id="11" name="矩形 10"/>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3720941"/>
            <a:ext cx="59026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指令执行过程中</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需要多次访问主存</a:t>
            </a:r>
          </a:p>
        </p:txBody>
      </p:sp>
      <p:sp>
        <p:nvSpPr>
          <p:cNvPr id="13" name="矩形 12"/>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4578191"/>
            <a:ext cx="2922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辅存容量不断增加</a:t>
            </a:r>
          </a:p>
        </p:txBody>
      </p:sp>
      <p:sp>
        <p:nvSpPr>
          <p:cNvPr id="15" name="矩形 14"/>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543544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辅存速度太慢</a:t>
            </a:r>
          </a:p>
        </p:txBody>
      </p:sp>
      <p:sp>
        <p:nvSpPr>
          <p:cNvPr id="17" name="矩形 16"/>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4" name="文本框 23"/>
          <p:cNvSpPr txBox="1"/>
          <p:nvPr>
            <p:custDataLst>
              <p:tags r:id="rId13"/>
            </p:custDataLst>
          </p:nvPr>
        </p:nvSpPr>
        <p:spPr>
          <a:xfrm>
            <a:off x="12827000" y="1270000"/>
            <a:ext cx="3332480" cy="1631216"/>
          </a:xfrm>
          <a:prstGeom prst="rect">
            <a:avLst/>
          </a:prstGeom>
          <a:noFill/>
        </p:spPr>
        <p:txBody>
          <a:bodyPr vert="horz" rtlCol="0" anchor="t" anchorCtr="0">
            <a:spAutoFit/>
          </a:bodyPr>
          <a:lstStyle/>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读指令、读数据、写回数据等操作，多次访问。</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无关</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与辅存无关，问的是主存</a:t>
            </a:r>
          </a:p>
        </p:txBody>
      </p:sp>
      <p:sp>
        <p:nvSpPr>
          <p:cNvPr id="3" name="Rectangle: Rounded Corners 2">
            <a:extLst>
              <a:ext uri="{FF2B5EF4-FFF2-40B4-BE49-F238E27FC236}">
                <a16:creationId xmlns:a16="http://schemas.microsoft.com/office/drawing/2014/main" id="{2A48C606-72DF-4398-A269-E7A7FC9F865D}"/>
              </a:ext>
            </a:extLst>
          </p:cNvPr>
          <p:cNvSpPr/>
          <p:nvPr>
            <p:custDataLst>
              <p:tags r:id="rId14"/>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5" name="Group 24">
            <a:extLst>
              <a:ext uri="{FF2B5EF4-FFF2-40B4-BE49-F238E27FC236}">
                <a16:creationId xmlns:a16="http://schemas.microsoft.com/office/drawing/2014/main" id="{A8E2E98C-69D3-47AE-8C2E-1B41E89A6C4C}"/>
              </a:ext>
            </a:extLst>
          </p:cNvPr>
          <p:cNvGrpSpPr/>
          <p:nvPr>
            <p:custDataLst>
              <p:tags r:id="rId15"/>
            </p:custDataLst>
          </p:nvPr>
        </p:nvGrpSpPr>
        <p:grpSpPr>
          <a:xfrm>
            <a:off x="12585700" y="0"/>
            <a:ext cx="3815080" cy="647700"/>
            <a:chOff x="12585700" y="0"/>
            <a:chExt cx="3815080" cy="647700"/>
          </a:xfrm>
        </p:grpSpPr>
        <p:sp>
          <p:nvSpPr>
            <p:cNvPr id="20" name="RemarkBack">
              <a:extLst>
                <a:ext uri="{FF2B5EF4-FFF2-40B4-BE49-F238E27FC236}">
                  <a16:creationId xmlns:a16="http://schemas.microsoft.com/office/drawing/2014/main" id="{0ADAB582-8F7B-4B37-938E-4B5E74E69F8B}"/>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a:extLst>
                <a:ext uri="{FF2B5EF4-FFF2-40B4-BE49-F238E27FC236}">
                  <a16:creationId xmlns:a16="http://schemas.microsoft.com/office/drawing/2014/main" id="{E3322077-CFBC-497F-BBF9-3972F78F984A}"/>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a:extLst>
                <a:ext uri="{FF2B5EF4-FFF2-40B4-BE49-F238E27FC236}">
                  <a16:creationId xmlns:a16="http://schemas.microsoft.com/office/drawing/2014/main" id="{0E114A51-6472-4F8D-9EBC-67F66A9914E7}"/>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4" name="RemarkBack">
            <a:extLst>
              <a:ext uri="{FF2B5EF4-FFF2-40B4-BE49-F238E27FC236}">
                <a16:creationId xmlns:a16="http://schemas.microsoft.com/office/drawing/2014/main" id="{8FB0905F-2FB0-4FF0-AFE1-CDC278552D96}"/>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13B8B6F1-74D0-4C84-9616-5B8CE9B99BF5}"/>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AC902AA2-E5D4-48B6-8E65-76F58E6F86CA}"/>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9" name="Group 18">
            <a:extLst>
              <a:ext uri="{FF2B5EF4-FFF2-40B4-BE49-F238E27FC236}">
                <a16:creationId xmlns:a16="http://schemas.microsoft.com/office/drawing/2014/main" id="{E1FD687D-9E5D-4422-A9A7-B6C767993CF6}"/>
              </a:ext>
            </a:extLst>
          </p:cNvPr>
          <p:cNvGrpSpPr/>
          <p:nvPr>
            <p:custDataLst>
              <p:tags r:id="rId19"/>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4C48A729-543D-4B1E-A999-217B0658B89E}"/>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2BF50B32-D412-4E34-8DF9-176CDAAC33AD}"/>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5D6485C6-47E5-4CA6-BE8C-DEEBDD42E626}"/>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8F9682A6-D3D7-4C71-8DC2-79DD464E1209}"/>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Picture 4">
            <a:extLst>
              <a:ext uri="{FF2B5EF4-FFF2-40B4-BE49-F238E27FC236}">
                <a16:creationId xmlns:a16="http://schemas.microsoft.com/office/drawing/2014/main" id="{B6409D5A-A0AC-4062-B5BD-6D65DA15EF84}"/>
              </a:ext>
            </a:extLst>
          </p:cNvPr>
          <p:cNvPicPr>
            <a:picLocks/>
          </p:cNvPicPr>
          <p:nvPr>
            <p:custDataLst>
              <p:tags r:id="rId20"/>
            </p:custDataLst>
          </p:nvPr>
        </p:nvPicPr>
        <p:blipFill>
          <a:blip r:embed="rId29"/>
          <a:stretch>
            <a:fillRect/>
          </a:stretch>
        </p:blipFill>
        <p:spPr>
          <a:xfrm>
            <a:off x="10642600" y="63500"/>
            <a:ext cx="1422400" cy="508000"/>
          </a:xfrm>
          <a:prstGeom prst="rect">
            <a:avLst/>
          </a:prstGeom>
        </p:spPr>
      </p:pic>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1219200" y="1460500"/>
            <a:ext cx="10532110"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一个</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16K*32</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位的</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SRAM</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存储芯片，其数据线和地址线之和为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286369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48</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4"/>
            </p:custDataLst>
          </p:nvPr>
        </p:nvSpPr>
        <p:spPr>
          <a:xfrm>
            <a:off x="15716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372094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46</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457819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36</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椭圆 14"/>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5435441"/>
            <a:ext cx="6686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39</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椭圆 16"/>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grpSp>
        <p:nvGrpSpPr>
          <p:cNvPr id="22" name="组合 21"/>
          <p:cNvGrpSpPr/>
          <p:nvPr>
            <p:custDataLst>
              <p:tags r:id="rId12"/>
            </p:custDataLst>
          </p:nvPr>
        </p:nvGrpSpPr>
        <p:grpSpPr>
          <a:xfrm>
            <a:off x="12585700" y="0"/>
            <a:ext cx="3815080" cy="647700"/>
            <a:chOff x="12585700" y="0"/>
            <a:chExt cx="3815080" cy="647700"/>
          </a:xfrm>
        </p:grpSpPr>
        <p:sp>
          <p:nvSpPr>
            <p:cNvPr id="19"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23" name="文本框 22"/>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4" name="文本框 23"/>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微软雅黑" panose="020B0503020204020204" pitchFamily="34" charset="-122"/>
            </a:endParaRPr>
          </a:p>
        </p:txBody>
      </p:sp>
      <p:sp>
        <p:nvSpPr>
          <p:cNvPr id="25" name="文本框 24"/>
          <p:cNvSpPr txBox="1"/>
          <p:nvPr>
            <p:custDataLst>
              <p:tags r:id="rId15"/>
            </p:custDataLst>
          </p:nvPr>
        </p:nvSpPr>
        <p:spPr>
          <a:xfrm>
            <a:off x="12827000" y="1530003"/>
            <a:ext cx="3300730"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16K</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个单元</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,SDRAM</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地址线不复用</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2100" baseline="30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14</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=16K</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所以地址线有</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14</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数据线有</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32</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共有</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46</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条</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a:t>
            </a:r>
            <a:r>
              <a:rPr lang="en-US" altLang="zh-CN"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1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2" name="RemarkBack"/>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sp>
        <p:nvSpPr>
          <p:cNvPr id="3" name="Rectangle: Rounded Corners 2">
            <a:extLst>
              <a:ext uri="{FF2B5EF4-FFF2-40B4-BE49-F238E27FC236}">
                <a16:creationId xmlns:a16="http://schemas.microsoft.com/office/drawing/2014/main" id="{8893EC03-F188-4B35-A065-192CCBC5FD05}"/>
              </a:ext>
            </a:extLst>
          </p:cNvPr>
          <p:cNvSpPr/>
          <p:nvPr>
            <p:custDataLst>
              <p:tags r:id="rId19"/>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9" name="Group 28">
            <a:extLst>
              <a:ext uri="{FF2B5EF4-FFF2-40B4-BE49-F238E27FC236}">
                <a16:creationId xmlns:a16="http://schemas.microsoft.com/office/drawing/2014/main" id="{781B6A1C-D7A2-4DF3-9308-8CF4ABD779A6}"/>
              </a:ext>
            </a:extLst>
          </p:cNvPr>
          <p:cNvGrpSpPr/>
          <p:nvPr>
            <p:custDataLst>
              <p:tags r:id="rId20"/>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F161403D-ED24-4DF6-9E3D-B2ABC99553B6}"/>
                </a:ext>
              </a:extLst>
            </p:cNvPr>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348510B1-59F5-45D1-8A8A-31B03706C086}"/>
                </a:ext>
              </a:extLst>
            </p:cNvPr>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4698426D-67F2-43B8-893A-2B5A7267229D}"/>
                </a:ext>
              </a:extLst>
            </p:cNvPr>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6" name="TipText">
              <a:extLst>
                <a:ext uri="{FF2B5EF4-FFF2-40B4-BE49-F238E27FC236}">
                  <a16:creationId xmlns:a16="http://schemas.microsoft.com/office/drawing/2014/main" id="{DD9C403C-075E-4704-93FA-244EB06BD3D1}"/>
                </a:ext>
              </a:extLst>
            </p:cNvPr>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Picture 4">
            <a:extLst>
              <a:ext uri="{FF2B5EF4-FFF2-40B4-BE49-F238E27FC236}">
                <a16:creationId xmlns:a16="http://schemas.microsoft.com/office/drawing/2014/main" id="{3A56E108-FD46-4C47-9E8B-52150C004935}"/>
              </a:ext>
            </a:extLst>
          </p:cNvPr>
          <p:cNvPicPr>
            <a:picLocks/>
          </p:cNvPicPr>
          <p:nvPr>
            <p:custDataLst>
              <p:tags r:id="rId21"/>
            </p:custDataLst>
          </p:nvPr>
        </p:nvPicPr>
        <p:blipFill>
          <a:blip r:embed="rId31"/>
          <a:stretch>
            <a:fillRect/>
          </a:stretch>
        </p:blipFill>
        <p:spPr>
          <a:xfrm>
            <a:off x="10642600" y="63500"/>
            <a:ext cx="1422400" cy="508000"/>
          </a:xfrm>
          <a:prstGeom prst="rect">
            <a:avLst/>
          </a:prstGeom>
        </p:spPr>
      </p:pic>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custDataLst>
              <p:tags r:id="rId2"/>
            </p:custDataLst>
          </p:nvPr>
        </p:nvSpPr>
        <p:spPr>
          <a:xfrm>
            <a:off x="1219200" y="1460818"/>
            <a:ext cx="6920230"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下列关于局部性的描述中正确的是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custDataLst>
              <p:tags r:id="rId3"/>
            </p:custDataLst>
          </p:nvPr>
        </p:nvSpPr>
        <p:spPr>
          <a:xfrm>
            <a:off x="2438400" y="2863691"/>
            <a:ext cx="5564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局部性包括时间局部行和空间局部性</a:t>
            </a:r>
          </a:p>
        </p:txBody>
      </p:sp>
      <p:sp>
        <p:nvSpPr>
          <p:cNvPr id="11" name="矩形 10"/>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custDataLst>
              <p:tags r:id="rId5"/>
            </p:custDataLst>
          </p:nvPr>
        </p:nvSpPr>
        <p:spPr>
          <a:xfrm>
            <a:off x="2438400" y="372094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局部性是保证存储系统层次结构高效的基础</a:t>
            </a:r>
          </a:p>
        </p:txBody>
      </p:sp>
      <p:sp>
        <p:nvSpPr>
          <p:cNvPr id="13" name="矩形 12"/>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custDataLst>
              <p:tags r:id="rId7"/>
            </p:custDataLst>
          </p:nvPr>
        </p:nvSpPr>
        <p:spPr>
          <a:xfrm>
            <a:off x="2438400" y="457819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顺序程序结构具有空间局部性</a:t>
            </a:r>
          </a:p>
        </p:txBody>
      </p:sp>
      <p:sp>
        <p:nvSpPr>
          <p:cNvPr id="15" name="矩形 14"/>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p:cNvSpPr txBox="1"/>
          <p:nvPr>
            <p:custDataLst>
              <p:tags r:id="rId9"/>
            </p:custDataLst>
          </p:nvPr>
        </p:nvSpPr>
        <p:spPr>
          <a:xfrm>
            <a:off x="2438400" y="543544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循环程序结构具有时间局部性</a:t>
            </a:r>
          </a:p>
        </p:txBody>
      </p:sp>
      <p:sp>
        <p:nvSpPr>
          <p:cNvPr id="17" name="矩形 16"/>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4" name="文本框 23"/>
          <p:cNvSpPr txBox="1"/>
          <p:nvPr>
            <p:custDataLst>
              <p:tags r:id="rId13"/>
            </p:custDataLst>
          </p:nvPr>
        </p:nvSpPr>
        <p:spPr>
          <a:xfrm>
            <a:off x="12827000" y="1270000"/>
            <a:ext cx="3332480" cy="2554545"/>
          </a:xfrm>
          <a:prstGeom prst="rect">
            <a:avLst/>
          </a:prstGeom>
          <a:noFill/>
        </p:spPr>
        <p:txBody>
          <a:bodyPr vert="horz" rtlCol="0" anchor="t" anchorCtr="0">
            <a:spAutoFit/>
          </a:bodyPr>
          <a:lstStyle/>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B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利用局部性原理构建了层次存储，效率高。</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连续存放，无跳转，所以具有空间局部性。</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 </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循环会在短时间内连续被调用，所以具有时间局部性。</a:t>
            </a:r>
          </a:p>
        </p:txBody>
      </p:sp>
      <p:grpSp>
        <p:nvGrpSpPr>
          <p:cNvPr id="22" name="组合 21"/>
          <p:cNvGrpSpPr/>
          <p:nvPr>
            <p:custDataLst>
              <p:tags r:id="rId14"/>
            </p:custDataLst>
          </p:nvPr>
        </p:nvGrpSpPr>
        <p:grpSpPr>
          <a:xfrm>
            <a:off x="12585700" y="0"/>
            <a:ext cx="3815080" cy="647700"/>
            <a:chOff x="12585700" y="0"/>
            <a:chExt cx="3815080" cy="647700"/>
          </a:xfrm>
        </p:grpSpPr>
        <p:sp>
          <p:nvSpPr>
            <p:cNvPr id="19" name="RemarkBack"/>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25" name="RemarkBack"/>
          <p:cNvSpPr/>
          <p:nvPr>
            <p:custDataLst>
              <p:tags r:id="rId1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Rounded Corners 2">
            <a:extLst>
              <a:ext uri="{FF2B5EF4-FFF2-40B4-BE49-F238E27FC236}">
                <a16:creationId xmlns:a16="http://schemas.microsoft.com/office/drawing/2014/main" id="{FD37910F-2590-4893-AEBF-A042B2887295}"/>
              </a:ext>
            </a:extLst>
          </p:cNvPr>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7" name="RemarkBlock">
            <a:extLst>
              <a:ext uri="{FF2B5EF4-FFF2-40B4-BE49-F238E27FC236}">
                <a16:creationId xmlns:a16="http://schemas.microsoft.com/office/drawing/2014/main" id="{A39AE386-8C41-4AC0-954C-C0FF148CED8C}"/>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a:extLst>
              <a:ext uri="{FF2B5EF4-FFF2-40B4-BE49-F238E27FC236}">
                <a16:creationId xmlns:a16="http://schemas.microsoft.com/office/drawing/2014/main" id="{A0B4C503-EFD2-4305-98F7-252CA8C83C8B}"/>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26" name="Group 25">
            <a:extLst>
              <a:ext uri="{FF2B5EF4-FFF2-40B4-BE49-F238E27FC236}">
                <a16:creationId xmlns:a16="http://schemas.microsoft.com/office/drawing/2014/main" id="{10E0E0EF-F80B-4F1F-9405-189EF0F5C52F}"/>
              </a:ext>
            </a:extLst>
          </p:cNvPr>
          <p:cNvGrpSpPr/>
          <p:nvPr>
            <p:custDataLst>
              <p:tags r:id="rId19"/>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0A02A31E-F500-4C79-B94A-DE76CEBCFE6D}"/>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B99912FC-A9CE-44CE-BBC7-5456A45D19FD}"/>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DF431604-C7F1-4927-A05E-13AF5D4E7974}"/>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610779F2-4215-415A-BA8B-E6C3B776B981}"/>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Picture 4">
            <a:extLst>
              <a:ext uri="{FF2B5EF4-FFF2-40B4-BE49-F238E27FC236}">
                <a16:creationId xmlns:a16="http://schemas.microsoft.com/office/drawing/2014/main" id="{9E5CE989-074A-45A2-B08E-0AE59B356E2F}"/>
              </a:ext>
            </a:extLst>
          </p:cNvPr>
          <p:cNvPicPr>
            <a:picLocks/>
          </p:cNvPicPr>
          <p:nvPr>
            <p:custDataLst>
              <p:tags r:id="rId20"/>
            </p:custDataLst>
          </p:nvPr>
        </p:nvPicPr>
        <p:blipFill>
          <a:blip r:embed="rId29"/>
          <a:stretch>
            <a:fillRect/>
          </a:stretch>
        </p:blipFill>
        <p:spPr>
          <a:xfrm>
            <a:off x="10642600" y="63500"/>
            <a:ext cx="1422400" cy="508000"/>
          </a:xfrm>
          <a:prstGeom prst="rect">
            <a:avLst/>
          </a:prstGeom>
        </p:spPr>
      </p:pic>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3"/>
          <p:cNvSpPr txBox="1">
            <a:spLocks noChangeArrowheads="1"/>
          </p:cNvSpPr>
          <p:nvPr>
            <p:custDataLst>
              <p:tags r:id="rId2"/>
            </p:custDataLst>
          </p:nvPr>
        </p:nvSpPr>
        <p:spPr bwMode="auto">
          <a:xfrm>
            <a:off x="1219200" y="635000"/>
            <a:ext cx="9753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US" altLang="zh-CN" sz="2600" dirty="0">
                <a:solidFill>
                  <a:srgbClr val="000000"/>
                </a:solidFill>
                <a:latin typeface="微软雅黑" panose="020B0503020204020204" pitchFamily="34" charset="-122"/>
                <a:sym typeface="微软雅黑" panose="020B0503020204020204" pitchFamily="34" charset="-122"/>
              </a:rPr>
              <a:t>1</a:t>
            </a:r>
            <a:r>
              <a:rPr lang="zh-CN" altLang="en-US" sz="2600" dirty="0">
                <a:solidFill>
                  <a:srgbClr val="000000"/>
                </a:solidFill>
                <a:latin typeface="微软雅黑" panose="020B0503020204020204" pitchFamily="34" charset="-122"/>
                <a:sym typeface="微软雅黑" panose="020B0503020204020204" pitchFamily="34" charset="-122"/>
              </a:rPr>
              <a:t>、某机器字长</a:t>
            </a:r>
            <a:r>
              <a:rPr lang="en-US" altLang="zh-CN" sz="2600" dirty="0">
                <a:solidFill>
                  <a:srgbClr val="000000"/>
                </a:solidFill>
                <a:latin typeface="微软雅黑" panose="020B0503020204020204" pitchFamily="34" charset="-122"/>
                <a:sym typeface="微软雅黑" panose="020B0503020204020204" pitchFamily="34" charset="-122"/>
              </a:rPr>
              <a:t>32</a:t>
            </a:r>
            <a:r>
              <a:rPr lang="zh-CN" altLang="en-US" sz="2600" dirty="0">
                <a:solidFill>
                  <a:srgbClr val="000000"/>
                </a:solidFill>
                <a:latin typeface="微软雅黑" panose="020B0503020204020204" pitchFamily="34" charset="-122"/>
                <a:sym typeface="微软雅黑" panose="020B0503020204020204" pitchFamily="34" charset="-122"/>
              </a:rPr>
              <a:t>位，存储容量</a:t>
            </a:r>
            <a:r>
              <a:rPr lang="en-US" altLang="zh-CN" sz="2600" dirty="0">
                <a:solidFill>
                  <a:srgbClr val="000000"/>
                </a:solidFill>
                <a:latin typeface="微软雅黑" panose="020B0503020204020204" pitchFamily="34" charset="-122"/>
                <a:sym typeface="微软雅黑" panose="020B0503020204020204" pitchFamily="34" charset="-122"/>
              </a:rPr>
              <a:t>64MB</a:t>
            </a:r>
            <a:r>
              <a:rPr lang="zh-CN" altLang="en-US" sz="2600" dirty="0">
                <a:solidFill>
                  <a:srgbClr val="000000"/>
                </a:solidFill>
                <a:latin typeface="微软雅黑" panose="020B0503020204020204" pitchFamily="34" charset="-122"/>
                <a:sym typeface="微软雅黑" panose="020B0503020204020204" pitchFamily="34" charset="-122"/>
              </a:rPr>
              <a:t>，若按字编址，它的寻址范围是（）</a:t>
            </a:r>
          </a:p>
        </p:txBody>
      </p:sp>
      <p:sp>
        <p:nvSpPr>
          <p:cNvPr id="65539" name="TextBox 4"/>
          <p:cNvSpPr txBox="1">
            <a:spLocks noChangeArrowheads="1"/>
          </p:cNvSpPr>
          <p:nvPr>
            <p:custDataLst>
              <p:tags r:id="rId3"/>
            </p:custDataLst>
          </p:nvPr>
        </p:nvSpPr>
        <p:spPr bwMode="auto">
          <a:xfrm>
            <a:off x="2438400" y="278606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8M</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5540" name="TextBox 5"/>
          <p:cNvSpPr txBox="1">
            <a:spLocks noChangeArrowheads="1"/>
          </p:cNvSpPr>
          <p:nvPr>
            <p:custDataLst>
              <p:tags r:id="rId4"/>
            </p:custDataLst>
          </p:nvPr>
        </p:nvSpPr>
        <p:spPr bwMode="auto">
          <a:xfrm>
            <a:off x="2438400" y="364331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16MB</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5541" name="TextBox 6"/>
          <p:cNvSpPr txBox="1">
            <a:spLocks noChangeArrowheads="1"/>
          </p:cNvSpPr>
          <p:nvPr>
            <p:custDataLst>
              <p:tags r:id="rId5"/>
            </p:custDataLst>
          </p:nvPr>
        </p:nvSpPr>
        <p:spPr bwMode="auto">
          <a:xfrm>
            <a:off x="2438400" y="450056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16M</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5542" name="TextBox 7"/>
          <p:cNvSpPr txBox="1">
            <a:spLocks noChangeArrowheads="1"/>
          </p:cNvSpPr>
          <p:nvPr>
            <p:custDataLst>
              <p:tags r:id="rId6"/>
            </p:custDataLst>
          </p:nvPr>
        </p:nvSpPr>
        <p:spPr bwMode="auto">
          <a:xfrm>
            <a:off x="2438400" y="535781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8MB</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9" name="Oval 8"/>
          <p:cNvSpPr>
            <a:spLocks noChangeAspect="1"/>
          </p:cNvSpPr>
          <p:nvPr>
            <p:custDataLst>
              <p:tags r:id="rId7"/>
            </p:custDataLst>
          </p:nvPr>
        </p:nvSpPr>
        <p:spPr>
          <a:xfrm>
            <a:off x="1571625" y="28495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0" name="Oval 9"/>
          <p:cNvSpPr>
            <a:spLocks noChangeAspect="1"/>
          </p:cNvSpPr>
          <p:nvPr>
            <p:custDataLst>
              <p:tags r:id="rId8"/>
            </p:custDataLst>
          </p:nvPr>
        </p:nvSpPr>
        <p:spPr>
          <a:xfrm>
            <a:off x="1571625" y="37068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1" name="Oval 10"/>
          <p:cNvSpPr>
            <a:spLocks noChangeAspect="1"/>
          </p:cNvSpPr>
          <p:nvPr>
            <p:custDataLst>
              <p:tags r:id="rId9"/>
            </p:custDataLst>
          </p:nvPr>
        </p:nvSpPr>
        <p:spPr>
          <a:xfrm>
            <a:off x="1571625" y="456406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2" name="Oval 11"/>
          <p:cNvSpPr>
            <a:spLocks noChangeAspect="1"/>
          </p:cNvSpPr>
          <p:nvPr>
            <p:custDataLst>
              <p:tags r:id="rId10"/>
            </p:custDataLst>
          </p:nvPr>
        </p:nvSpPr>
        <p:spPr>
          <a:xfrm>
            <a:off x="1571625" y="54213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3" name="Rectangle: Rounded Corners 12"/>
          <p:cNvSpPr/>
          <p:nvPr>
            <p:custDataLst>
              <p:tags r:id="rId11"/>
            </p:custDataLst>
          </p:nvPr>
        </p:nvSpPr>
        <p:spPr>
          <a:xfrm>
            <a:off x="89154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2" name="矩形 1"/>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7" name="文本框 6"/>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8" name="文本框 7"/>
          <p:cNvSpPr txBox="1"/>
          <p:nvPr>
            <p:custDataLst>
              <p:tags r:id="rId14"/>
            </p:custDataLst>
          </p:nvPr>
        </p:nvSpPr>
        <p:spPr>
          <a:xfrm>
            <a:off x="12827000" y="1270000"/>
            <a:ext cx="3332480" cy="1323439"/>
          </a:xfrm>
          <a:prstGeom prst="rect">
            <a:avLst/>
          </a:prstGeom>
          <a:noFill/>
        </p:spPr>
        <p:txBody>
          <a:bodyPr vert="horz" rtlCol="0" anchor="t" anchorCtr="0">
            <a:spAutoFit/>
          </a:bodyPr>
          <a:lstStyle/>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、按字编址，一个地址访问</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个字节。</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需要的地址数目：</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64MB/4B=16M</a:t>
            </a:r>
          </a:p>
        </p:txBody>
      </p:sp>
      <p:grpSp>
        <p:nvGrpSpPr>
          <p:cNvPr id="6" name="组合 5"/>
          <p:cNvGrpSpPr/>
          <p:nvPr>
            <p:custDataLst>
              <p:tags r:id="rId15"/>
            </p:custDataLst>
          </p:nvPr>
        </p:nvGrpSpPr>
        <p:grpSpPr>
          <a:xfrm>
            <a:off x="12585700" y="0"/>
            <a:ext cx="3815080" cy="647700"/>
            <a:chOff x="12585700" y="0"/>
            <a:chExt cx="3815080" cy="647700"/>
          </a:xfrm>
        </p:grpSpPr>
        <p:sp>
          <p:nvSpPr>
            <p:cNvPr id="3" name="RemarkBack"/>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Block"/>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markTitleText"/>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16" name="RemarkBack"/>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Block"/>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nvGrpSpPr>
          <p:cNvPr id="65548" name="Group 17"/>
          <p:cNvGrpSpPr/>
          <p:nvPr>
            <p:custDataLst>
              <p:tags r:id="rId19"/>
            </p:custDataLst>
          </p:nvPr>
        </p:nvGrpSpPr>
        <p:grpSpPr bwMode="auto">
          <a:xfrm>
            <a:off x="0" y="0"/>
            <a:ext cx="12192000" cy="635000"/>
            <a:chOff x="0" y="0"/>
            <a:chExt cx="12192000" cy="635000"/>
          </a:xfrm>
        </p:grpSpPr>
        <p:sp>
          <p:nvSpPr>
            <p:cNvPr id="14" name="TitleBackground"/>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ColorBlock"/>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5552" name="TypeText"/>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a:solidFill>
                    <a:srgbClr val="000000"/>
                  </a:solidFill>
                  <a:latin typeface="微软雅黑" panose="020B0503020204020204" pitchFamily="34" charset="-122"/>
                  <a:sym typeface="微软雅黑" panose="020B0503020204020204" pitchFamily="34" charset="-122"/>
                </a:rPr>
                <a:t>单选题</a:t>
              </a:r>
            </a:p>
          </p:txBody>
        </p:sp>
        <p:sp>
          <p:nvSpPr>
            <p:cNvPr id="65553" name="TipText"/>
            <p:cNvSpPr txBox="1">
              <a:spLocks noChangeArrowheads="1"/>
            </p:cNvSpPr>
            <p:nvPr>
              <p:custDataLst>
                <p:tags r:id="rId24"/>
              </p:custDataLst>
            </p:nvPr>
          </p:nvSpPr>
          <p:spPr bwMode="auto">
            <a:xfrm>
              <a:off x="1190943"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nchor="ctr" anchorCtr="0">
              <a:no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65549" name="Picture 2"/>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补码加减法运算实例</a:t>
            </a:r>
            <a:endParaRPr lang="zh-CN" altLang="en-US" dirty="0"/>
          </a:p>
        </p:txBody>
      </p:sp>
      <p:sp>
        <p:nvSpPr>
          <p:cNvPr id="3" name="内容占位符 2"/>
          <p:cNvSpPr>
            <a:spLocks noGrp="1"/>
          </p:cNvSpPr>
          <p:nvPr>
            <p:ph idx="4294967295"/>
          </p:nvPr>
        </p:nvSpPr>
        <p:spPr>
          <a:xfrm>
            <a:off x="487822" y="942764"/>
            <a:ext cx="10515599" cy="500050"/>
          </a:xfrm>
        </p:spPr>
        <p:txBody>
          <a:bodyPr>
            <a:normAutofit/>
          </a:bodyPr>
          <a:lstStyle/>
          <a:p>
            <a:pPr>
              <a:buClr>
                <a:schemeClr val="tx1"/>
              </a:buClr>
              <a:buNone/>
            </a:pPr>
            <a:r>
              <a:rPr lang="zh-CN" altLang="en-US" dirty="0">
                <a:solidFill>
                  <a:schemeClr val="accent2"/>
                </a:solidFill>
              </a:rPr>
              <a:t>求</a:t>
            </a:r>
            <a:r>
              <a:rPr lang="en-US" altLang="zh-CN" dirty="0">
                <a:solidFill>
                  <a:schemeClr val="accent2"/>
                </a:solidFill>
              </a:rPr>
              <a:t>[ X-Y]</a:t>
            </a:r>
            <a:r>
              <a:rPr lang="zh-CN" altLang="en-US" baseline="-25000" dirty="0">
                <a:solidFill>
                  <a:schemeClr val="accent2"/>
                </a:solidFill>
              </a:rPr>
              <a:t>补</a:t>
            </a:r>
            <a:r>
              <a:rPr lang="en-US" altLang="zh-CN" dirty="0">
                <a:solidFill>
                  <a:schemeClr val="accent2"/>
                </a:solidFill>
              </a:rPr>
              <a:t>=X</a:t>
            </a:r>
            <a:r>
              <a:rPr lang="zh-CN" altLang="en-US" baseline="-25000" dirty="0">
                <a:solidFill>
                  <a:schemeClr val="accent2"/>
                </a:solidFill>
              </a:rPr>
              <a:t>补</a:t>
            </a:r>
            <a:r>
              <a:rPr lang="zh-CN" altLang="en-US" dirty="0">
                <a:solidFill>
                  <a:schemeClr val="accent2"/>
                </a:solidFill>
              </a:rPr>
              <a:t> </a:t>
            </a:r>
            <a:r>
              <a:rPr lang="en-US" altLang="zh-CN" dirty="0">
                <a:solidFill>
                  <a:schemeClr val="accent2"/>
                </a:solidFill>
              </a:rPr>
              <a:t>+ (–Y)</a:t>
            </a:r>
            <a:r>
              <a:rPr lang="zh-CN" altLang="en-US" baseline="-25000" dirty="0">
                <a:solidFill>
                  <a:schemeClr val="accent2"/>
                </a:solidFill>
              </a:rPr>
              <a:t>补 </a:t>
            </a:r>
            <a:endParaRPr lang="en-US" altLang="zh-CN" baseline="-25000" dirty="0">
              <a:solidFill>
                <a:schemeClr val="accent2"/>
              </a:solidFill>
            </a:endParaRPr>
          </a:p>
          <a:p>
            <a:pPr eaLnBrk="1" hangingPunct="1">
              <a:buClr>
                <a:schemeClr val="tx1"/>
              </a:buClr>
              <a:buNone/>
            </a:pPr>
            <a:endParaRPr lang="zh-CN" altLang="en-US" dirty="0"/>
          </a:p>
        </p:txBody>
      </p:sp>
      <p:sp>
        <p:nvSpPr>
          <p:cNvPr id="23" name="Text Box 4"/>
          <p:cNvSpPr txBox="1">
            <a:spLocks noChangeArrowheads="1"/>
          </p:cNvSpPr>
          <p:nvPr/>
        </p:nvSpPr>
        <p:spPr bwMode="auto">
          <a:xfrm>
            <a:off x="1350335" y="4228341"/>
            <a:ext cx="19081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a:t>1)</a:t>
            </a:r>
            <a:r>
              <a:rPr lang="en-US" altLang="zh-CN" sz="2800" b="1"/>
              <a:t>X=   4</a:t>
            </a:r>
          </a:p>
          <a:p>
            <a:pPr algn="ctr" eaLnBrk="1" hangingPunct="1">
              <a:lnSpc>
                <a:spcPct val="70000"/>
              </a:lnSpc>
              <a:spcBef>
                <a:spcPct val="50000"/>
              </a:spcBef>
            </a:pPr>
            <a:r>
              <a:rPr lang="en-US" altLang="zh-CN" sz="2800" b="1"/>
              <a:t>    Y= –5</a:t>
            </a:r>
          </a:p>
        </p:txBody>
      </p:sp>
      <p:sp>
        <p:nvSpPr>
          <p:cNvPr id="24" name="Text Box 5"/>
          <p:cNvSpPr txBox="1">
            <a:spLocks noChangeArrowheads="1"/>
          </p:cNvSpPr>
          <p:nvPr/>
        </p:nvSpPr>
        <p:spPr bwMode="auto">
          <a:xfrm>
            <a:off x="2493335" y="4228341"/>
            <a:ext cx="2924175"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dirty="0"/>
              <a:t>    </a:t>
            </a:r>
            <a:r>
              <a:rPr lang="en-US" altLang="zh-CN" sz="2800" b="1" dirty="0"/>
              <a:t>X</a:t>
            </a:r>
            <a:r>
              <a:rPr lang="zh-CN" altLang="en-US" sz="2000" b="1" dirty="0"/>
              <a:t>补</a:t>
            </a:r>
            <a:r>
              <a:rPr lang="zh-CN" altLang="en-US" sz="2800" b="1" dirty="0"/>
              <a:t>=0 0100</a:t>
            </a:r>
          </a:p>
          <a:p>
            <a:pPr algn="ctr" eaLnBrk="1" hangingPunct="1">
              <a:lnSpc>
                <a:spcPct val="70000"/>
              </a:lnSpc>
              <a:spcBef>
                <a:spcPct val="50000"/>
              </a:spcBef>
            </a:pPr>
            <a:r>
              <a:rPr lang="zh-CN" altLang="en-US" sz="2800" b="1" dirty="0"/>
              <a:t>    </a:t>
            </a:r>
            <a:r>
              <a:rPr lang="en-US" altLang="zh-CN" sz="2800" b="1" dirty="0"/>
              <a:t>Y</a:t>
            </a:r>
            <a:r>
              <a:rPr lang="zh-CN" altLang="en-US" sz="2000" b="1" dirty="0"/>
              <a:t>补</a:t>
            </a:r>
            <a:r>
              <a:rPr lang="zh-CN" altLang="en-US" sz="2800" b="1" dirty="0"/>
              <a:t>=1 1011</a:t>
            </a:r>
          </a:p>
          <a:p>
            <a:pPr algn="ctr" eaLnBrk="1" hangingPunct="1">
              <a:lnSpc>
                <a:spcPct val="70000"/>
              </a:lnSpc>
              <a:spcBef>
                <a:spcPct val="50000"/>
              </a:spcBef>
            </a:pPr>
            <a:r>
              <a:rPr lang="zh-CN" altLang="en-US" sz="2800" b="1" dirty="0"/>
              <a:t> (-</a:t>
            </a:r>
            <a:r>
              <a:rPr lang="en-US" altLang="zh-CN" sz="2800" b="1" dirty="0"/>
              <a:t>Y)</a:t>
            </a:r>
            <a:r>
              <a:rPr lang="zh-CN" altLang="en-US" sz="2000" b="1" dirty="0"/>
              <a:t>补</a:t>
            </a:r>
            <a:r>
              <a:rPr lang="zh-CN" altLang="en-US" sz="2800" b="1" dirty="0">
                <a:solidFill>
                  <a:srgbClr val="C00000"/>
                </a:solidFill>
              </a:rPr>
              <a:t>=</a:t>
            </a:r>
            <a:r>
              <a:rPr lang="zh-CN" altLang="en-US" sz="2800" b="1" u="sng" dirty="0">
                <a:solidFill>
                  <a:srgbClr val="C00000"/>
                </a:solidFill>
              </a:rPr>
              <a:t>0</a:t>
            </a:r>
            <a:r>
              <a:rPr lang="zh-CN" altLang="en-US" sz="2800" b="1" dirty="0">
                <a:solidFill>
                  <a:srgbClr val="C00000"/>
                </a:solidFill>
              </a:rPr>
              <a:t> 0101</a:t>
            </a:r>
          </a:p>
        </p:txBody>
      </p:sp>
      <p:sp>
        <p:nvSpPr>
          <p:cNvPr id="25" name="Line 6"/>
          <p:cNvSpPr>
            <a:spLocks noChangeShapeType="1"/>
          </p:cNvSpPr>
          <p:nvPr/>
        </p:nvSpPr>
        <p:spPr bwMode="auto">
          <a:xfrm>
            <a:off x="5130173" y="5371341"/>
            <a:ext cx="304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7"/>
          <p:cNvSpPr>
            <a:spLocks noChangeShapeType="1"/>
          </p:cNvSpPr>
          <p:nvPr/>
        </p:nvSpPr>
        <p:spPr bwMode="auto">
          <a:xfrm flipH="1">
            <a:off x="5274635" y="5218941"/>
            <a:ext cx="0" cy="304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8"/>
          <p:cNvSpPr>
            <a:spLocks noChangeShapeType="1"/>
          </p:cNvSpPr>
          <p:nvPr/>
        </p:nvSpPr>
        <p:spPr bwMode="auto">
          <a:xfrm>
            <a:off x="3047373" y="5657091"/>
            <a:ext cx="2514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9"/>
          <p:cNvSpPr txBox="1">
            <a:spLocks noChangeArrowheads="1"/>
          </p:cNvSpPr>
          <p:nvPr/>
        </p:nvSpPr>
        <p:spPr bwMode="auto">
          <a:xfrm>
            <a:off x="3596647" y="5628335"/>
            <a:ext cx="1857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u="sng"/>
              <a:t>0</a:t>
            </a:r>
            <a:r>
              <a:rPr lang="zh-CN" altLang="en-US" sz="2800" b="1"/>
              <a:t> 1001</a:t>
            </a:r>
          </a:p>
        </p:txBody>
      </p:sp>
      <p:sp>
        <p:nvSpPr>
          <p:cNvPr id="29" name="Text Box 10"/>
          <p:cNvSpPr txBox="1">
            <a:spLocks noChangeArrowheads="1"/>
          </p:cNvSpPr>
          <p:nvPr/>
        </p:nvSpPr>
        <p:spPr bwMode="auto">
          <a:xfrm>
            <a:off x="1961523" y="5676141"/>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solidFill>
                  <a:schemeClr val="tx2"/>
                </a:solidFill>
              </a:rPr>
              <a:t>（+9补码）</a:t>
            </a:r>
          </a:p>
        </p:txBody>
      </p:sp>
      <p:sp>
        <p:nvSpPr>
          <p:cNvPr id="30" name="Text Box 11"/>
          <p:cNvSpPr txBox="1">
            <a:spLocks noChangeArrowheads="1"/>
          </p:cNvSpPr>
          <p:nvPr/>
        </p:nvSpPr>
        <p:spPr bwMode="auto">
          <a:xfrm>
            <a:off x="5846135" y="4152141"/>
            <a:ext cx="2020888"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a:t>2)</a:t>
            </a:r>
            <a:r>
              <a:rPr lang="en-US" altLang="zh-CN" sz="2800" b="1"/>
              <a:t>X= –4</a:t>
            </a:r>
          </a:p>
          <a:p>
            <a:pPr algn="ctr" eaLnBrk="1" hangingPunct="1">
              <a:lnSpc>
                <a:spcPct val="70000"/>
              </a:lnSpc>
              <a:spcBef>
                <a:spcPct val="50000"/>
              </a:spcBef>
            </a:pPr>
            <a:r>
              <a:rPr lang="en-US" altLang="zh-CN" sz="2800" b="1"/>
              <a:t>    Y=   5</a:t>
            </a:r>
          </a:p>
        </p:txBody>
      </p:sp>
      <p:sp>
        <p:nvSpPr>
          <p:cNvPr id="31" name="Text Box 12"/>
          <p:cNvSpPr txBox="1">
            <a:spLocks noChangeArrowheads="1"/>
          </p:cNvSpPr>
          <p:nvPr/>
        </p:nvSpPr>
        <p:spPr bwMode="auto">
          <a:xfrm>
            <a:off x="6989135" y="4152141"/>
            <a:ext cx="2820988"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dirty="0"/>
              <a:t>    </a:t>
            </a:r>
            <a:r>
              <a:rPr lang="en-US" altLang="zh-CN" sz="2800" b="1" dirty="0"/>
              <a:t>X</a:t>
            </a:r>
            <a:r>
              <a:rPr lang="zh-CN" altLang="en-US" sz="2000" b="1" dirty="0"/>
              <a:t>补</a:t>
            </a:r>
            <a:r>
              <a:rPr lang="zh-CN" altLang="en-US" sz="2800" b="1" dirty="0"/>
              <a:t>=1 1100</a:t>
            </a:r>
          </a:p>
          <a:p>
            <a:pPr algn="ctr" eaLnBrk="1" hangingPunct="1">
              <a:lnSpc>
                <a:spcPct val="70000"/>
              </a:lnSpc>
              <a:spcBef>
                <a:spcPct val="50000"/>
              </a:spcBef>
            </a:pPr>
            <a:r>
              <a:rPr lang="zh-CN" altLang="en-US" sz="2800" b="1" dirty="0"/>
              <a:t>    </a:t>
            </a:r>
            <a:r>
              <a:rPr lang="en-US" altLang="zh-CN" sz="2800" b="1" dirty="0"/>
              <a:t>Y</a:t>
            </a:r>
            <a:r>
              <a:rPr lang="zh-CN" altLang="en-US" sz="2000" b="1" dirty="0"/>
              <a:t>补</a:t>
            </a:r>
            <a:r>
              <a:rPr lang="zh-CN" altLang="en-US" sz="2800" b="1" dirty="0"/>
              <a:t>=0 0101</a:t>
            </a:r>
          </a:p>
          <a:p>
            <a:pPr algn="ctr" eaLnBrk="1" hangingPunct="1">
              <a:lnSpc>
                <a:spcPct val="70000"/>
              </a:lnSpc>
              <a:spcBef>
                <a:spcPct val="50000"/>
              </a:spcBef>
            </a:pPr>
            <a:r>
              <a:rPr lang="zh-CN" altLang="en-US" sz="2800" b="1" dirty="0"/>
              <a:t> (-</a:t>
            </a:r>
            <a:r>
              <a:rPr lang="en-US" altLang="zh-CN" sz="2800" b="1" dirty="0"/>
              <a:t>Y)</a:t>
            </a:r>
            <a:r>
              <a:rPr lang="zh-CN" altLang="en-US" sz="2000" b="1" dirty="0"/>
              <a:t>补</a:t>
            </a:r>
            <a:r>
              <a:rPr lang="zh-CN" altLang="en-US" sz="2800" b="1" dirty="0"/>
              <a:t>=</a:t>
            </a:r>
            <a:r>
              <a:rPr lang="zh-CN" altLang="en-US" sz="2800" b="1" u="sng" dirty="0">
                <a:solidFill>
                  <a:srgbClr val="C00000"/>
                </a:solidFill>
              </a:rPr>
              <a:t>1</a:t>
            </a:r>
            <a:r>
              <a:rPr lang="zh-CN" altLang="en-US" sz="2800" b="1" dirty="0">
                <a:solidFill>
                  <a:srgbClr val="C00000"/>
                </a:solidFill>
              </a:rPr>
              <a:t> 1011</a:t>
            </a:r>
          </a:p>
        </p:txBody>
      </p:sp>
      <p:sp>
        <p:nvSpPr>
          <p:cNvPr id="32" name="Line 13"/>
          <p:cNvSpPr>
            <a:spLocks noChangeShapeType="1"/>
          </p:cNvSpPr>
          <p:nvPr/>
        </p:nvSpPr>
        <p:spPr bwMode="auto">
          <a:xfrm>
            <a:off x="9649785" y="5371341"/>
            <a:ext cx="3048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14"/>
          <p:cNvSpPr>
            <a:spLocks noChangeShapeType="1"/>
          </p:cNvSpPr>
          <p:nvPr/>
        </p:nvSpPr>
        <p:spPr bwMode="auto">
          <a:xfrm flipH="1">
            <a:off x="9810123" y="5218941"/>
            <a:ext cx="0" cy="304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15"/>
          <p:cNvSpPr>
            <a:spLocks noChangeShapeType="1"/>
          </p:cNvSpPr>
          <p:nvPr/>
        </p:nvSpPr>
        <p:spPr bwMode="auto">
          <a:xfrm>
            <a:off x="7439985" y="5599941"/>
            <a:ext cx="2514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16"/>
          <p:cNvSpPr txBox="1">
            <a:spLocks noChangeArrowheads="1"/>
          </p:cNvSpPr>
          <p:nvPr/>
        </p:nvSpPr>
        <p:spPr bwMode="auto">
          <a:xfrm>
            <a:off x="8351210" y="5614229"/>
            <a:ext cx="1439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u="sng"/>
              <a:t>1</a:t>
            </a:r>
            <a:r>
              <a:rPr lang="zh-CN" altLang="en-US" sz="2800" b="1"/>
              <a:t> 0111</a:t>
            </a:r>
          </a:p>
        </p:txBody>
      </p:sp>
      <p:sp>
        <p:nvSpPr>
          <p:cNvPr id="36" name="Text Box 17"/>
          <p:cNvSpPr txBox="1">
            <a:spLocks noChangeArrowheads="1"/>
          </p:cNvSpPr>
          <p:nvPr/>
        </p:nvSpPr>
        <p:spPr bwMode="auto">
          <a:xfrm>
            <a:off x="7001835" y="5614229"/>
            <a:ext cx="1420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solidFill>
                  <a:schemeClr val="tx2"/>
                </a:solidFill>
              </a:rPr>
              <a:t>(</a:t>
            </a:r>
            <a:r>
              <a:rPr lang="zh-CN" altLang="zh-CN" sz="2800" b="1">
                <a:solidFill>
                  <a:schemeClr val="tx2"/>
                </a:solidFill>
              </a:rPr>
              <a:t>-</a:t>
            </a:r>
            <a:r>
              <a:rPr lang="zh-CN" altLang="en-US" b="1">
                <a:solidFill>
                  <a:schemeClr val="tx2"/>
                </a:solidFill>
              </a:rPr>
              <a:t>9补码）</a:t>
            </a:r>
          </a:p>
        </p:txBody>
      </p:sp>
      <p:sp>
        <p:nvSpPr>
          <p:cNvPr id="37" name="Text Box 25"/>
          <p:cNvSpPr txBox="1">
            <a:spLocks noChangeArrowheads="1"/>
          </p:cNvSpPr>
          <p:nvPr/>
        </p:nvSpPr>
        <p:spPr bwMode="auto">
          <a:xfrm>
            <a:off x="2493335" y="4228341"/>
            <a:ext cx="2997200"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dirty="0">
                <a:solidFill>
                  <a:srgbClr val="C00000"/>
                </a:solidFill>
              </a:rPr>
              <a:t>    </a:t>
            </a:r>
            <a:r>
              <a:rPr lang="en-US" altLang="zh-CN" sz="2800" b="1" dirty="0">
                <a:solidFill>
                  <a:srgbClr val="C00000"/>
                </a:solidFill>
              </a:rPr>
              <a:t>  </a:t>
            </a:r>
            <a:r>
              <a:rPr lang="zh-CN" altLang="en-US" sz="2000" b="1" dirty="0"/>
              <a:t>补</a:t>
            </a:r>
            <a:r>
              <a:rPr lang="zh-CN" altLang="en-US" sz="2800" b="1" dirty="0">
                <a:solidFill>
                  <a:srgbClr val="C00000"/>
                </a:solidFill>
              </a:rPr>
              <a:t>=</a:t>
            </a:r>
            <a:r>
              <a:rPr lang="zh-CN" altLang="en-US" sz="2800" b="1" u="sng" dirty="0">
                <a:solidFill>
                  <a:srgbClr val="C00000"/>
                </a:solidFill>
              </a:rPr>
              <a:t>0</a:t>
            </a:r>
            <a:r>
              <a:rPr lang="zh-CN" altLang="en-US" sz="2800" b="1" dirty="0">
                <a:solidFill>
                  <a:srgbClr val="C00000"/>
                </a:solidFill>
              </a:rPr>
              <a:t> 0100</a:t>
            </a:r>
          </a:p>
          <a:p>
            <a:pPr algn="ctr" eaLnBrk="1" hangingPunct="1">
              <a:lnSpc>
                <a:spcPct val="70000"/>
              </a:lnSpc>
              <a:spcBef>
                <a:spcPct val="50000"/>
              </a:spcBef>
            </a:pPr>
            <a:r>
              <a:rPr lang="zh-CN" altLang="en-US" sz="2800" b="1" dirty="0"/>
              <a:t>   </a:t>
            </a:r>
            <a:r>
              <a:rPr lang="en-US" altLang="zh-CN" sz="2800" b="1" dirty="0">
                <a:solidFill>
                  <a:schemeClr val="tx2"/>
                </a:solidFill>
              </a:rPr>
              <a:t>Y</a:t>
            </a:r>
            <a:r>
              <a:rPr lang="zh-CN" altLang="en-US" sz="2000" b="1" dirty="0">
                <a:solidFill>
                  <a:schemeClr val="tx2"/>
                </a:solidFill>
              </a:rPr>
              <a:t>补</a:t>
            </a:r>
            <a:r>
              <a:rPr lang="zh-CN" altLang="en-US" sz="2800" b="1" dirty="0">
                <a:solidFill>
                  <a:schemeClr val="tx2"/>
                </a:solidFill>
              </a:rPr>
              <a:t>=</a:t>
            </a:r>
            <a:r>
              <a:rPr lang="zh-CN" altLang="en-US" sz="2800" b="1" u="sng" dirty="0">
                <a:solidFill>
                  <a:schemeClr val="tx2"/>
                </a:solidFill>
              </a:rPr>
              <a:t>1</a:t>
            </a:r>
            <a:r>
              <a:rPr lang="zh-CN" altLang="en-US" sz="2800" b="1" dirty="0">
                <a:solidFill>
                  <a:schemeClr val="tx2"/>
                </a:solidFill>
              </a:rPr>
              <a:t> 1011</a:t>
            </a:r>
          </a:p>
        </p:txBody>
      </p:sp>
      <p:sp>
        <p:nvSpPr>
          <p:cNvPr id="38" name="Text Box 26"/>
          <p:cNvSpPr txBox="1">
            <a:spLocks noChangeArrowheads="1"/>
          </p:cNvSpPr>
          <p:nvPr/>
        </p:nvSpPr>
        <p:spPr bwMode="auto">
          <a:xfrm>
            <a:off x="6989135" y="4152141"/>
            <a:ext cx="2894013"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2800" b="1" dirty="0"/>
              <a:t>   </a:t>
            </a:r>
            <a:r>
              <a:rPr lang="en-US" altLang="zh-CN" sz="2800" b="1" dirty="0"/>
              <a:t>X</a:t>
            </a:r>
            <a:r>
              <a:rPr lang="zh-CN" altLang="en-US" sz="2000" b="1" dirty="0"/>
              <a:t>补</a:t>
            </a:r>
            <a:r>
              <a:rPr lang="zh-CN" altLang="en-US" sz="2800" b="1" dirty="0"/>
              <a:t>=</a:t>
            </a:r>
            <a:r>
              <a:rPr lang="zh-CN" altLang="en-US" sz="2800" b="1" u="sng" dirty="0">
                <a:solidFill>
                  <a:srgbClr val="C00000"/>
                </a:solidFill>
              </a:rPr>
              <a:t>1</a:t>
            </a:r>
            <a:r>
              <a:rPr lang="zh-CN" altLang="en-US" sz="2800" b="1" dirty="0">
                <a:solidFill>
                  <a:srgbClr val="C00000"/>
                </a:solidFill>
              </a:rPr>
              <a:t> 1100</a:t>
            </a:r>
          </a:p>
          <a:p>
            <a:pPr algn="ctr" eaLnBrk="1" hangingPunct="1">
              <a:lnSpc>
                <a:spcPct val="70000"/>
              </a:lnSpc>
              <a:spcBef>
                <a:spcPct val="50000"/>
              </a:spcBef>
            </a:pPr>
            <a:r>
              <a:rPr lang="zh-CN" altLang="en-US" sz="2800" b="1" dirty="0"/>
              <a:t>   </a:t>
            </a:r>
            <a:r>
              <a:rPr lang="en-US" altLang="zh-CN" sz="2800" b="1" dirty="0">
                <a:solidFill>
                  <a:schemeClr val="tx2"/>
                </a:solidFill>
              </a:rPr>
              <a:t>Y</a:t>
            </a:r>
            <a:r>
              <a:rPr lang="zh-CN" altLang="en-US" sz="2000" b="1" dirty="0">
                <a:solidFill>
                  <a:schemeClr val="tx2"/>
                </a:solidFill>
              </a:rPr>
              <a:t>补</a:t>
            </a:r>
            <a:r>
              <a:rPr lang="zh-CN" altLang="en-US" sz="2800" b="1" dirty="0">
                <a:solidFill>
                  <a:schemeClr val="tx2"/>
                </a:solidFill>
              </a:rPr>
              <a:t>=</a:t>
            </a:r>
            <a:r>
              <a:rPr lang="zh-CN" altLang="en-US" sz="2800" b="1" u="sng" dirty="0">
                <a:solidFill>
                  <a:schemeClr val="tx2"/>
                </a:solidFill>
              </a:rPr>
              <a:t>0</a:t>
            </a:r>
            <a:r>
              <a:rPr lang="zh-CN" altLang="en-US" sz="2800" b="1" dirty="0">
                <a:solidFill>
                  <a:schemeClr val="tx2"/>
                </a:solidFill>
              </a:rPr>
              <a:t> 0101</a:t>
            </a:r>
          </a:p>
        </p:txBody>
      </p:sp>
      <p:sp>
        <p:nvSpPr>
          <p:cNvPr id="39" name="Text Box 3"/>
          <p:cNvSpPr txBox="1">
            <a:spLocks noChangeArrowheads="1"/>
          </p:cNvSpPr>
          <p:nvPr/>
        </p:nvSpPr>
        <p:spPr bwMode="auto">
          <a:xfrm>
            <a:off x="734385" y="1731467"/>
            <a:ext cx="4756150" cy="44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70000"/>
              </a:lnSpc>
              <a:spcBef>
                <a:spcPct val="50000"/>
              </a:spcBef>
            </a:pPr>
            <a:r>
              <a:rPr lang="zh-CN" altLang="en-US" sz="3200" dirty="0">
                <a:latin typeface="+mn-ea"/>
                <a:ea typeface="+mn-ea"/>
              </a:rPr>
              <a:t>“</a:t>
            </a:r>
            <a:r>
              <a:rPr lang="zh-CN" altLang="en-US" sz="3200" dirty="0">
                <a:solidFill>
                  <a:srgbClr val="F33799"/>
                </a:solidFill>
                <a:latin typeface="+mn-ea"/>
                <a:ea typeface="+mn-ea"/>
              </a:rPr>
              <a:t>减</a:t>
            </a:r>
            <a:r>
              <a:rPr lang="zh-CN" altLang="en-US" sz="3200" dirty="0">
                <a:latin typeface="+mn-ea"/>
                <a:ea typeface="+mn-ea"/>
              </a:rPr>
              <a:t>”时，将减转换为加。  </a:t>
            </a:r>
          </a:p>
        </p:txBody>
      </p:sp>
      <p:sp>
        <p:nvSpPr>
          <p:cNvPr id="43" name="Text Box 22"/>
          <p:cNvSpPr txBox="1">
            <a:spLocks noChangeArrowheads="1"/>
          </p:cNvSpPr>
          <p:nvPr/>
        </p:nvSpPr>
        <p:spPr bwMode="auto">
          <a:xfrm>
            <a:off x="896681" y="2676875"/>
            <a:ext cx="108203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pPr>
            <a:r>
              <a:rPr lang="zh-CN" altLang="en-US" sz="2800" dirty="0">
                <a:solidFill>
                  <a:srgbClr val="FF66CC"/>
                </a:solidFill>
                <a:latin typeface="+mn-ea"/>
                <a:ea typeface="+mn-ea"/>
              </a:rPr>
              <a:t> 将</a:t>
            </a:r>
            <a:r>
              <a:rPr lang="en-US" altLang="zh-CN" sz="2800" dirty="0">
                <a:solidFill>
                  <a:srgbClr val="FF66CC"/>
                </a:solidFill>
                <a:latin typeface="+mn-ea"/>
                <a:ea typeface="+mn-ea"/>
              </a:rPr>
              <a:t>[Y]</a:t>
            </a:r>
            <a:r>
              <a:rPr lang="zh-CN" altLang="en-US" sz="2800" dirty="0">
                <a:solidFill>
                  <a:srgbClr val="FF66CC"/>
                </a:solidFill>
                <a:latin typeface="+mn-ea"/>
                <a:ea typeface="+mn-ea"/>
              </a:rPr>
              <a:t>补变补</a:t>
            </a:r>
            <a:r>
              <a:rPr lang="en-US" altLang="zh-CN" sz="2800" dirty="0">
                <a:solidFill>
                  <a:srgbClr val="FF66CC"/>
                </a:solidFill>
                <a:latin typeface="+mn-ea"/>
                <a:ea typeface="+mn-ea"/>
              </a:rPr>
              <a:t>: </a:t>
            </a:r>
            <a:r>
              <a:rPr lang="zh-CN" altLang="en-US" dirty="0">
                <a:latin typeface="+mn-ea"/>
                <a:ea typeface="+mn-ea"/>
              </a:rPr>
              <a:t>不管</a:t>
            </a:r>
            <a:r>
              <a:rPr lang="en-US" altLang="zh-CN" dirty="0">
                <a:latin typeface="+mn-ea"/>
                <a:ea typeface="+mn-ea"/>
              </a:rPr>
              <a:t>Y</a:t>
            </a:r>
            <a:r>
              <a:rPr lang="zh-CN" altLang="en-US" sz="2000" dirty="0">
                <a:latin typeface="+mn-ea"/>
                <a:ea typeface="+mn-ea"/>
              </a:rPr>
              <a:t>补</a:t>
            </a:r>
            <a:r>
              <a:rPr lang="zh-CN" altLang="en-US" dirty="0">
                <a:latin typeface="+mn-ea"/>
                <a:ea typeface="+mn-ea"/>
              </a:rPr>
              <a:t>为正或负，将其符号连同尾数一起各位变反，末位加1。</a:t>
            </a:r>
            <a:endParaRPr lang="zh-CN" altLang="en-US" sz="2800" dirty="0">
              <a:latin typeface="+mn-ea"/>
              <a:ea typeface="+mn-ea"/>
            </a:endParaRPr>
          </a:p>
        </p:txBody>
      </p:sp>
      <p:sp>
        <p:nvSpPr>
          <p:cNvPr id="44" name="Text Box 23"/>
          <p:cNvSpPr txBox="1">
            <a:spLocks noChangeArrowheads="1"/>
          </p:cNvSpPr>
          <p:nvPr/>
        </p:nvSpPr>
        <p:spPr bwMode="auto">
          <a:xfrm>
            <a:off x="5499840" y="1595213"/>
            <a:ext cx="57626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dirty="0">
                <a:latin typeface="+mn-ea"/>
                <a:ea typeface="+mn-ea"/>
              </a:rPr>
              <a:t>即将减数</a:t>
            </a:r>
            <a:r>
              <a:rPr lang="zh-CN" altLang="en-US" sz="3200" dirty="0">
                <a:solidFill>
                  <a:srgbClr val="F33799"/>
                </a:solidFill>
                <a:latin typeface="+mn-ea"/>
                <a:ea typeface="+mn-ea"/>
              </a:rPr>
              <a:t>变补</a:t>
            </a:r>
            <a:r>
              <a:rPr lang="zh-CN" altLang="en-US" sz="3200" dirty="0">
                <a:latin typeface="+mn-ea"/>
                <a:ea typeface="+mn-ea"/>
              </a:rPr>
              <a:t>后与被减数相加。</a:t>
            </a:r>
          </a:p>
        </p:txBody>
      </p:sp>
      <p:sp>
        <p:nvSpPr>
          <p:cNvPr id="45" name="Line 24"/>
          <p:cNvSpPr>
            <a:spLocks noChangeShapeType="1"/>
          </p:cNvSpPr>
          <p:nvPr/>
        </p:nvSpPr>
        <p:spPr bwMode="auto">
          <a:xfrm>
            <a:off x="5846135" y="2179988"/>
            <a:ext cx="4724400" cy="0"/>
          </a:xfrm>
          <a:prstGeom prst="line">
            <a:avLst/>
          </a:prstGeom>
          <a:noFill/>
          <a:ln w="38100">
            <a:solidFill>
              <a:schemeClr val="accent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left)">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wipe(left)">
                                      <p:cBhvr>
                                        <p:cTn id="12" dur="500"/>
                                        <p:tgtEl>
                                          <p:spTgt spid="44">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visible"/>
                                      </p:to>
                                    </p:set>
                                    <p:animEffect transition="in" filter="wipe(left)">
                                      <p:cBhvr>
                                        <p:cTn id="27" dur="500"/>
                                        <p:tgtEl>
                                          <p:spTgt spid="2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1" end="1"/>
                                            </p:txEl>
                                          </p:spTgt>
                                        </p:tgtEl>
                                        <p:attrNameLst>
                                          <p:attrName>style.visibility</p:attrName>
                                        </p:attrNameLst>
                                      </p:cBhvr>
                                      <p:to>
                                        <p:strVal val="visible"/>
                                      </p:to>
                                    </p:set>
                                    <p:animEffect transition="in" filter="wipe(left)">
                                      <p:cBhvr>
                                        <p:cTn id="32" dur="500"/>
                                        <p:tgtEl>
                                          <p:spTgt spid="2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wipe(left)">
                                      <p:cBhvr>
                                        <p:cTn id="37" dur="500"/>
                                        <p:tgtEl>
                                          <p:spTgt spid="2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xEl>
                                              <p:pRg st="1" end="1"/>
                                            </p:txEl>
                                          </p:spTgt>
                                        </p:tgtEl>
                                        <p:attrNameLst>
                                          <p:attrName>style.visibility</p:attrName>
                                        </p:attrNameLst>
                                      </p:cBhvr>
                                      <p:to>
                                        <p:strVal val="visible"/>
                                      </p:to>
                                    </p:set>
                                    <p:animEffect transition="in" filter="wipe(left)">
                                      <p:cBhvr>
                                        <p:cTn id="42" dur="500"/>
                                        <p:tgtEl>
                                          <p:spTgt spid="2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xEl>
                                              <p:pRg st="2" end="2"/>
                                            </p:txEl>
                                          </p:spTgt>
                                        </p:tgtEl>
                                        <p:attrNameLst>
                                          <p:attrName>style.visibility</p:attrName>
                                        </p:attrNameLst>
                                      </p:cBhvr>
                                      <p:to>
                                        <p:strVal val="visible"/>
                                      </p:to>
                                    </p:set>
                                    <p:animEffect transition="in" filter="wipe(left)">
                                      <p:cBhvr>
                                        <p:cTn id="47" dur="500"/>
                                        <p:tgtEl>
                                          <p:spTgt spid="2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
                                            <p:txEl>
                                              <p:pRg st="0" end="0"/>
                                            </p:txEl>
                                          </p:spTgt>
                                        </p:tgtEl>
                                        <p:attrNameLst>
                                          <p:attrName>style.visibility</p:attrName>
                                        </p:attrNameLst>
                                      </p:cBhvr>
                                      <p:to>
                                        <p:strVal val="visible"/>
                                      </p:to>
                                    </p:set>
                                    <p:animEffect transition="in" filter="wipe(left)">
                                      <p:cBhvr>
                                        <p:cTn id="52" dur="500"/>
                                        <p:tgtEl>
                                          <p:spTgt spid="3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xEl>
                                              <p:pRg st="1" end="1"/>
                                            </p:txEl>
                                          </p:spTgt>
                                        </p:tgtEl>
                                        <p:attrNameLst>
                                          <p:attrName>style.visibility</p:attrName>
                                        </p:attrNameLst>
                                      </p:cBhvr>
                                      <p:to>
                                        <p:strVal val="visible"/>
                                      </p:to>
                                    </p:set>
                                    <p:animEffect transition="in" filter="wipe(left)">
                                      <p:cBhvr>
                                        <p:cTn id="57" dur="500"/>
                                        <p:tgtEl>
                                          <p:spTgt spid="37">
                                            <p:txEl>
                                              <p:pRg st="1" end="1"/>
                                            </p:txEl>
                                          </p:spTgt>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par>
                          <p:cTn id="62" fill="hold">
                            <p:stCondLst>
                              <p:cond delay="1000"/>
                            </p:stCondLst>
                            <p:childTnLst>
                              <p:par>
                                <p:cTn id="63" presetID="22" presetClass="entr" presetSubtype="8"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par>
                          <p:cTn id="66" fill="hold">
                            <p:stCondLst>
                              <p:cond delay="1500"/>
                            </p:stCondLst>
                            <p:childTnLst>
                              <p:par>
                                <p:cTn id="67" presetID="22" presetClass="entr" presetSubtype="8"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8">
                                            <p:txEl>
                                              <p:pRg st="0" end="0"/>
                                            </p:txEl>
                                          </p:spTgt>
                                        </p:tgtEl>
                                        <p:attrNameLst>
                                          <p:attrName>style.visibility</p:attrName>
                                        </p:attrNameLst>
                                      </p:cBhvr>
                                      <p:to>
                                        <p:strVal val="visible"/>
                                      </p:to>
                                    </p:set>
                                    <p:animEffect transition="in" filter="wipe(left)">
                                      <p:cBhvr>
                                        <p:cTn id="74" dur="500"/>
                                        <p:tgtEl>
                                          <p:spTgt spid="28">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9">
                                            <p:txEl>
                                              <p:pRg st="0" end="0"/>
                                            </p:txEl>
                                          </p:spTgt>
                                        </p:tgtEl>
                                        <p:attrNameLst>
                                          <p:attrName>style.visibility</p:attrName>
                                        </p:attrNameLst>
                                      </p:cBhvr>
                                      <p:to>
                                        <p:strVal val="visible"/>
                                      </p:to>
                                    </p:set>
                                    <p:animEffect transition="in" filter="wipe(left)">
                                      <p:cBhvr>
                                        <p:cTn id="79" dur="500"/>
                                        <p:tgtEl>
                                          <p:spTgt spid="29">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0">
                                            <p:txEl>
                                              <p:pRg st="0" end="0"/>
                                            </p:txEl>
                                          </p:spTgt>
                                        </p:tgtEl>
                                        <p:attrNameLst>
                                          <p:attrName>style.visibility</p:attrName>
                                        </p:attrNameLst>
                                      </p:cBhvr>
                                      <p:to>
                                        <p:strVal val="visible"/>
                                      </p:to>
                                    </p:set>
                                    <p:animEffect transition="in" filter="wipe(left)">
                                      <p:cBhvr>
                                        <p:cTn id="84" dur="500"/>
                                        <p:tgtEl>
                                          <p:spTgt spid="30">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0">
                                            <p:txEl>
                                              <p:pRg st="1" end="1"/>
                                            </p:txEl>
                                          </p:spTgt>
                                        </p:tgtEl>
                                        <p:attrNameLst>
                                          <p:attrName>style.visibility</p:attrName>
                                        </p:attrNameLst>
                                      </p:cBhvr>
                                      <p:to>
                                        <p:strVal val="visible"/>
                                      </p:to>
                                    </p:set>
                                    <p:animEffect transition="in" filter="wipe(left)">
                                      <p:cBhvr>
                                        <p:cTn id="89" dur="500"/>
                                        <p:tgtEl>
                                          <p:spTgt spid="30">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1">
                                            <p:txEl>
                                              <p:pRg st="0" end="0"/>
                                            </p:txEl>
                                          </p:spTgt>
                                        </p:tgtEl>
                                        <p:attrNameLst>
                                          <p:attrName>style.visibility</p:attrName>
                                        </p:attrNameLst>
                                      </p:cBhvr>
                                      <p:to>
                                        <p:strVal val="visible"/>
                                      </p:to>
                                    </p:set>
                                    <p:animEffect transition="in" filter="wipe(left)">
                                      <p:cBhvr>
                                        <p:cTn id="94" dur="500"/>
                                        <p:tgtEl>
                                          <p:spTgt spid="31">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1">
                                            <p:txEl>
                                              <p:pRg st="1" end="1"/>
                                            </p:txEl>
                                          </p:spTgt>
                                        </p:tgtEl>
                                        <p:attrNameLst>
                                          <p:attrName>style.visibility</p:attrName>
                                        </p:attrNameLst>
                                      </p:cBhvr>
                                      <p:to>
                                        <p:strVal val="visible"/>
                                      </p:to>
                                    </p:set>
                                    <p:animEffect transition="in" filter="wipe(left)">
                                      <p:cBhvr>
                                        <p:cTn id="99" dur="500"/>
                                        <p:tgtEl>
                                          <p:spTgt spid="31">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1">
                                            <p:txEl>
                                              <p:pRg st="2" end="2"/>
                                            </p:txEl>
                                          </p:spTgt>
                                        </p:tgtEl>
                                        <p:attrNameLst>
                                          <p:attrName>style.visibility</p:attrName>
                                        </p:attrNameLst>
                                      </p:cBhvr>
                                      <p:to>
                                        <p:strVal val="visible"/>
                                      </p:to>
                                    </p:set>
                                    <p:animEffect transition="in" filter="wipe(left)">
                                      <p:cBhvr>
                                        <p:cTn id="104" dur="500"/>
                                        <p:tgtEl>
                                          <p:spTgt spid="31">
                                            <p:txEl>
                                              <p:pRg st="2" end="2"/>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Effect transition="in" filter="wipe(left)">
                                      <p:cBhvr>
                                        <p:cTn id="109" dur="500"/>
                                        <p:tgtEl>
                                          <p:spTgt spid="38">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8">
                                            <p:txEl>
                                              <p:pRg st="1" end="1"/>
                                            </p:txEl>
                                          </p:spTgt>
                                        </p:tgtEl>
                                        <p:attrNameLst>
                                          <p:attrName>style.visibility</p:attrName>
                                        </p:attrNameLst>
                                      </p:cBhvr>
                                      <p:to>
                                        <p:strVal val="visible"/>
                                      </p:to>
                                    </p:set>
                                    <p:animEffect transition="in" filter="wipe(left)">
                                      <p:cBhvr>
                                        <p:cTn id="114" dur="500"/>
                                        <p:tgtEl>
                                          <p:spTgt spid="38">
                                            <p:txEl>
                                              <p:pRg st="1" end="1"/>
                                            </p:txEl>
                                          </p:spTgt>
                                        </p:tgtEl>
                                      </p:cBhvr>
                                    </p:animEffect>
                                  </p:childTnLst>
                                </p:cTn>
                              </p:par>
                            </p:childTnLst>
                          </p:cTn>
                        </p:par>
                        <p:par>
                          <p:cTn id="115" fill="hold">
                            <p:stCondLst>
                              <p:cond delay="500"/>
                            </p:stCondLst>
                            <p:childTnLst>
                              <p:par>
                                <p:cTn id="116" presetID="22" presetClass="entr" presetSubtype="8" fill="hold" nodeType="after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wipe(left)">
                                      <p:cBhvr>
                                        <p:cTn id="118" dur="500"/>
                                        <p:tgtEl>
                                          <p:spTgt spid="32"/>
                                        </p:tgtEl>
                                      </p:cBhvr>
                                    </p:animEffect>
                                  </p:childTnLst>
                                </p:cTn>
                              </p:par>
                            </p:childTnLst>
                          </p:cTn>
                        </p:par>
                        <p:par>
                          <p:cTn id="119" fill="hold">
                            <p:stCondLst>
                              <p:cond delay="1000"/>
                            </p:stCondLst>
                            <p:childTnLst>
                              <p:par>
                                <p:cTn id="120" presetID="22" presetClass="entr" presetSubtype="8" fill="hold" nodeType="after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left)">
                                      <p:cBhvr>
                                        <p:cTn id="122" dur="500"/>
                                        <p:tgtEl>
                                          <p:spTgt spid="33"/>
                                        </p:tgtEl>
                                      </p:cBhvr>
                                    </p:animEffect>
                                  </p:childTnLst>
                                </p:cTn>
                              </p:par>
                            </p:childTnLst>
                          </p:cTn>
                        </p:par>
                        <p:par>
                          <p:cTn id="123" fill="hold">
                            <p:stCondLst>
                              <p:cond delay="1500"/>
                            </p:stCondLst>
                            <p:childTnLst>
                              <p:par>
                                <p:cTn id="124" presetID="22" presetClass="entr" presetSubtype="8" fill="hold" nodeType="after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wipe(left)">
                                      <p:cBhvr>
                                        <p:cTn id="126" dur="500"/>
                                        <p:tgtEl>
                                          <p:spTgt spid="3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5">
                                            <p:txEl>
                                              <p:pRg st="0" end="0"/>
                                            </p:txEl>
                                          </p:spTgt>
                                        </p:tgtEl>
                                        <p:attrNameLst>
                                          <p:attrName>style.visibility</p:attrName>
                                        </p:attrNameLst>
                                      </p:cBhvr>
                                      <p:to>
                                        <p:strVal val="visible"/>
                                      </p:to>
                                    </p:set>
                                    <p:animEffect transition="in" filter="wipe(left)">
                                      <p:cBhvr>
                                        <p:cTn id="131" dur="500"/>
                                        <p:tgtEl>
                                          <p:spTgt spid="35">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6">
                                            <p:txEl>
                                              <p:pRg st="0" end="0"/>
                                            </p:txEl>
                                          </p:spTgt>
                                        </p:tgtEl>
                                        <p:attrNameLst>
                                          <p:attrName>style.visibility</p:attrName>
                                        </p:attrNameLst>
                                      </p:cBhvr>
                                      <p:to>
                                        <p:strVal val="visible"/>
                                      </p:to>
                                    </p:set>
                                    <p:animEffect transition="in" filter="wipe(left)">
                                      <p:cBhvr>
                                        <p:cTn id="136"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autoUpdateAnimBg="0"/>
      <p:bldP spid="24" grpId="0" build="p" autoUpdateAnimBg="0"/>
      <p:bldP spid="28" grpId="0" build="p" autoUpdateAnimBg="0"/>
      <p:bldP spid="29" grpId="0" build="p" autoUpdateAnimBg="0"/>
      <p:bldP spid="30" grpId="0" build="p" autoUpdateAnimBg="0"/>
      <p:bldP spid="31" grpId="0" build="p" autoUpdateAnimBg="0"/>
      <p:bldP spid="35" grpId="0" build="p" autoUpdateAnimBg="0"/>
      <p:bldP spid="36" grpId="0" build="p" autoUpdateAnimBg="0"/>
      <p:bldP spid="37" grpId="0" build="p" autoUpdateAnimBg="0"/>
      <p:bldP spid="38" grpId="0" build="p" autoUpdateAnimBg="0"/>
      <p:bldP spid="39" grpId="0" build="p" autoUpdateAnimBg="0"/>
      <p:bldP spid="43" grpId="0" autoUpdateAnimBg="0"/>
      <p:bldP spid="44"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5"/>
          <p:cNvSpPr txBox="1">
            <a:spLocks noChangeArrowheads="1"/>
          </p:cNvSpPr>
          <p:nvPr>
            <p:custDataLst>
              <p:tags r:id="rId2"/>
            </p:custDataLst>
          </p:nvPr>
        </p:nvSpPr>
        <p:spPr bwMode="auto">
          <a:xfrm>
            <a:off x="1219200" y="635000"/>
            <a:ext cx="9753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US" altLang="zh-CN" sz="2600" dirty="0">
                <a:solidFill>
                  <a:srgbClr val="000000"/>
                </a:solidFill>
                <a:latin typeface="微软雅黑" panose="020B0503020204020204" pitchFamily="34" charset="-122"/>
                <a:sym typeface="微软雅黑" panose="020B0503020204020204" pitchFamily="34" charset="-122"/>
              </a:rPr>
              <a:t>3</a:t>
            </a:r>
            <a:r>
              <a:rPr lang="zh-CN" altLang="en-US" sz="2600" dirty="0">
                <a:solidFill>
                  <a:srgbClr val="000000"/>
                </a:solidFill>
                <a:latin typeface="微软雅黑" panose="020B0503020204020204" pitchFamily="34" charset="-122"/>
                <a:sym typeface="微软雅黑" panose="020B0503020204020204" pitchFamily="34" charset="-122"/>
              </a:rPr>
              <a:t>、某计算机主存容量为</a:t>
            </a:r>
            <a:r>
              <a:rPr lang="en-US" altLang="zh-CN" sz="2600" dirty="0">
                <a:solidFill>
                  <a:srgbClr val="000000"/>
                </a:solidFill>
                <a:latin typeface="微软雅黑" panose="020B0503020204020204" pitchFamily="34" charset="-122"/>
                <a:sym typeface="微软雅黑" panose="020B0503020204020204" pitchFamily="34" charset="-122"/>
              </a:rPr>
              <a:t>64K</a:t>
            </a:r>
            <a:r>
              <a:rPr lang="zh-CN" altLang="en-US" sz="2600" dirty="0">
                <a:solidFill>
                  <a:srgbClr val="000000"/>
                </a:solidFill>
                <a:latin typeface="微软雅黑" panose="020B0503020204020204" pitchFamily="34" charset="-122"/>
                <a:sym typeface="微软雅黑" panose="020B0503020204020204" pitchFamily="34" charset="-122"/>
              </a:rPr>
              <a:t>*</a:t>
            </a:r>
            <a:r>
              <a:rPr lang="en-US" altLang="zh-CN" sz="2600" dirty="0">
                <a:solidFill>
                  <a:srgbClr val="000000"/>
                </a:solidFill>
                <a:latin typeface="微软雅黑" panose="020B0503020204020204" pitchFamily="34" charset="-122"/>
                <a:sym typeface="微软雅黑" panose="020B0503020204020204" pitchFamily="34" charset="-122"/>
              </a:rPr>
              <a:t>8</a:t>
            </a:r>
            <a:r>
              <a:rPr lang="zh-CN" altLang="en-US" sz="2600" dirty="0">
                <a:solidFill>
                  <a:srgbClr val="000000"/>
                </a:solidFill>
                <a:latin typeface="微软雅黑" panose="020B0503020204020204" pitchFamily="34" charset="-122"/>
                <a:sym typeface="微软雅黑" panose="020B0503020204020204" pitchFamily="34" charset="-122"/>
              </a:rPr>
              <a:t>，其中</a:t>
            </a:r>
            <a:r>
              <a:rPr lang="en-US" altLang="zh-CN" sz="2600" dirty="0">
                <a:solidFill>
                  <a:srgbClr val="000000"/>
                </a:solidFill>
                <a:latin typeface="微软雅黑" panose="020B0503020204020204" pitchFamily="34" charset="-122"/>
                <a:sym typeface="微软雅黑" panose="020B0503020204020204" pitchFamily="34" charset="-122"/>
              </a:rPr>
              <a:t>ROM</a:t>
            </a:r>
            <a:r>
              <a:rPr lang="zh-CN" altLang="en-US" sz="2600" dirty="0">
                <a:solidFill>
                  <a:srgbClr val="000000"/>
                </a:solidFill>
                <a:latin typeface="微软雅黑" panose="020B0503020204020204" pitchFamily="34" charset="-122"/>
                <a:sym typeface="微软雅黑" panose="020B0503020204020204" pitchFamily="34" charset="-122"/>
              </a:rPr>
              <a:t>区为</a:t>
            </a:r>
            <a:r>
              <a:rPr lang="en-US" altLang="zh-CN" sz="2600" dirty="0">
                <a:solidFill>
                  <a:srgbClr val="000000"/>
                </a:solidFill>
                <a:latin typeface="微软雅黑" panose="020B0503020204020204" pitchFamily="34" charset="-122"/>
                <a:sym typeface="微软雅黑" panose="020B0503020204020204" pitchFamily="34" charset="-122"/>
              </a:rPr>
              <a:t>4KB</a:t>
            </a:r>
            <a:r>
              <a:rPr lang="zh-CN" altLang="en-US" sz="2600" dirty="0">
                <a:solidFill>
                  <a:srgbClr val="000000"/>
                </a:solidFill>
                <a:latin typeface="微软雅黑" panose="020B0503020204020204" pitchFamily="34" charset="-122"/>
                <a:sym typeface="微软雅黑" panose="020B0503020204020204" pitchFamily="34" charset="-122"/>
              </a:rPr>
              <a:t>，其余为</a:t>
            </a:r>
            <a:r>
              <a:rPr lang="en-US" altLang="zh-CN" sz="2600" dirty="0">
                <a:solidFill>
                  <a:srgbClr val="000000"/>
                </a:solidFill>
                <a:latin typeface="微软雅黑" panose="020B0503020204020204" pitchFamily="34" charset="-122"/>
                <a:sym typeface="微软雅黑" panose="020B0503020204020204" pitchFamily="34" charset="-122"/>
              </a:rPr>
              <a:t>RAM</a:t>
            </a:r>
            <a:r>
              <a:rPr lang="zh-CN" altLang="en-US" sz="2600" dirty="0">
                <a:solidFill>
                  <a:srgbClr val="000000"/>
                </a:solidFill>
                <a:latin typeface="微软雅黑" panose="020B0503020204020204" pitchFamily="34" charset="-122"/>
                <a:sym typeface="微软雅黑" panose="020B0503020204020204" pitchFamily="34" charset="-122"/>
              </a:rPr>
              <a:t>区，按字节编址。现要用</a:t>
            </a:r>
            <a:r>
              <a:rPr lang="en-US" altLang="zh-CN" sz="2600" dirty="0">
                <a:solidFill>
                  <a:srgbClr val="000000"/>
                </a:solidFill>
                <a:latin typeface="微软雅黑" panose="020B0503020204020204" pitchFamily="34" charset="-122"/>
                <a:sym typeface="微软雅黑" panose="020B0503020204020204" pitchFamily="34" charset="-122"/>
              </a:rPr>
              <a:t>2KB*8</a:t>
            </a:r>
            <a:r>
              <a:rPr lang="zh-CN" altLang="en-US" sz="2600" dirty="0">
                <a:solidFill>
                  <a:srgbClr val="000000"/>
                </a:solidFill>
                <a:latin typeface="微软雅黑" panose="020B0503020204020204" pitchFamily="34" charset="-122"/>
                <a:sym typeface="微软雅黑" panose="020B0503020204020204" pitchFamily="34" charset="-122"/>
              </a:rPr>
              <a:t>位的</a:t>
            </a:r>
            <a:r>
              <a:rPr lang="en-US" altLang="zh-CN" sz="2600" dirty="0">
                <a:solidFill>
                  <a:srgbClr val="000000"/>
                </a:solidFill>
                <a:latin typeface="微软雅黑" panose="020B0503020204020204" pitchFamily="34" charset="-122"/>
                <a:sym typeface="微软雅黑" panose="020B0503020204020204" pitchFamily="34" charset="-122"/>
              </a:rPr>
              <a:t>ROM</a:t>
            </a:r>
            <a:r>
              <a:rPr lang="zh-CN" altLang="en-US" sz="2600" dirty="0">
                <a:solidFill>
                  <a:srgbClr val="000000"/>
                </a:solidFill>
                <a:latin typeface="微软雅黑" panose="020B0503020204020204" pitchFamily="34" charset="-122"/>
                <a:sym typeface="微软雅黑" panose="020B0503020204020204" pitchFamily="34" charset="-122"/>
              </a:rPr>
              <a:t>芯片和</a:t>
            </a:r>
            <a:r>
              <a:rPr lang="en-US" altLang="zh-CN" sz="2600" dirty="0">
                <a:solidFill>
                  <a:srgbClr val="000000"/>
                </a:solidFill>
                <a:latin typeface="微软雅黑" panose="020B0503020204020204" pitchFamily="34" charset="-122"/>
                <a:sym typeface="微软雅黑" panose="020B0503020204020204" pitchFamily="34" charset="-122"/>
              </a:rPr>
              <a:t>4K</a:t>
            </a:r>
            <a:r>
              <a:rPr lang="zh-CN" altLang="en-US" sz="2600" dirty="0">
                <a:solidFill>
                  <a:srgbClr val="000000"/>
                </a:solidFill>
                <a:latin typeface="微软雅黑" panose="020B0503020204020204" pitchFamily="34" charset="-122"/>
                <a:sym typeface="微软雅黑" panose="020B0503020204020204" pitchFamily="34" charset="-122"/>
              </a:rPr>
              <a:t>*</a:t>
            </a:r>
            <a:r>
              <a:rPr lang="en-US" altLang="zh-CN" sz="2600" dirty="0">
                <a:solidFill>
                  <a:srgbClr val="000000"/>
                </a:solidFill>
                <a:latin typeface="微软雅黑" panose="020B0503020204020204" pitchFamily="34" charset="-122"/>
                <a:sym typeface="微软雅黑" panose="020B0503020204020204" pitchFamily="34" charset="-122"/>
              </a:rPr>
              <a:t>4</a:t>
            </a:r>
            <a:r>
              <a:rPr lang="zh-CN" altLang="en-US" sz="2600" dirty="0">
                <a:solidFill>
                  <a:srgbClr val="000000"/>
                </a:solidFill>
                <a:latin typeface="微软雅黑" panose="020B0503020204020204" pitchFamily="34" charset="-122"/>
                <a:sym typeface="微软雅黑" panose="020B0503020204020204" pitchFamily="34" charset="-122"/>
              </a:rPr>
              <a:t>位的</a:t>
            </a:r>
            <a:r>
              <a:rPr lang="en-US" altLang="zh-CN" sz="2600" dirty="0">
                <a:solidFill>
                  <a:srgbClr val="000000"/>
                </a:solidFill>
                <a:latin typeface="微软雅黑" panose="020B0503020204020204" pitchFamily="34" charset="-122"/>
                <a:sym typeface="微软雅黑" panose="020B0503020204020204" pitchFamily="34" charset="-122"/>
              </a:rPr>
              <a:t>RAM</a:t>
            </a:r>
            <a:r>
              <a:rPr lang="zh-CN" altLang="en-US" sz="2600" dirty="0">
                <a:solidFill>
                  <a:srgbClr val="000000"/>
                </a:solidFill>
                <a:latin typeface="微软雅黑" panose="020B0503020204020204" pitchFamily="34" charset="-122"/>
                <a:sym typeface="微软雅黑" panose="020B0503020204020204" pitchFamily="34" charset="-122"/>
              </a:rPr>
              <a:t>芯片来设计该存储器，则需要上述规格的</a:t>
            </a:r>
            <a:r>
              <a:rPr lang="en-US" altLang="zh-CN" sz="2600" dirty="0">
                <a:solidFill>
                  <a:srgbClr val="000000"/>
                </a:solidFill>
                <a:latin typeface="微软雅黑" panose="020B0503020204020204" pitchFamily="34" charset="-122"/>
                <a:sym typeface="微软雅黑" panose="020B0503020204020204" pitchFamily="34" charset="-122"/>
              </a:rPr>
              <a:t>ROM</a:t>
            </a:r>
            <a:r>
              <a:rPr lang="zh-CN" altLang="en-US" sz="2600" dirty="0">
                <a:solidFill>
                  <a:srgbClr val="000000"/>
                </a:solidFill>
                <a:latin typeface="微软雅黑" panose="020B0503020204020204" pitchFamily="34" charset="-122"/>
                <a:sym typeface="微软雅黑" panose="020B0503020204020204" pitchFamily="34" charset="-122"/>
              </a:rPr>
              <a:t>芯片数和</a:t>
            </a:r>
            <a:r>
              <a:rPr lang="en-US" altLang="zh-CN" sz="2600" dirty="0">
                <a:solidFill>
                  <a:srgbClr val="000000"/>
                </a:solidFill>
                <a:latin typeface="微软雅黑" panose="020B0503020204020204" pitchFamily="34" charset="-122"/>
                <a:sym typeface="微软雅黑" panose="020B0503020204020204" pitchFamily="34" charset="-122"/>
              </a:rPr>
              <a:t>RAM</a:t>
            </a:r>
            <a:r>
              <a:rPr lang="zh-CN" altLang="en-US" sz="2600" dirty="0">
                <a:solidFill>
                  <a:srgbClr val="000000"/>
                </a:solidFill>
                <a:latin typeface="微软雅黑" panose="020B0503020204020204" pitchFamily="34" charset="-122"/>
                <a:sym typeface="微软雅黑" panose="020B0503020204020204" pitchFamily="34" charset="-122"/>
              </a:rPr>
              <a:t>芯片数分别是（）</a:t>
            </a:r>
          </a:p>
        </p:txBody>
      </p:sp>
      <p:sp>
        <p:nvSpPr>
          <p:cNvPr id="61443" name="TextBox 6"/>
          <p:cNvSpPr txBox="1">
            <a:spLocks noChangeArrowheads="1"/>
          </p:cNvSpPr>
          <p:nvPr>
            <p:custDataLst>
              <p:tags r:id="rId3"/>
            </p:custDataLst>
          </p:nvPr>
        </p:nvSpPr>
        <p:spPr bwMode="auto">
          <a:xfrm>
            <a:off x="2438400" y="278606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1</a:t>
            </a:r>
            <a:r>
              <a:rPr lang="zh-CN" altLang="en-US" sz="2600">
                <a:solidFill>
                  <a:srgbClr val="000000"/>
                </a:solidFill>
                <a:latin typeface="微软雅黑" panose="020B0503020204020204" pitchFamily="34" charset="-122"/>
                <a:sym typeface="微软雅黑" panose="020B0503020204020204" pitchFamily="34" charset="-122"/>
              </a:rPr>
              <a:t>、</a:t>
            </a:r>
            <a:r>
              <a:rPr lang="en-US" altLang="zh-CN" sz="2600">
                <a:solidFill>
                  <a:srgbClr val="000000"/>
                </a:solidFill>
                <a:latin typeface="微软雅黑" panose="020B0503020204020204" pitchFamily="34" charset="-122"/>
                <a:sym typeface="微软雅黑" panose="020B0503020204020204" pitchFamily="34" charset="-122"/>
              </a:rPr>
              <a:t>15</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1444" name="TextBox 7"/>
          <p:cNvSpPr txBox="1">
            <a:spLocks noChangeArrowheads="1"/>
          </p:cNvSpPr>
          <p:nvPr>
            <p:custDataLst>
              <p:tags r:id="rId4"/>
            </p:custDataLst>
          </p:nvPr>
        </p:nvSpPr>
        <p:spPr bwMode="auto">
          <a:xfrm>
            <a:off x="2438400" y="364331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2</a:t>
            </a:r>
            <a:r>
              <a:rPr lang="zh-CN" altLang="en-US" sz="2600">
                <a:solidFill>
                  <a:srgbClr val="000000"/>
                </a:solidFill>
                <a:latin typeface="微软雅黑" panose="020B0503020204020204" pitchFamily="34" charset="-122"/>
                <a:sym typeface="微软雅黑" panose="020B0503020204020204" pitchFamily="34" charset="-122"/>
              </a:rPr>
              <a:t>、</a:t>
            </a:r>
            <a:r>
              <a:rPr lang="en-US" altLang="zh-CN" sz="2600">
                <a:solidFill>
                  <a:srgbClr val="000000"/>
                </a:solidFill>
                <a:latin typeface="微软雅黑" panose="020B0503020204020204" pitchFamily="34" charset="-122"/>
                <a:sym typeface="微软雅黑" panose="020B0503020204020204" pitchFamily="34" charset="-122"/>
              </a:rPr>
              <a:t>15</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1445" name="TextBox 8"/>
          <p:cNvSpPr txBox="1">
            <a:spLocks noChangeArrowheads="1"/>
          </p:cNvSpPr>
          <p:nvPr>
            <p:custDataLst>
              <p:tags r:id="rId5"/>
            </p:custDataLst>
          </p:nvPr>
        </p:nvSpPr>
        <p:spPr bwMode="auto">
          <a:xfrm>
            <a:off x="2438400" y="450056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1</a:t>
            </a:r>
            <a:r>
              <a:rPr lang="zh-CN" altLang="en-US" sz="2600">
                <a:solidFill>
                  <a:srgbClr val="000000"/>
                </a:solidFill>
                <a:latin typeface="微软雅黑" panose="020B0503020204020204" pitchFamily="34" charset="-122"/>
                <a:sym typeface="微软雅黑" panose="020B0503020204020204" pitchFamily="34" charset="-122"/>
              </a:rPr>
              <a:t>、</a:t>
            </a:r>
            <a:r>
              <a:rPr lang="en-US" altLang="zh-CN" sz="2600">
                <a:solidFill>
                  <a:srgbClr val="000000"/>
                </a:solidFill>
                <a:latin typeface="微软雅黑" panose="020B0503020204020204" pitchFamily="34" charset="-122"/>
                <a:sym typeface="微软雅黑" panose="020B0503020204020204" pitchFamily="34" charset="-122"/>
              </a:rPr>
              <a:t>30</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61446" name="TextBox 9"/>
          <p:cNvSpPr txBox="1">
            <a:spLocks noChangeArrowheads="1"/>
          </p:cNvSpPr>
          <p:nvPr>
            <p:custDataLst>
              <p:tags r:id="rId6"/>
            </p:custDataLst>
          </p:nvPr>
        </p:nvSpPr>
        <p:spPr bwMode="auto">
          <a:xfrm>
            <a:off x="2438400" y="5357813"/>
            <a:ext cx="85344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GB" altLang="zh-CN" sz="2600">
                <a:solidFill>
                  <a:srgbClr val="000000"/>
                </a:solidFill>
                <a:latin typeface="微软雅黑" panose="020B0503020204020204" pitchFamily="34" charset="-122"/>
                <a:sym typeface="微软雅黑" panose="020B0503020204020204" pitchFamily="34" charset="-122"/>
              </a:rPr>
              <a:t>2</a:t>
            </a:r>
            <a:r>
              <a:rPr lang="zh-CN" altLang="en-US" sz="2600">
                <a:solidFill>
                  <a:srgbClr val="000000"/>
                </a:solidFill>
                <a:latin typeface="微软雅黑" panose="020B0503020204020204" pitchFamily="34" charset="-122"/>
                <a:sym typeface="微软雅黑" panose="020B0503020204020204" pitchFamily="34" charset="-122"/>
              </a:rPr>
              <a:t>、</a:t>
            </a:r>
            <a:r>
              <a:rPr lang="en-US" altLang="zh-CN" sz="2600">
                <a:solidFill>
                  <a:srgbClr val="000000"/>
                </a:solidFill>
                <a:latin typeface="微软雅黑" panose="020B0503020204020204" pitchFamily="34" charset="-122"/>
                <a:sym typeface="微软雅黑" panose="020B0503020204020204" pitchFamily="34" charset="-122"/>
              </a:rPr>
              <a:t>30</a:t>
            </a:r>
            <a:endParaRPr lang="zh-CN" altLang="en-US" sz="2600">
              <a:solidFill>
                <a:srgbClr val="000000"/>
              </a:solidFill>
              <a:latin typeface="微软雅黑" panose="020B0503020204020204" pitchFamily="34" charset="-122"/>
              <a:sym typeface="微软雅黑" panose="020B0503020204020204" pitchFamily="34" charset="-122"/>
            </a:endParaRPr>
          </a:p>
        </p:txBody>
      </p:sp>
      <p:sp>
        <p:nvSpPr>
          <p:cNvPr id="11" name="Oval 10"/>
          <p:cNvSpPr>
            <a:spLocks noChangeAspect="1"/>
          </p:cNvSpPr>
          <p:nvPr>
            <p:custDataLst>
              <p:tags r:id="rId7"/>
            </p:custDataLst>
          </p:nvPr>
        </p:nvSpPr>
        <p:spPr>
          <a:xfrm>
            <a:off x="1571625" y="28495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2" name="Oval 11"/>
          <p:cNvSpPr>
            <a:spLocks noChangeAspect="1"/>
          </p:cNvSpPr>
          <p:nvPr>
            <p:custDataLst>
              <p:tags r:id="rId8"/>
            </p:custDataLst>
          </p:nvPr>
        </p:nvSpPr>
        <p:spPr>
          <a:xfrm>
            <a:off x="1571625" y="37068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3" name="Oval 12"/>
          <p:cNvSpPr>
            <a:spLocks noChangeAspect="1"/>
          </p:cNvSpPr>
          <p:nvPr>
            <p:custDataLst>
              <p:tags r:id="rId9"/>
            </p:custDataLst>
          </p:nvPr>
        </p:nvSpPr>
        <p:spPr>
          <a:xfrm>
            <a:off x="1571625" y="45640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4" name="Oval 13"/>
          <p:cNvSpPr>
            <a:spLocks noChangeAspect="1"/>
          </p:cNvSpPr>
          <p:nvPr>
            <p:custDataLst>
              <p:tags r:id="rId10"/>
            </p:custDataLst>
          </p:nvPr>
        </p:nvSpPr>
        <p:spPr>
          <a:xfrm>
            <a:off x="1571625" y="542131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15" name="Rectangle: Rounded Corners 14"/>
          <p:cNvSpPr/>
          <p:nvPr>
            <p:custDataLst>
              <p:tags r:id="rId11"/>
            </p:custDataLst>
          </p:nvPr>
        </p:nvSpPr>
        <p:spPr>
          <a:xfrm>
            <a:off x="8915400" y="6215063"/>
            <a:ext cx="1543050" cy="411162"/>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GB" altLang="zh-CN" sz="1600">
                <a:solidFill>
                  <a:srgbClr val="FFFFFF"/>
                </a:solidFill>
                <a:latin typeface="微软雅黑" panose="020B0503020204020204" pitchFamily="34" charset="-122"/>
                <a:sym typeface="微软雅黑" panose="020B0503020204020204" pitchFamily="34" charset="-122"/>
              </a:rPr>
              <a:t>Submit</a:t>
            </a:r>
            <a:endParaRPr lang="zh-CN" altLang="en-US" sz="1600">
              <a:solidFill>
                <a:srgbClr val="FFFFFF"/>
              </a:solidFill>
              <a:latin typeface="微软雅黑" panose="020B0503020204020204" pitchFamily="34" charset="-122"/>
              <a:sym typeface="微软雅黑" panose="020B0503020204020204" pitchFamily="34" charset="-122"/>
            </a:endParaRPr>
          </a:p>
        </p:txBody>
      </p:sp>
      <p:sp>
        <p:nvSpPr>
          <p:cNvPr id="2" name="矩形 1"/>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7" name="文本框 6"/>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8" name="文本框 7"/>
          <p:cNvSpPr txBox="1"/>
          <p:nvPr>
            <p:custDataLst>
              <p:tags r:id="rId14"/>
            </p:custDataLst>
          </p:nvPr>
        </p:nvSpPr>
        <p:spPr>
          <a:xfrm>
            <a:off x="12827000" y="1270000"/>
            <a:ext cx="3332480" cy="1938992"/>
          </a:xfrm>
          <a:prstGeom prst="rect">
            <a:avLst/>
          </a:prstGeom>
          <a:noFill/>
        </p:spPr>
        <p:txBody>
          <a:bodyPr vert="horz" rtlCol="0" anchor="t" anchorCtr="0">
            <a:spAutoFit/>
          </a:bodyPr>
          <a:lstStyle/>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ROM</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字扩展，需要</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片</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RAM</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先位扩展，再字扩展，每组</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片，构成</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4K*8,</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需要</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60K/4K=15</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组。</a:t>
            </a:r>
            <a:endPar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15</a:t>
            </a:r>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2=30</a:t>
            </a:r>
          </a:p>
          <a:p>
            <a:endPar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custDataLst>
              <p:tags r:id="rId15"/>
            </p:custDataLst>
          </p:nvPr>
        </p:nvGrpSpPr>
        <p:grpSpPr>
          <a:xfrm>
            <a:off x="12585700" y="0"/>
            <a:ext cx="3815080" cy="647700"/>
            <a:chOff x="12585700" y="0"/>
            <a:chExt cx="3815080" cy="647700"/>
          </a:xfrm>
        </p:grpSpPr>
        <p:sp>
          <p:nvSpPr>
            <p:cNvPr id="3" name="RemarkBack"/>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Block"/>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markTitleText"/>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9" name="RemarkBack"/>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markBlock"/>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emarkTitleText"/>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nvGrpSpPr>
          <p:cNvPr id="61452" name="Group 19"/>
          <p:cNvGrpSpPr/>
          <p:nvPr>
            <p:custDataLst>
              <p:tags r:id="rId19"/>
            </p:custDataLst>
          </p:nvPr>
        </p:nvGrpSpPr>
        <p:grpSpPr bwMode="auto">
          <a:xfrm>
            <a:off x="0" y="0"/>
            <a:ext cx="12192000" cy="635000"/>
            <a:chOff x="0" y="0"/>
            <a:chExt cx="12192000" cy="635000"/>
          </a:xfrm>
        </p:grpSpPr>
        <p:sp>
          <p:nvSpPr>
            <p:cNvPr id="16" name="TitleBackground"/>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ColorBlock"/>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456" name="TypeText"/>
            <p:cNvSpPr txBox="1">
              <a:spLocks noChangeArrowheads="1"/>
            </p:cNvSpPr>
            <p:nvPr>
              <p:custDataLst>
                <p:tags r:id="rId23"/>
              </p:custDataLst>
            </p:nvPr>
          </p:nvSpPr>
          <p:spPr bwMode="auto">
            <a:xfrm>
              <a:off x="254000" y="0"/>
              <a:ext cx="19050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a:solidFill>
                    <a:srgbClr val="000000"/>
                  </a:solidFill>
                  <a:latin typeface="微软雅黑" panose="020B0503020204020204" pitchFamily="34" charset="-122"/>
                  <a:sym typeface="微软雅黑" panose="020B0503020204020204" pitchFamily="34" charset="-122"/>
                </a:rPr>
                <a:t>单选题</a:t>
              </a:r>
            </a:p>
          </p:txBody>
        </p:sp>
        <p:sp>
          <p:nvSpPr>
            <p:cNvPr id="61457" name="TipText"/>
            <p:cNvSpPr txBox="1">
              <a:spLocks noChangeArrowheads="1"/>
            </p:cNvSpPr>
            <p:nvPr>
              <p:custDataLst>
                <p:tags r:id="rId24"/>
              </p:custDataLst>
            </p:nvPr>
          </p:nvSpPr>
          <p:spPr bwMode="auto">
            <a:xfrm>
              <a:off x="1190943" y="109220"/>
              <a:ext cx="2286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nchor="ctr" anchorCtr="0">
              <a:no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61453" name="Picture 4"/>
          <p:cNvPicPr>
            <a:picLocks noChangeArrowheads="1"/>
          </p:cNvPicPr>
          <p:nvPr>
            <p:custDataLst>
              <p:tags r:id="rId20"/>
            </p:custDataLst>
          </p:nvPr>
        </p:nvPicPr>
        <p:blipFill>
          <a:blip r:embed="rId30">
            <a:extLst>
              <a:ext uri="{28A0092B-C50C-407E-A947-70E740481C1C}">
                <a14:useLocalDpi xmlns:a14="http://schemas.microsoft.com/office/drawing/2010/main" val="0"/>
              </a:ext>
            </a:extLst>
          </a:blip>
          <a:srcRect/>
          <a:stretch>
            <a:fillRect/>
          </a:stretch>
        </p:blipFill>
        <p:spPr bwMode="auto">
          <a:xfrm>
            <a:off x="10642600" y="63500"/>
            <a:ext cx="14224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095593"/>
            <a:ext cx="9720580" cy="1221938"/>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en-US" altLang="zh-CN" sz="2600" dirty="0">
                <a:solidFill>
                  <a:srgbClr val="000000"/>
                </a:solidFill>
                <a:latin typeface="Microsoft Yahei"/>
                <a:ea typeface="Microsoft Yahei"/>
                <a:sym typeface="Microsoft Yahei"/>
              </a:rPr>
              <a:t>4</a:t>
            </a:r>
            <a:r>
              <a:rPr lang="zh-CN" altLang="en-US" sz="2600" dirty="0">
                <a:solidFill>
                  <a:srgbClr val="000000"/>
                </a:solidFill>
                <a:latin typeface="Microsoft Yahei"/>
                <a:ea typeface="Microsoft Yahei"/>
                <a:sym typeface="Microsoft Yahei"/>
              </a:rPr>
              <a:t>、采用将操作码字段扩展到没有使用的地址码字段的指令格式设计方案的主要目的是</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减少指令长度</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4983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充分利用地址字段</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提高指令效率</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4983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保持指令长度不变</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增加指令数量</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减少地址码数量</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978660"/>
            <a:ext cx="149256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C</a:t>
            </a:r>
            <a:r>
              <a:rPr lang="zh-CN" altLang="en-US" sz="2600" dirty="0">
                <a:solidFill>
                  <a:srgbClr val="000000"/>
                </a:solidFill>
                <a:latin typeface="Microsoft Yahei"/>
                <a:ea typeface="Microsoft Yahei"/>
                <a:sym typeface="Microsoft Yahei"/>
              </a:rPr>
              <a:t>正确。</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0895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685800" y="727098"/>
            <a:ext cx="11266714" cy="182210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en-US" altLang="zh-CN" sz="2600" dirty="0">
                <a:solidFill>
                  <a:srgbClr val="000000"/>
                </a:solidFill>
                <a:latin typeface="Microsoft Yahei"/>
                <a:ea typeface="Microsoft Yahei"/>
                <a:sym typeface="Microsoft Yahei"/>
              </a:rPr>
              <a:t>5</a:t>
            </a:r>
            <a:r>
              <a:rPr lang="zh-CN" altLang="en-US" sz="2600" dirty="0">
                <a:solidFill>
                  <a:srgbClr val="000000"/>
                </a:solidFill>
                <a:latin typeface="Microsoft Yahei"/>
                <a:ea typeface="Microsoft Yahei"/>
                <a:sym typeface="Microsoft Yahei"/>
              </a:rPr>
              <a:t>、某计算机采用</a:t>
            </a:r>
            <a:r>
              <a:rPr lang="en-US" altLang="zh-CN" sz="2600" dirty="0">
                <a:solidFill>
                  <a:srgbClr val="000000"/>
                </a:solidFill>
                <a:latin typeface="Microsoft Yahei"/>
                <a:ea typeface="Microsoft Yahei"/>
                <a:sym typeface="Microsoft Yahei"/>
              </a:rPr>
              <a:t>32</a:t>
            </a:r>
            <a:r>
              <a:rPr lang="zh-CN" altLang="en-US" sz="2600" dirty="0">
                <a:solidFill>
                  <a:srgbClr val="000000"/>
                </a:solidFill>
                <a:latin typeface="Microsoft Yahei"/>
                <a:ea typeface="Microsoft Yahei"/>
                <a:sym typeface="Microsoft Yahei"/>
              </a:rPr>
              <a:t>位单字长二地址指令，每个地址码为</a:t>
            </a:r>
            <a:r>
              <a:rPr lang="en-US" altLang="zh-CN" sz="2600" dirty="0">
                <a:solidFill>
                  <a:srgbClr val="000000"/>
                </a:solidFill>
                <a:latin typeface="Microsoft Yahei"/>
                <a:ea typeface="Microsoft Yahei"/>
                <a:sym typeface="Microsoft Yahei"/>
              </a:rPr>
              <a:t>12</a:t>
            </a:r>
            <a:r>
              <a:rPr lang="zh-CN" altLang="en-US" sz="2600" dirty="0">
                <a:solidFill>
                  <a:srgbClr val="000000"/>
                </a:solidFill>
                <a:latin typeface="Microsoft Yahei"/>
                <a:ea typeface="Microsoft Yahei"/>
                <a:sym typeface="Microsoft Yahei"/>
              </a:rPr>
              <a:t>位</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含寻址方式字段</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，若已经定义了</a:t>
            </a:r>
            <a:r>
              <a:rPr lang="en-US" altLang="zh-CN" sz="2600" dirty="0">
                <a:solidFill>
                  <a:srgbClr val="000000"/>
                </a:solidFill>
                <a:latin typeface="Microsoft Yahei"/>
                <a:ea typeface="Microsoft Yahei"/>
                <a:sym typeface="Microsoft Yahei"/>
              </a:rPr>
              <a:t>250</a:t>
            </a:r>
            <a:r>
              <a:rPr lang="zh-CN" altLang="en-US" sz="2600" dirty="0">
                <a:solidFill>
                  <a:srgbClr val="000000"/>
                </a:solidFill>
                <a:latin typeface="Microsoft Yahei"/>
                <a:ea typeface="Microsoft Yahei"/>
                <a:sym typeface="Microsoft Yahei"/>
              </a:rPr>
              <a:t>条二地址指令，则还可以定义多少条单地址指令 </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684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4K</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6845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8K</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8782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16K</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8782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24K</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270000"/>
            <a:ext cx="3319780" cy="193899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500" dirty="0">
                <a:solidFill>
                  <a:srgbClr val="000000"/>
                </a:solidFill>
                <a:latin typeface="Microsoft Yahei"/>
                <a:ea typeface="Microsoft Yahei"/>
                <a:sym typeface="Microsoft Yahei"/>
              </a:rPr>
              <a:t>D</a:t>
            </a:r>
            <a:r>
              <a:rPr lang="zh-CN" altLang="en-US" sz="1500" dirty="0">
                <a:solidFill>
                  <a:srgbClr val="000000"/>
                </a:solidFill>
                <a:latin typeface="Microsoft Yahei"/>
                <a:ea typeface="Microsoft Yahei"/>
                <a:sym typeface="Microsoft Yahei"/>
              </a:rPr>
              <a:t>正确。</a:t>
            </a:r>
            <a:r>
              <a:rPr lang="en-US" altLang="zh-CN" sz="1500" dirty="0">
                <a:solidFill>
                  <a:srgbClr val="000000"/>
                </a:solidFill>
                <a:latin typeface="Microsoft Yahei"/>
                <a:ea typeface="Microsoft Yahei"/>
                <a:sym typeface="Microsoft Yahei"/>
              </a:rPr>
              <a:t>(2^8-250)*2^12=6*4K=24K,OP</a:t>
            </a:r>
            <a:r>
              <a:rPr lang="zh-CN" altLang="en-US" sz="1500" dirty="0">
                <a:solidFill>
                  <a:srgbClr val="000000"/>
                </a:solidFill>
                <a:latin typeface="Microsoft Yahei"/>
                <a:ea typeface="Microsoft Yahei"/>
                <a:sym typeface="Microsoft Yahei"/>
              </a:rPr>
              <a:t>位数</a:t>
            </a:r>
            <a:r>
              <a:rPr lang="en-US" altLang="zh-CN" sz="1500" dirty="0">
                <a:solidFill>
                  <a:srgbClr val="000000"/>
                </a:solidFill>
                <a:latin typeface="Microsoft Yahei"/>
                <a:ea typeface="Microsoft Yahei"/>
                <a:sym typeface="Microsoft Yahei"/>
              </a:rPr>
              <a:t>32-24=8</a:t>
            </a:r>
            <a:r>
              <a:rPr lang="zh-CN" altLang="en-US" sz="1500" dirty="0">
                <a:solidFill>
                  <a:srgbClr val="000000"/>
                </a:solidFill>
                <a:latin typeface="Microsoft Yahei"/>
                <a:ea typeface="Microsoft Yahei"/>
                <a:sym typeface="Microsoft Yahei"/>
              </a:rPr>
              <a:t>位</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可以编码</a:t>
            </a:r>
            <a:r>
              <a:rPr lang="en-US" altLang="zh-CN" sz="1500" dirty="0">
                <a:solidFill>
                  <a:srgbClr val="000000"/>
                </a:solidFill>
                <a:latin typeface="Microsoft Yahei"/>
                <a:ea typeface="Microsoft Yahei"/>
                <a:sym typeface="Microsoft Yahei"/>
              </a:rPr>
              <a:t>256</a:t>
            </a:r>
            <a:r>
              <a:rPr lang="zh-CN" altLang="en-US" sz="1500" dirty="0">
                <a:solidFill>
                  <a:srgbClr val="000000"/>
                </a:solidFill>
                <a:latin typeface="Microsoft Yahei"/>
                <a:ea typeface="Microsoft Yahei"/>
                <a:sym typeface="Microsoft Yahei"/>
              </a:rPr>
              <a:t>条指令</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当前只需要</a:t>
            </a:r>
            <a:r>
              <a:rPr lang="en-US" altLang="zh-CN" sz="1500" dirty="0">
                <a:solidFill>
                  <a:srgbClr val="000000"/>
                </a:solidFill>
                <a:latin typeface="Microsoft Yahei"/>
                <a:ea typeface="Microsoft Yahei"/>
                <a:sym typeface="Microsoft Yahei"/>
              </a:rPr>
              <a:t>250</a:t>
            </a:r>
            <a:r>
              <a:rPr lang="zh-CN" altLang="en-US" sz="1500" dirty="0">
                <a:solidFill>
                  <a:srgbClr val="000000"/>
                </a:solidFill>
                <a:latin typeface="Microsoft Yahei"/>
                <a:ea typeface="Microsoft Yahei"/>
                <a:sym typeface="Microsoft Yahei"/>
              </a:rPr>
              <a:t>条</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剩余的编码有</a:t>
            </a:r>
            <a:r>
              <a:rPr lang="en-US" altLang="zh-CN" sz="1500" dirty="0">
                <a:solidFill>
                  <a:srgbClr val="000000"/>
                </a:solidFill>
                <a:latin typeface="Microsoft Yahei"/>
                <a:ea typeface="Microsoft Yahei"/>
                <a:sym typeface="Microsoft Yahei"/>
              </a:rPr>
              <a:t>256-250=6</a:t>
            </a:r>
            <a:r>
              <a:rPr lang="zh-CN" altLang="en-US" sz="1500" dirty="0">
                <a:solidFill>
                  <a:srgbClr val="000000"/>
                </a:solidFill>
                <a:latin typeface="Microsoft Yahei"/>
                <a:ea typeface="Microsoft Yahei"/>
                <a:sym typeface="Microsoft Yahei"/>
              </a:rPr>
              <a:t>个</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这</a:t>
            </a:r>
            <a:r>
              <a:rPr lang="en-US" altLang="zh-CN" sz="1500" dirty="0">
                <a:solidFill>
                  <a:srgbClr val="000000"/>
                </a:solidFill>
                <a:latin typeface="Microsoft Yahei"/>
                <a:ea typeface="Microsoft Yahei"/>
                <a:sym typeface="Microsoft Yahei"/>
              </a:rPr>
              <a:t>6</a:t>
            </a:r>
            <a:r>
              <a:rPr lang="zh-CN" altLang="en-US" sz="1500" dirty="0">
                <a:solidFill>
                  <a:srgbClr val="000000"/>
                </a:solidFill>
                <a:latin typeface="Microsoft Yahei"/>
                <a:ea typeface="Microsoft Yahei"/>
                <a:sym typeface="Microsoft Yahei"/>
              </a:rPr>
              <a:t>个编码用于扩展单地址指令</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单地址指令码后面有</a:t>
            </a:r>
            <a:r>
              <a:rPr lang="en-US" altLang="zh-CN" sz="1500" dirty="0">
                <a:solidFill>
                  <a:srgbClr val="000000"/>
                </a:solidFill>
                <a:latin typeface="Microsoft Yahei"/>
                <a:ea typeface="Microsoft Yahei"/>
                <a:sym typeface="Microsoft Yahei"/>
              </a:rPr>
              <a:t>12</a:t>
            </a:r>
            <a:r>
              <a:rPr lang="zh-CN" altLang="en-US" sz="1500" dirty="0">
                <a:solidFill>
                  <a:srgbClr val="000000"/>
                </a:solidFill>
                <a:latin typeface="Microsoft Yahei"/>
                <a:ea typeface="Microsoft Yahei"/>
                <a:sym typeface="Microsoft Yahei"/>
              </a:rPr>
              <a:t>位地址</a:t>
            </a:r>
            <a:r>
              <a:rPr lang="en-US" altLang="zh-CN" sz="1500" dirty="0">
                <a:solidFill>
                  <a:srgbClr val="000000"/>
                </a:solidFill>
                <a:latin typeface="Microsoft Yahei"/>
                <a:ea typeface="Microsoft Yahei"/>
                <a:sym typeface="Microsoft Yahei"/>
              </a:rPr>
              <a:t>,</a:t>
            </a:r>
            <a:r>
              <a:rPr lang="zh-CN" altLang="en-US" sz="1500" dirty="0">
                <a:solidFill>
                  <a:srgbClr val="000000"/>
                </a:solidFill>
                <a:latin typeface="Microsoft Yahei"/>
                <a:ea typeface="Microsoft Yahei"/>
                <a:sym typeface="Microsoft Yahei"/>
              </a:rPr>
              <a:t>这</a:t>
            </a:r>
            <a:r>
              <a:rPr lang="en-US" altLang="zh-CN" sz="1500" dirty="0">
                <a:solidFill>
                  <a:srgbClr val="000000"/>
                </a:solidFill>
                <a:latin typeface="Microsoft Yahei"/>
                <a:ea typeface="Microsoft Yahei"/>
                <a:sym typeface="Microsoft Yahei"/>
              </a:rPr>
              <a:t>6</a:t>
            </a:r>
            <a:r>
              <a:rPr lang="zh-CN" altLang="en-US" sz="1500" dirty="0">
                <a:solidFill>
                  <a:srgbClr val="000000"/>
                </a:solidFill>
                <a:latin typeface="Microsoft Yahei"/>
                <a:ea typeface="Microsoft Yahei"/>
                <a:sym typeface="Microsoft Yahei"/>
              </a:rPr>
              <a:t>个编码和后面的</a:t>
            </a:r>
            <a:r>
              <a:rPr lang="en-US" altLang="zh-CN" sz="1500" dirty="0">
                <a:solidFill>
                  <a:srgbClr val="000000"/>
                </a:solidFill>
                <a:latin typeface="Microsoft Yahei"/>
                <a:ea typeface="Microsoft Yahei"/>
                <a:sym typeface="Microsoft Yahei"/>
              </a:rPr>
              <a:t>12</a:t>
            </a:r>
            <a:r>
              <a:rPr lang="zh-CN" altLang="en-US" sz="1500" dirty="0">
                <a:solidFill>
                  <a:srgbClr val="000000"/>
                </a:solidFill>
                <a:latin typeface="Microsoft Yahei"/>
                <a:ea typeface="Microsoft Yahei"/>
                <a:sym typeface="Microsoft Yahei"/>
              </a:rPr>
              <a:t>位 地址可以组合编码的单地址指令数量为</a:t>
            </a:r>
            <a:r>
              <a:rPr lang="en-US" altLang="zh-CN" sz="1500" dirty="0">
                <a:solidFill>
                  <a:srgbClr val="000000"/>
                </a:solidFill>
                <a:latin typeface="Microsoft Yahei"/>
                <a:ea typeface="Microsoft Yahei"/>
                <a:sym typeface="Microsoft Yahei"/>
              </a:rPr>
              <a:t>6*2^12</a:t>
            </a:r>
            <a:endParaRPr lang="zh-CN" altLang="en-US" sz="15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51813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095593"/>
            <a:ext cx="9638030" cy="1221938"/>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en-US" altLang="zh-CN" sz="2600" dirty="0">
                <a:solidFill>
                  <a:srgbClr val="000000"/>
                </a:solidFill>
                <a:latin typeface="Microsoft Yahei"/>
                <a:ea typeface="Microsoft Yahei"/>
                <a:sym typeface="Microsoft Yahei"/>
              </a:rPr>
              <a:t>1</a:t>
            </a:r>
            <a:r>
              <a:rPr lang="zh-CN" altLang="en-US" sz="2600" dirty="0">
                <a:solidFill>
                  <a:srgbClr val="000000"/>
                </a:solidFill>
                <a:latin typeface="Microsoft Yahei"/>
                <a:ea typeface="Microsoft Yahei"/>
                <a:sym typeface="Microsoft Yahei"/>
              </a:rPr>
              <a:t>、直接寻址的无条件转移指令执行的效果是将指令地址送入 </a:t>
            </a:r>
            <a:r>
              <a:rPr lang="en-US" altLang="zh-CN" sz="2600" dirty="0">
                <a:solidFill>
                  <a:srgbClr val="000000"/>
                </a:solidFill>
                <a:latin typeface="Microsoft Yahei"/>
                <a:ea typeface="Microsoft Yahei"/>
                <a:sym typeface="Microsoft Yahei"/>
              </a:rPr>
              <a:t>(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24530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程序计数器 </a:t>
            </a:r>
            <a:r>
              <a:rPr lang="en-US" altLang="zh-CN" sz="2600">
                <a:solidFill>
                  <a:srgbClr val="000000"/>
                </a:solidFill>
                <a:latin typeface="Microsoft Yahei"/>
                <a:ea typeface="Microsoft Yahei"/>
                <a:sym typeface="Microsoft Yahei"/>
              </a:rPr>
              <a:t>PC</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2702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地址寄存器</a:t>
            </a:r>
            <a:r>
              <a:rPr lang="en-US" altLang="zh-CN" sz="2600">
                <a:solidFill>
                  <a:srgbClr val="000000"/>
                </a:solidFill>
                <a:latin typeface="Microsoft Yahei"/>
                <a:ea typeface="Microsoft Yahei"/>
                <a:sym typeface="Microsoft Yahei"/>
              </a:rPr>
              <a:t>MAR</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34801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数据缓冲寄存器 </a:t>
            </a:r>
            <a:r>
              <a:rPr lang="en-US" altLang="zh-CN" sz="2600">
                <a:solidFill>
                  <a:srgbClr val="000000"/>
                </a:solidFill>
                <a:latin typeface="Microsoft Yahei"/>
                <a:ea typeface="Microsoft Yahei"/>
                <a:sym typeface="Microsoft Yahei"/>
              </a:rPr>
              <a:t>MDR</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2592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偏移地址累加器</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780540"/>
            <a:ext cx="333248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无条件转移的本质是改变</a:t>
            </a:r>
            <a:r>
              <a:rPr lang="en-US" altLang="zh-CN" sz="2600">
                <a:solidFill>
                  <a:srgbClr val="000000"/>
                </a:solidFill>
                <a:latin typeface="Microsoft Yahei"/>
                <a:ea typeface="Microsoft Yahei"/>
                <a:sym typeface="Microsoft Yahei"/>
              </a:rPr>
              <a:t>PC</a:t>
            </a:r>
            <a:r>
              <a:rPr lang="zh-CN" altLang="en-US" sz="2600">
                <a:solidFill>
                  <a:srgbClr val="000000"/>
                </a:solidFill>
                <a:latin typeface="Microsoft Yahei"/>
                <a:ea typeface="Microsoft Yahei"/>
                <a:sym typeface="Microsoft Yahei"/>
              </a:rPr>
              <a:t>的值。</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1"/>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7147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0342"/>
            <a:ext cx="10297886"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6</a:t>
            </a:r>
            <a:r>
              <a:rPr lang="zh-CN" altLang="en-US" sz="2600" dirty="0">
                <a:solidFill>
                  <a:srgbClr val="000000"/>
                </a:solidFill>
                <a:latin typeface="Microsoft Yahei"/>
                <a:ea typeface="Microsoft Yahei"/>
                <a:sym typeface="Microsoft Yahei"/>
              </a:rPr>
              <a:t>、在数据寻址方式中，获取操作数最快的寻址方式是 </a:t>
            </a:r>
            <a:r>
              <a:rPr lang="en-US" altLang="zh-CN" sz="2600" dirty="0">
                <a:solidFill>
                  <a:srgbClr val="000000"/>
                </a:solidFill>
                <a:latin typeface="Microsoft Yahei"/>
                <a:ea typeface="Microsoft Yahei"/>
                <a:sym typeface="Microsoft Yahei"/>
              </a:rPr>
              <a:t>(   )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寄存器寻址</a:t>
            </a: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立即数寻址</a:t>
            </a: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直接寻址</a:t>
            </a: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间接寻址</a:t>
            </a: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780540"/>
            <a:ext cx="3111818"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B</a:t>
            </a:r>
            <a:r>
              <a:rPr lang="zh-CN" altLang="en-US" sz="2600" dirty="0">
                <a:solidFill>
                  <a:srgbClr val="000000"/>
                </a:solidFill>
                <a:latin typeface="Microsoft Yahei"/>
                <a:ea typeface="Microsoft Yahei"/>
                <a:sym typeface="Microsoft Yahei"/>
              </a:rPr>
              <a:t>正确</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直接在指令码中 获取操作数。</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78759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095593"/>
            <a:ext cx="9469755" cy="1221938"/>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en-US" altLang="zh-CN" sz="2600" dirty="0">
                <a:solidFill>
                  <a:srgbClr val="000000"/>
                </a:solidFill>
                <a:latin typeface="Microsoft Yahei"/>
                <a:ea typeface="Microsoft Yahei"/>
                <a:sym typeface="Microsoft Yahei"/>
              </a:rPr>
              <a:t>7</a:t>
            </a:r>
            <a:r>
              <a:rPr lang="zh-CN" altLang="en-US" sz="2600" dirty="0">
                <a:solidFill>
                  <a:srgbClr val="000000"/>
                </a:solidFill>
                <a:latin typeface="Microsoft Yahei"/>
                <a:ea typeface="Microsoft Yahei"/>
                <a:sym typeface="Microsoft Yahei"/>
              </a:rPr>
              <a:t>、若指令的形式地址中给出的是操作数的有效地址，该指令采用的寻址方式是</a:t>
            </a:r>
            <a:r>
              <a:rPr lang="en-US" altLang="zh-CN" sz="2600" dirty="0">
                <a:solidFill>
                  <a:srgbClr val="000000"/>
                </a:solidFill>
                <a:latin typeface="Microsoft Yahei"/>
                <a:ea typeface="Microsoft Yahei"/>
                <a:sym typeface="Microsoft Yahei"/>
              </a:rPr>
              <a:t>(      ) ( </a:t>
            </a:r>
            <a:r>
              <a:rPr lang="zh-CN" altLang="en-US" sz="2600" dirty="0">
                <a:solidFill>
                  <a:srgbClr val="000000"/>
                </a:solidFill>
                <a:latin typeface="Microsoft Yahei"/>
                <a:ea typeface="Microsoft Yahei"/>
                <a:sym typeface="Microsoft Yahei"/>
              </a:rPr>
              <a:t>单选</a:t>
            </a:r>
            <a:r>
              <a:rPr lang="en-US" altLang="zh-CN" sz="2600" dirty="0">
                <a:solidFill>
                  <a:srgbClr val="000000"/>
                </a:solidFill>
                <a:latin typeface="Microsoft Yahei"/>
                <a:ea typeface="Microsoft Yahei"/>
                <a:sym typeface="Microsoft Yahei"/>
              </a:rPr>
              <a:t>)</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直接寻址</a:t>
            </a: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立即数寻址</a:t>
            </a: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寄存器寻址</a:t>
            </a: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1602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变址寻址</a:t>
            </a: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978660"/>
            <a:ext cx="5130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endParaRPr lang="zh-CN" altLang="en-US" sz="260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942989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1135"/>
            <a:ext cx="9624695" cy="49149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下列关于程序计数器的下列描述中，正确的是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TextBox 8"/>
          <p:cNvSpPr txBox="1"/>
          <p:nvPr>
            <p:custDataLst>
              <p:tags r:id="rId3"/>
            </p:custDataLst>
          </p:nvPr>
        </p:nvSpPr>
        <p:spPr>
          <a:xfrm>
            <a:off x="2438400" y="2863691"/>
            <a:ext cx="7215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指令执行过程中会保存当前正在执行的指令地址</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0"/>
          <p:cNvSpPr txBox="1"/>
          <p:nvPr>
            <p:custDataLst>
              <p:tags r:id="rId5"/>
            </p:custDataLst>
          </p:nvPr>
        </p:nvSpPr>
        <p:spPr>
          <a:xfrm>
            <a:off x="2438400" y="3720941"/>
            <a:ext cx="6224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指令执行过程中会保存下一条指令的地址</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2"/>
          <p:cNvSpPr txBox="1"/>
          <p:nvPr>
            <p:custDataLst>
              <p:tags r:id="rId7"/>
            </p:custDataLst>
          </p:nvPr>
        </p:nvSpPr>
        <p:spPr>
          <a:xfrm>
            <a:off x="2438400" y="4578191"/>
            <a:ext cx="54343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其值不一定按</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PC+“1”</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的方式改变</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custDataLst>
              <p:tags r:id="rId9"/>
            </p:custDataLst>
          </p:nvPr>
        </p:nvSpPr>
        <p:spPr>
          <a:xfrm>
            <a:off x="2438400" y="5435441"/>
            <a:ext cx="30229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中可以没有</a:t>
            </a:r>
            <a:r>
              <a:rPr lang="en-US" altLang="zh-CN"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endPar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1" name="组合 20"/>
          <p:cNvGrpSpPr/>
          <p:nvPr>
            <p:custDataLst>
              <p:tags r:id="rId12"/>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22" name="TextBox 21"/>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3" name="TextBox 22"/>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微软雅黑" panose="020B0503020204020204" pitchFamily="34" charset="-122"/>
            </a:endParaRPr>
          </a:p>
        </p:txBody>
      </p:sp>
      <p:sp>
        <p:nvSpPr>
          <p:cNvPr id="24" name="TextBox 23"/>
          <p:cNvSpPr txBox="1"/>
          <p:nvPr>
            <p:custDataLst>
              <p:tags r:id="rId15"/>
            </p:custDataLst>
          </p:nvPr>
        </p:nvSpPr>
        <p:spPr>
          <a:xfrm>
            <a:off x="12827000" y="1345337"/>
            <a:ext cx="3332480" cy="175432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都对</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先发出正在执行的指令地址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取指令完成后</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中会保存下一条指令的地址。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转移指令执行时</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的是相对的偏移量或转移目标地址。</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错误</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,CPU</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中必须有</a:t>
            </a:r>
            <a:r>
              <a:rPr lang="en-US" altLang="zh-CN"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a:t>
            </a:r>
            <a:r>
              <a:rPr lang="zh-CN" altLang="en-US"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25" name="圆角矩形 24"/>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2" name="图片 1"/>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custDataLst>
              <p:tags r:id="rId2"/>
            </p:custDataLst>
          </p:nvPr>
        </p:nvSpPr>
        <p:spPr>
          <a:xfrm>
            <a:off x="360288" y="461892"/>
            <a:ext cx="9666997" cy="133794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pPr>
              <a:lnSpc>
                <a:spcPct val="150000"/>
              </a:lnSpc>
            </a:pPr>
            <a:r>
              <a:rPr lang="zh-CN" altLang="zh-CN" sz="2800" dirty="0"/>
              <a:t>下图为单总线结构数据通路实例</a:t>
            </a:r>
          </a:p>
          <a:p>
            <a:pPr>
              <a:lnSpc>
                <a:spcPct val="150000"/>
              </a:lnSpc>
            </a:pP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关于该数据通路的下列描述中正确的是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TextBox 10"/>
          <p:cNvSpPr txBox="1"/>
          <p:nvPr>
            <p:custDataLst>
              <p:tags r:id="rId3"/>
            </p:custDataLst>
          </p:nvPr>
        </p:nvSpPr>
        <p:spPr>
          <a:xfrm>
            <a:off x="1328028" y="2247587"/>
            <a:ext cx="4855029"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 +“1" </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的数据通路为</a:t>
            </a:r>
            <a:endPar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 -&gt; X -&gt; ALU -&gt;Z -&gt; PC</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a:spLocks noChangeAspect="1"/>
          </p:cNvSpPr>
          <p:nvPr>
            <p:custDataLst>
              <p:tags r:id="rId4"/>
            </p:custDataLst>
          </p:nvPr>
        </p:nvSpPr>
        <p:spPr>
          <a:xfrm>
            <a:off x="461253" y="2436688"/>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TextBox 12"/>
          <p:cNvSpPr txBox="1"/>
          <p:nvPr>
            <p:custDataLst>
              <p:tags r:id="rId5"/>
            </p:custDataLst>
          </p:nvPr>
        </p:nvSpPr>
        <p:spPr>
          <a:xfrm>
            <a:off x="1328029" y="3355215"/>
            <a:ext cx="5497286" cy="892552"/>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取指令的数据通路为</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p>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PC -&gt; AR -&gt; MEM -&gt; DR -&gt; IR</a:t>
            </a:r>
            <a:endPar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13"/>
          <p:cNvSpPr>
            <a:spLocks noChangeAspect="1"/>
          </p:cNvSpPr>
          <p:nvPr>
            <p:custDataLst>
              <p:tags r:id="rId6"/>
            </p:custDataLst>
          </p:nvPr>
        </p:nvSpPr>
        <p:spPr>
          <a:xfrm>
            <a:off x="461253" y="354431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TextBox 14"/>
          <p:cNvSpPr txBox="1"/>
          <p:nvPr>
            <p:custDataLst>
              <p:tags r:id="rId7"/>
            </p:custDataLst>
          </p:nvPr>
        </p:nvSpPr>
        <p:spPr>
          <a:xfrm>
            <a:off x="1328028" y="4363516"/>
            <a:ext cx="5878286" cy="82994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所有控制寄存器向总线数据的控制信号，如</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R2out, </a:t>
            </a:r>
            <a:r>
              <a:rPr lang="en-US" altLang="zh-CN" sz="2400" dirty="0" err="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Zout</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等都一定不能同时有效</a:t>
            </a:r>
          </a:p>
        </p:txBody>
      </p:sp>
      <p:sp>
        <p:nvSpPr>
          <p:cNvPr id="16" name="矩形 15"/>
          <p:cNvSpPr>
            <a:spLocks noChangeAspect="1"/>
          </p:cNvSpPr>
          <p:nvPr>
            <p:custDataLst>
              <p:tags r:id="rId8"/>
            </p:custDataLst>
          </p:nvPr>
        </p:nvSpPr>
        <p:spPr>
          <a:xfrm>
            <a:off x="461253" y="4521312"/>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TextBox 16"/>
          <p:cNvSpPr txBox="1"/>
          <p:nvPr>
            <p:custDataLst>
              <p:tags r:id="rId9"/>
            </p:custDataLst>
          </p:nvPr>
        </p:nvSpPr>
        <p:spPr>
          <a:xfrm>
            <a:off x="1306255" y="5437960"/>
            <a:ext cx="6052487" cy="830997"/>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所有控制从总线向寄存器输入的控制信号</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如</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Xin,R2in</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等一定不能同时有效</a:t>
            </a:r>
          </a:p>
        </p:txBody>
      </p:sp>
      <p:sp>
        <p:nvSpPr>
          <p:cNvPr id="18" name="矩形 17"/>
          <p:cNvSpPr>
            <a:spLocks noChangeAspect="1"/>
          </p:cNvSpPr>
          <p:nvPr>
            <p:custDataLst>
              <p:tags r:id="rId10"/>
            </p:custDataLst>
          </p:nvPr>
        </p:nvSpPr>
        <p:spPr>
          <a:xfrm>
            <a:off x="439481" y="5596282"/>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可为此题添加文本、图片、公式等解析，且需将内容全部放在本区域内。正常使用需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微软雅黑" panose="020B0503020204020204" pitchFamily="34" charset="-122"/>
            </a:endParaRPr>
          </a:p>
        </p:txBody>
      </p:sp>
      <p:sp>
        <p:nvSpPr>
          <p:cNvPr id="26" name="TextBox 25"/>
          <p:cNvSpPr txBox="1"/>
          <p:nvPr>
            <p:custDataLst>
              <p:tags r:id="rId14"/>
            </p:custDataLst>
          </p:nvPr>
        </p:nvSpPr>
        <p:spPr>
          <a:xfrm>
            <a:off x="12827000" y="1780540"/>
            <a:ext cx="325310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ABC</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正确。</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D</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错误</a:t>
            </a:r>
            <a:r>
              <a:rPr lang="en-US" altLang="zh-CN"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6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输入的可以同时有效。</a:t>
            </a:r>
          </a:p>
        </p:txBody>
      </p:sp>
      <p:sp>
        <p:nvSpPr>
          <p:cNvPr id="27" name="圆角矩形 26"/>
          <p:cNvSpPr/>
          <p:nvPr>
            <p:custDataLst>
              <p:tags r:id="rId15"/>
            </p:custDataLst>
          </p:nvPr>
        </p:nvSpPr>
        <p:spPr>
          <a:xfrm>
            <a:off x="9240599" y="6208606"/>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p>
        </p:txBody>
      </p:sp>
      <p:pic>
        <p:nvPicPr>
          <p:cNvPr id="28" name="图片 27"/>
          <p:cNvPicPr/>
          <p:nvPr/>
        </p:nvPicPr>
        <p:blipFill>
          <a:blip r:embed="rId31"/>
          <a:stretch>
            <a:fillRect/>
          </a:stretch>
        </p:blipFill>
        <p:spPr>
          <a:xfrm>
            <a:off x="7029359" y="1905405"/>
            <a:ext cx="5162641" cy="4056274"/>
          </a:xfrm>
          <a:prstGeom prst="rect">
            <a:avLst/>
          </a:prstGeom>
        </p:spPr>
      </p:pic>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答案解析</a:t>
            </a:r>
          </a:p>
        </p:txBody>
      </p:sp>
      <p:grpSp>
        <p:nvGrpSpPr>
          <p:cNvPr id="9" name="组合 8"/>
          <p:cNvGrpSpPr/>
          <p:nvPr>
            <p:custDataLst>
              <p:tags r:id="rId20"/>
            </p:custDataLst>
          </p:nvPr>
        </p:nvGrpSpPr>
        <p:grpSpPr>
          <a:xfrm>
            <a:off x="0" y="0"/>
            <a:ext cx="12192000" cy="635000"/>
            <a:chOff x="0" y="63500"/>
            <a:chExt cx="12192000" cy="635000"/>
          </a:xfrm>
        </p:grpSpPr>
        <p:sp>
          <p:nvSpPr>
            <p:cNvPr id="5" name="TitleBackground"/>
            <p:cNvSpPr/>
            <p:nvPr>
              <p:custDataLst>
                <p:tags r:id="rId22"/>
              </p:custDataLst>
            </p:nvPr>
          </p:nvSpPr>
          <p:spPr>
            <a:xfrm>
              <a:off x="0" y="6350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635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6350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多选题</a:t>
              </a:r>
            </a:p>
          </p:txBody>
        </p:sp>
        <p:sp>
          <p:nvSpPr>
            <p:cNvPr id="8" name="TipText"/>
            <p:cNvSpPr txBox="1"/>
            <p:nvPr>
              <p:custDataLst>
                <p:tags r:id="rId25"/>
              </p:custDataLst>
            </p:nvPr>
          </p:nvSpPr>
          <p:spPr>
            <a:xfrm>
              <a:off x="1525905" y="1727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4" name="图片 3"/>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  IEEE754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3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 </a:t>
              </a:r>
              <a:r>
                <a:rPr lang="en-US" altLang="zh-CN" sz="2000" baseline="3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s</a:t>
              </a:r>
              <a:r>
                <a:rPr lang="en-US" altLang="zh-CN" sz="2000" dirty="0">
                  <a:solidFill>
                    <a:schemeClr val="tx1"/>
                  </a:solidFill>
                  <a:latin typeface="微软雅黑" panose="020B0503020204020204" pitchFamily="34" charset="-122"/>
                  <a:ea typeface="微软雅黑" panose="020B0503020204020204" pitchFamily="34" charset="-122"/>
                  <a:sym typeface="+mn-ea"/>
                </a:rPr>
                <a:t> × 2 </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内容占位符 2"/>
          <p:cNvSpPr txBox="1"/>
          <p:nvPr/>
        </p:nvSpPr>
        <p:spPr>
          <a:xfrm>
            <a:off x="1077975" y="775811"/>
            <a:ext cx="10221421" cy="1176100"/>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将十进制数</a:t>
            </a:r>
            <a:r>
              <a:rPr lang="en-US" altLang="zh-CN" sz="2400" dirty="0">
                <a:solidFill>
                  <a:srgbClr val="C00000"/>
                </a:solidFill>
                <a:latin typeface="微软雅黑" panose="020B0503020204020204" pitchFamily="34" charset="-122"/>
                <a:ea typeface="微软雅黑" panose="020B0503020204020204" pitchFamily="34" charset="-122"/>
              </a:rPr>
              <a:t>20.59375</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转换成</a:t>
            </a:r>
            <a:r>
              <a:rPr lang="en-US" altLang="zh-CN" sz="2400" dirty="0">
                <a:solidFill>
                  <a:srgbClr val="C00000"/>
                </a:solidFill>
                <a:latin typeface="微软雅黑" panose="020B0503020204020204" pitchFamily="34" charset="-122"/>
                <a:ea typeface="微软雅黑" panose="020B0503020204020204" pitchFamily="34" charset="-122"/>
              </a:rPr>
              <a:t>32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位</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IEEE754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格式浮点数的二进制格式。</a:t>
            </a:r>
          </a:p>
        </p:txBody>
      </p:sp>
      <p:sp>
        <p:nvSpPr>
          <p:cNvPr id="16" name="矩形: 圆角 9"/>
          <p:cNvSpPr/>
          <p:nvPr/>
        </p:nvSpPr>
        <p:spPr>
          <a:xfrm>
            <a:off x="496600" y="1065252"/>
            <a:ext cx="10748332" cy="5201366"/>
          </a:xfrm>
          <a:prstGeom prst="roundRect">
            <a:avLst>
              <a:gd name="adj" fmla="val 5192"/>
            </a:avLst>
          </a:prstGeom>
          <a:noFill/>
          <a:ln w="15875">
            <a:solidFill>
              <a:srgbClr val="0066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Text Box 3"/>
          <p:cNvSpPr txBox="1"/>
          <p:nvPr/>
        </p:nvSpPr>
        <p:spPr>
          <a:xfrm>
            <a:off x="2077320" y="1819760"/>
            <a:ext cx="9812229" cy="4477385"/>
          </a:xfrm>
          <a:prstGeom prst="rect">
            <a:avLst/>
          </a:prstGeom>
          <a:noFill/>
          <a:ln w="9525">
            <a:noFill/>
          </a:ln>
        </p:spPr>
        <p:txBody>
          <a:bodyPr wrap="square">
            <a:spAutoFit/>
          </a:bodyPr>
          <a:lstStyle/>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解: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先将十进制数换成二进制数：</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20.59375=10100.10011</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移动小数点，使其变成1.M的形式</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10100.10011=1.010010011×2 </a:t>
            </a:r>
            <a:r>
              <a:rPr lang="zh-CN" altLang="en-US" sz="2000" baseline="30000" dirty="0">
                <a:solidFill>
                  <a:schemeClr val="tx1">
                    <a:lumMod val="75000"/>
                    <a:lumOff val="25000"/>
                  </a:schemeClr>
                </a:solidFill>
                <a:latin typeface="微软雅黑" panose="020B0503020204020204" pitchFamily="34" charset="-122"/>
                <a:ea typeface="微软雅黑" panose="020B0503020204020204" pitchFamily="34" charset="-122"/>
              </a:rPr>
              <a:t>4</a:t>
            </a:r>
          </a:p>
          <a:p>
            <a:pPr>
              <a:lnSpc>
                <a:spcPct val="120000"/>
              </a:lnSpc>
              <a:spcBef>
                <a:spcPct val="2500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(3)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得到：</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S=0, e = 4，E=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4+127=</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100+01111111 =10000011，</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M = 010010011（原码）</a:t>
            </a:r>
          </a:p>
          <a:p>
            <a:pPr>
              <a:lnSpc>
                <a:spcPct val="120000"/>
              </a:lnSpc>
              <a:spcBef>
                <a:spcPct val="2500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(4)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最后得到32位浮点数的二进制存储格式为：</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b="1" u="sng" dirty="0">
                <a:solidFill>
                  <a:srgbClr val="F33799"/>
                </a:solidFill>
                <a:latin typeface="微软雅黑" panose="020B0503020204020204" pitchFamily="34" charset="-122"/>
                <a:ea typeface="微软雅黑" panose="020B0503020204020204" pitchFamily="34" charset="-122"/>
              </a:rPr>
              <a:t>0</a:t>
            </a:r>
            <a:r>
              <a:rPr lang="zh-CN" altLang="en-US" sz="2000" dirty="0">
                <a:solidFill>
                  <a:srgbClr val="0000FF"/>
                </a:solidFill>
                <a:latin typeface="微软雅黑" panose="020B0503020204020204" pitchFamily="34" charset="-122"/>
                <a:ea typeface="微软雅黑" panose="020B0503020204020204" pitchFamily="34" charset="-122"/>
              </a:rPr>
              <a:t>100 0001  1 </a:t>
            </a:r>
            <a:r>
              <a:rPr lang="zh-CN" altLang="en-US" sz="2000" u="sng" dirty="0">
                <a:solidFill>
                  <a:schemeClr val="tx1">
                    <a:lumMod val="75000"/>
                    <a:lumOff val="25000"/>
                  </a:schemeClr>
                </a:solidFill>
                <a:latin typeface="微软雅黑" panose="020B0503020204020204" pitchFamily="34" charset="-122"/>
                <a:ea typeface="微软雅黑" panose="020B0503020204020204" pitchFamily="34" charset="-122"/>
              </a:rPr>
              <a:t>010   0100   11 </a:t>
            </a:r>
            <a:r>
              <a:rPr lang="zh-CN" altLang="en-US" sz="2000" u="sng" dirty="0">
                <a:solidFill>
                  <a:srgbClr val="C00000"/>
                </a:solidFill>
                <a:latin typeface="微软雅黑" panose="020B0503020204020204" pitchFamily="34" charset="-122"/>
                <a:ea typeface="微软雅黑" panose="020B0503020204020204" pitchFamily="34" charset="-122"/>
              </a:rPr>
              <a:t>00   0000  0000 0000</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 4        1         A        4           C         0       0      0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487822" y="257614"/>
            <a:ext cx="10515600" cy="617641"/>
          </a:xfrm>
        </p:spPr>
        <p:txBody>
          <a:bodyPr/>
          <a:lstStyle/>
          <a:p>
            <a:r>
              <a:rPr lang="zh-CN" altLang="zh-CN" dirty="0"/>
              <a:t>浮点数转换</a:t>
            </a:r>
            <a:r>
              <a:rPr lang="zh-CN" altLang="en-US" dirty="0"/>
              <a:t>实例</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9.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BDC正确。A错误,A还需要最高位的进位和符号位进位一起异或。B正确,Overflow = f1 ⊕ f2;C正确,Overflow = Cf ⊕ Cn;D正确,无符号数最高进位说明溢出,可以用运算器进位信号设计检测。"/>
  <p:tag name="PROBLEMSCORE" val="10.0"/>
  <p:tag name="PROBLEMSCORE_HALF" val="5.0"/>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7.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答案C。P=1数位与1异或,取反,匹配C0=1,效果是全部取反再加1;P=0,数位与0异或不变。"/>
  <p:tag name="PROBLEMSCORE" val="10.0"/>
</p:tagLst>
</file>

<file path=ppt/tags/tag1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4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4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5.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D错误,减法都是转换为加法的,并行进位链一样有效。"/>
  <p:tag name="PROBLEMSCORE" val="10.0"/>
  <p:tag name="PROBLEMSCORE_HALF" val="5.0"/>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7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93.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短时间内重复访问，时间局部性。"/>
  <p:tag name="PROBLEMSCORE" val="20.0"/>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0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0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0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0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0.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全对"/>
  <p:tag name="PROBLEMSCORE" val="20.0"/>
  <p:tag name="PROBLEMSCORE_HALF" val="10.0"/>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2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3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3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7.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 val="20.0"/>
  <p:tag name="PROBLEMSCORE_HALF" val="10.0"/>
  <p:tag name="PROBLEMREMARK" val="A 正确&#10;B 读指令、读数据、写回数据等操作，多次访问。&#10;C 无关&#10;D 与辅存无关，问的是主存"/>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5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4.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16K个单元,SDRAM地址线不复用,214=16K所以地址线有14条,数据线有32条,共有46条,答案B。"/>
  <p:tag name="PROBLEMSCORE" val="25.0"/>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8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8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8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2.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 val="20.0"/>
  <p:tag name="PROBLEMSCORE_HALF" val="10.0"/>
  <p:tag name="PROBLEMREMARK" val="B 利用局部性原理构建了层次存储，效率高。&#10;&#10;C 连续存放，无跳转，所以具有空间局部性。&#10;&#10;D 循环会在短时间内连续被调用，所以具有时间局部性。"/>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1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1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1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9.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0"/>
  <p:tag name="PROBLEMREMARK" val="1、按字编址，一个地址访问4个字节。&#10;2、CPU需要的地址数目：64MB/4B=16M"/>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3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4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4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6.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20.0"/>
  <p:tag name="PROBLEMREMARK" val="1、ROM字扩展，需要2片&#10;2、RAM先位扩展，再字扩展，每组2片，构成4K*8,需要60K/4K=15组。&#10;15*2=30&#10;"/>
</p:tagLst>
</file>

<file path=ppt/tags/tag35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PROBLEMSCORE" val="1.0"/>
</p:tagLst>
</file>

<file path=ppt/tags/tag3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6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6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6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6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3.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C正确。"/>
  <p:tag name="PROBLEMSCORE" val="20.0"/>
</p:tagLst>
</file>

<file path=ppt/tags/tag38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9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9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9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9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11.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D正确。(2^8-250)*2^12=6*4K=24K,OP位数32-24=8位,可以编码256条指令,当前只需要250条,剩余的编码有256-250=6个,这6个编码用于扩展单地址指令,单地址指令码后面有12位地址,这6个编码和后面的12位 地址可以组合编码的单地址指令数量为6*2^12"/>
  <p:tag name="PROBLEMSCORE" val="20.0"/>
</p:tagLst>
</file>

<file path=ppt/tags/tag4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2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2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2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9.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A正确,无条件转移的本质是改变PC的值。"/>
  <p:tag name="PROBLEMSCORE" val="10.0"/>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5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5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5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67.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B正确,直接在指令码中 获取操作数。"/>
  <p:tag name="PROBLEMSCORE" val="10.0"/>
</p:tagLst>
</file>

<file path=ppt/tags/tag4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7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7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5.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A"/>
  <p:tag name="PROBLEMSCORE" val="10.0"/>
</p:tagLst>
</file>

<file path=ppt/tags/tag49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9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TIMING" val="|9.9|1.4|6.6|83.6|10.9|26.4|1.3|53.2|5.5|1.4|1.9|1.4|5.5|20.7|1.5|1.2|1"/>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0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0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0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0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0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23.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AB都对,先发出正在执行的指令地址,取指令完成后PC中会保存下一条指令的地址。C正确,转移指令执行时,PC+的是相对的偏移量或转移目标地址。D错误,CPU中必须有PC。"/>
  <p:tag name="PROBLEMSCORE" val="20.0"/>
  <p:tag name="PROBLEMSCORE_HALF" val="10.0"/>
</p:tagLst>
</file>

<file path=ppt/tags/tag52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答案C。1)只看十进制,-97-63=-160已经超出8位有符号数补码表示范围,最小[-128,127)。[X]原=1 110 0001;[X]补 =1001 1111 。[Y]原:0100 0001,[Y]补=0100 0001, [[Y]补]补=1011 1110+1=1011 1111 [X]补+[[Y]补]补=1001 1111+1011 1111=0101 1110两负数相加,符号变为正,负溢。 Cf =1, Cn=0   Overflow = Cf ⊕ Cn=1 ⊕ 0=1"/>
  <p:tag name="PROBLEMSCORE" val="10.0"/>
</p:tagLst>
</file>

<file path=ppt/tags/tag5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3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53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3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3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3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3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1.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C正确。D错误,输入的可以同时有效。"/>
  <p:tag name="PROBLEMSCORE" val="20.0"/>
  <p:tag name="PROBLEMSCORE_HALF" val="10.0"/>
</p:tagLst>
</file>

<file path=ppt/tags/tag5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6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6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6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6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95a9446e-bab0-4e25-b499-13c990c749a4}"/>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30,&quot;width&quot;:12970}"/>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答案B,"/>
  <p:tag name="PROBLEMSCORE" val="10.0"/>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REMARK" val="ABD正确。A正溢;B负溢;D正确;.C错误,可能的,两个1111 1111 相加就可以。"/>
  <p:tag name="PROBLEMSCORE" val="10.0"/>
  <p:tag name="PROBLEMSCORE_HALF" val="5.0"/>
</p:tagLst>
</file>

<file path=ppt/tags/tag8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9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16144</TotalTime>
  <Words>10212</Words>
  <Application>Microsoft Office PowerPoint</Application>
  <PresentationFormat>Widescreen</PresentationFormat>
  <Paragraphs>2264</Paragraphs>
  <Slides>77</Slides>
  <Notes>59</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77</vt:i4>
      </vt:variant>
    </vt:vector>
  </HeadingPairs>
  <TitlesOfParts>
    <vt:vector size="104" baseType="lpstr">
      <vt:lpstr>Calibri</vt:lpstr>
      <vt:lpstr>宋体</vt:lpstr>
      <vt:lpstr>Arial Rounded MT Bold</vt:lpstr>
      <vt:lpstr>华文楷体</vt:lpstr>
      <vt:lpstr>Consolas</vt:lpstr>
      <vt:lpstr>Garamond</vt:lpstr>
      <vt:lpstr>Arial</vt:lpstr>
      <vt:lpstr>等线</vt:lpstr>
      <vt:lpstr>黑体</vt:lpstr>
      <vt:lpstr>Segoe UI Black</vt:lpstr>
      <vt:lpstr>微软雅黑</vt:lpstr>
      <vt:lpstr>Tahoma</vt:lpstr>
      <vt:lpstr>微软雅黑</vt:lpstr>
      <vt:lpstr>Courier New</vt:lpstr>
      <vt:lpstr>Wingdings</vt:lpstr>
      <vt:lpstr>华文新魏</vt:lpstr>
      <vt:lpstr>Verdana</vt:lpstr>
      <vt:lpstr>Segoe UI</vt:lpstr>
      <vt:lpstr>Times New Roman</vt:lpstr>
      <vt:lpstr>Impact</vt:lpstr>
      <vt:lpstr>Office 主题​​</vt:lpstr>
      <vt:lpstr>1_nordridesign</vt:lpstr>
      <vt:lpstr>2_nordridesign</vt:lpstr>
      <vt:lpstr>自定义设计方案</vt:lpstr>
      <vt:lpstr>Office 主题</vt:lpstr>
      <vt:lpstr>3_nordridesign</vt:lpstr>
      <vt:lpstr>4_nordridesign</vt:lpstr>
      <vt:lpstr>PowerPoint Presentation</vt:lpstr>
      <vt:lpstr>期末考试题型</vt:lpstr>
      <vt:lpstr>冯诺依曼思想</vt:lpstr>
      <vt:lpstr>冯诺依曼思想</vt:lpstr>
      <vt:lpstr>计算机软件系统</vt:lpstr>
      <vt:lpstr>十进制转二进制</vt:lpstr>
      <vt:lpstr>补码加减法运算实例</vt:lpstr>
      <vt:lpstr>float型与真值之间的变换流程</vt:lpstr>
      <vt:lpstr>浮点数转换实例</vt:lpstr>
      <vt:lpstr>练习1</vt:lpstr>
      <vt:lpstr>2.4.2 奇偶校验</vt:lpstr>
      <vt:lpstr>溢出的硬件判断逻辑3——双符号溢出检测方法</vt:lpstr>
      <vt:lpstr>并行加法器进位链(carry-lookahead)</vt:lpstr>
      <vt:lpstr>并行加法器进位链…</vt:lpstr>
      <vt:lpstr>并行加法器进位链…</vt:lpstr>
      <vt:lpstr>并行加法器进位链…</vt:lpstr>
      <vt:lpstr>与门异或门电路</vt:lpstr>
      <vt:lpstr>先行进位电路carry lookahead</vt:lpstr>
      <vt:lpstr>快速加法器</vt:lpstr>
      <vt:lpstr>四位快速加法器（非两级，不支持两个加法器之间并行进位）</vt:lpstr>
      <vt:lpstr>成组进位</vt:lpstr>
      <vt:lpstr>成组进位生成函数  &amp; 传递函数</vt:lpstr>
      <vt:lpstr>两级先行进位电路</vt:lpstr>
      <vt:lpstr>4.1.4 存储系统的层次结构</vt:lpstr>
      <vt:lpstr>DRAM 刷新    P107</vt:lpstr>
      <vt:lpstr>4.3.1存储器扩展</vt:lpstr>
      <vt:lpstr>4.3.1 存储器的扩展</vt:lpstr>
      <vt:lpstr>4.3.1 存储器的扩展</vt:lpstr>
      <vt:lpstr>4.3.1 存储器的扩展</vt:lpstr>
      <vt:lpstr>4.3.1 存储器的扩展</vt:lpstr>
      <vt:lpstr> 指令格式</vt:lpstr>
      <vt:lpstr>操作码(OP)与地址码(AC)</vt:lpstr>
      <vt:lpstr>扩展指令举例</vt:lpstr>
      <vt:lpstr>指令格式设计举例</vt:lpstr>
      <vt:lpstr>指令格式设计举例</vt:lpstr>
      <vt:lpstr>指令格式设计举例</vt:lpstr>
      <vt:lpstr>寻址方式举例</vt:lpstr>
      <vt:lpstr>CPU概述</vt:lpstr>
      <vt:lpstr>CPU基本组成</vt:lpstr>
      <vt:lpstr>单总线结构CPU实例</vt:lpstr>
      <vt:lpstr>指令执行一般流程</vt:lpstr>
      <vt:lpstr>指令周期基本概念</vt:lpstr>
      <vt:lpstr>指令周期同步</vt:lpstr>
      <vt:lpstr>早期三级时序系统</vt:lpstr>
      <vt:lpstr>PowerPoint Presentation</vt:lpstr>
      <vt:lpstr>单总线结构CPU  指令周期</vt:lpstr>
      <vt:lpstr>单总线结构CPU  指令周期</vt:lpstr>
      <vt:lpstr>单总线结构CPU   取指令数据通路</vt:lpstr>
      <vt:lpstr>单总线结构CPU    Load指令执行数据通路</vt:lpstr>
      <vt:lpstr>单总线结构CPU    MOVE指令执行数据通路</vt:lpstr>
      <vt:lpstr>单总线结构CPU    ADD指令执行数据通路</vt:lpstr>
      <vt:lpstr>单总线结构CPU    MOVE指令执行数据通路</vt:lpstr>
      <vt:lpstr>单总线结构CPU    JMP指令执行数据通路</vt:lpstr>
      <vt:lpstr>指令周期方框图  (数据流)</vt:lpstr>
      <vt:lpstr>中断的实质与特点</vt:lpstr>
      <vt:lpstr>中断响应流程</vt:lpstr>
      <vt:lpstr>PowerPoint Presentation</vt:lpstr>
      <vt:lpstr>提问-3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Zhang Yongqing</cp:lastModifiedBy>
  <cp:revision>2192</cp:revision>
  <cp:lastPrinted>2019-09-24T12:30:12Z</cp:lastPrinted>
  <dcterms:created xsi:type="dcterms:W3CDTF">2018-05-09T10:41:00Z</dcterms:created>
  <dcterms:modified xsi:type="dcterms:W3CDTF">2021-05-25T16:25:04Z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